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2.xml" ContentType="application/vnd.openxmlformats-officedocument.drawingml.chart+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3.xml" ContentType="application/vnd.openxmlformats-officedocument.drawingml.chart+xml"/>
  <Override PartName="/ppt/charts/chart14.xml" ContentType="application/vnd.openxmlformats-officedocument.drawingml.chart+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9" r:id="rId1"/>
    <p:sldMasterId id="2147483768" r:id="rId2"/>
  </p:sldMasterIdLst>
  <p:notesMasterIdLst>
    <p:notesMasterId r:id="rId45"/>
  </p:notesMasterIdLst>
  <p:handoutMasterIdLst>
    <p:handoutMasterId r:id="rId46"/>
  </p:handoutMasterIdLst>
  <p:sldIdLst>
    <p:sldId id="257" r:id="rId3"/>
    <p:sldId id="266" r:id="rId4"/>
    <p:sldId id="358" r:id="rId5"/>
    <p:sldId id="381" r:id="rId6"/>
    <p:sldId id="359" r:id="rId7"/>
    <p:sldId id="360" r:id="rId8"/>
    <p:sldId id="361" r:id="rId9"/>
    <p:sldId id="401" r:id="rId10"/>
    <p:sldId id="402" r:id="rId11"/>
    <p:sldId id="362" r:id="rId12"/>
    <p:sldId id="399" r:id="rId13"/>
    <p:sldId id="400" r:id="rId14"/>
    <p:sldId id="363" r:id="rId15"/>
    <p:sldId id="373" r:id="rId16"/>
    <p:sldId id="365" r:id="rId17"/>
    <p:sldId id="366" r:id="rId18"/>
    <p:sldId id="392" r:id="rId19"/>
    <p:sldId id="367" r:id="rId20"/>
    <p:sldId id="397" r:id="rId21"/>
    <p:sldId id="403" r:id="rId22"/>
    <p:sldId id="404" r:id="rId23"/>
    <p:sldId id="368" r:id="rId24"/>
    <p:sldId id="369" r:id="rId25"/>
    <p:sldId id="393" r:id="rId26"/>
    <p:sldId id="370" r:id="rId27"/>
    <p:sldId id="377" r:id="rId28"/>
    <p:sldId id="388" r:id="rId29"/>
    <p:sldId id="389" r:id="rId30"/>
    <p:sldId id="390" r:id="rId31"/>
    <p:sldId id="391" r:id="rId32"/>
    <p:sldId id="387" r:id="rId33"/>
    <p:sldId id="372" r:id="rId34"/>
    <p:sldId id="382" r:id="rId35"/>
    <p:sldId id="394" r:id="rId36"/>
    <p:sldId id="395" r:id="rId37"/>
    <p:sldId id="384" r:id="rId38"/>
    <p:sldId id="378" r:id="rId39"/>
    <p:sldId id="374" r:id="rId40"/>
    <p:sldId id="398" r:id="rId41"/>
    <p:sldId id="383" r:id="rId42"/>
    <p:sldId id="396" r:id="rId43"/>
    <p:sldId id="380" r:id="rId4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01">
          <p15:clr>
            <a:srgbClr val="A4A3A4"/>
          </p15:clr>
        </p15:guide>
        <p15:guide id="2" orient="horz" pos="2608">
          <p15:clr>
            <a:srgbClr val="A4A3A4"/>
          </p15:clr>
        </p15:guide>
        <p15:guide id="3" orient="horz" pos="3995">
          <p15:clr>
            <a:srgbClr val="A4A3A4"/>
          </p15:clr>
        </p15:guide>
        <p15:guide id="4" pos="5178">
          <p15:clr>
            <a:srgbClr val="A4A3A4"/>
          </p15:clr>
        </p15:guide>
        <p15:guide id="5" pos="571">
          <p15:clr>
            <a:srgbClr val="A4A3A4"/>
          </p15:clr>
        </p15:guide>
        <p15:guide id="6" pos="4025">
          <p15:clr>
            <a:srgbClr val="A4A3A4"/>
          </p15:clr>
        </p15:guide>
        <p15:guide id="7" pos="1730">
          <p15:clr>
            <a:srgbClr val="A4A3A4"/>
          </p15:clr>
        </p15:guide>
        <p15:guide id="8" pos="2884">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404040"/>
    <a:srgbClr val="19398A"/>
    <a:srgbClr val="FF6600"/>
    <a:srgbClr val="C00000"/>
    <a:srgbClr val="FF5050"/>
    <a:srgbClr val="FF9933"/>
    <a:srgbClr val="B30838"/>
    <a:srgbClr val="FF00FF"/>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64" autoAdjust="0"/>
    <p:restoredTop sz="94841" autoAdjust="0"/>
  </p:normalViewPr>
  <p:slideViewPr>
    <p:cSldViewPr snapToGrid="0" snapToObjects="1">
      <p:cViewPr varScale="1">
        <p:scale>
          <a:sx n="88" d="100"/>
          <a:sy n="88" d="100"/>
        </p:scale>
        <p:origin x="1699" y="62"/>
      </p:cViewPr>
      <p:guideLst>
        <p:guide orient="horz" pos="1001"/>
        <p:guide orient="horz" pos="2608"/>
        <p:guide orient="horz" pos="3995"/>
        <p:guide pos="5178"/>
        <p:guide pos="571"/>
        <p:guide pos="4025"/>
        <p:guide pos="1730"/>
        <p:guide pos="2884"/>
      </p:guideLst>
    </p:cSldViewPr>
  </p:slideViewPr>
  <p:outlineViewPr>
    <p:cViewPr>
      <p:scale>
        <a:sx n="33" d="100"/>
        <a:sy n="33" d="100"/>
      </p:scale>
      <p:origin x="0" y="2178"/>
    </p:cViewPr>
  </p:outlineViewPr>
  <p:notesTextViewPr>
    <p:cViewPr>
      <p:scale>
        <a:sx n="75" d="100"/>
        <a:sy n="75" d="100"/>
      </p:scale>
      <p:origin x="0" y="0"/>
    </p:cViewPr>
  </p:notesTextViewPr>
  <p:sorterViewPr>
    <p:cViewPr>
      <p:scale>
        <a:sx n="75" d="100"/>
        <a:sy n="75" d="100"/>
      </p:scale>
      <p:origin x="0" y="0"/>
    </p:cViewPr>
  </p:sorterViewPr>
  <p:notesViewPr>
    <p:cSldViewPr snapToGrid="0" snapToObjects="1">
      <p:cViewPr varScale="1">
        <p:scale>
          <a:sx n="81" d="100"/>
          <a:sy n="81" d="100"/>
        </p:scale>
        <p:origin x="-2040"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Arkusz_programu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Arkusz_programu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Arkusz_programu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Arkusz_programu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Arkusz_programu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Arkusz_programu_Microsoft_Excel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Arkusz_programu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Arkusz_programu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Arkusz_programu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Arkusz_programu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Arkusz_programu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Arkusz_programu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Arkusz_programu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Arkusz_programu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hPercent val="100"/>
      <c:rotY val="0"/>
      <c:depthPercent val="9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percentStacked"/>
        <c:varyColors val="0"/>
        <c:ser>
          <c:idx val="0"/>
          <c:order val="0"/>
          <c:tx>
            <c:strRef>
              <c:f>Arkusz1!$A$2</c:f>
              <c:strCache>
                <c:ptCount val="1"/>
                <c:pt idx="0">
                  <c:v>bardzo zła {1} </c:v>
                </c:pt>
              </c:strCache>
            </c:strRef>
          </c:tx>
          <c:spPr>
            <a:solidFill>
              <a:srgbClr val="C00000"/>
            </a:solidFill>
          </c:spPr>
          <c:invertIfNegative val="0"/>
          <c:dLbls>
            <c:spPr>
              <a:noFill/>
              <a:ln>
                <a:noFill/>
              </a:ln>
              <a:effectLst/>
            </c:spPr>
            <c:txPr>
              <a:bodyPr/>
              <a:lstStyle/>
              <a:p>
                <a:pPr>
                  <a:defRPr sz="1200" b="1"/>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Arkusz1!$B$1</c:f>
              <c:strCache>
                <c:ptCount val="1"/>
                <c:pt idx="0">
                  <c:v>Kolumna2</c:v>
                </c:pt>
              </c:strCache>
            </c:strRef>
          </c:cat>
          <c:val>
            <c:numRef>
              <c:f>Arkusz1!$B$2</c:f>
              <c:numCache>
                <c:formatCode>0%</c:formatCode>
                <c:ptCount val="1"/>
                <c:pt idx="0">
                  <c:v>0.22</c:v>
                </c:pt>
              </c:numCache>
            </c:numRef>
          </c:val>
          <c:extLst>
            <c:ext xmlns:c16="http://schemas.microsoft.com/office/drawing/2014/chart" uri="{C3380CC4-5D6E-409C-BE32-E72D297353CC}">
              <c16:uniqueId val="{00000000-3C88-437D-BE33-39D2654B120F}"/>
            </c:ext>
          </c:extLst>
        </c:ser>
        <c:ser>
          <c:idx val="1"/>
          <c:order val="1"/>
          <c:tx>
            <c:strRef>
              <c:f>Arkusz1!$A$3</c:f>
              <c:strCache>
                <c:ptCount val="1"/>
                <c:pt idx="0">
                  <c:v>zła {2} </c:v>
                </c:pt>
              </c:strCache>
            </c:strRef>
          </c:tx>
          <c:spPr>
            <a:solidFill>
              <a:srgbClr val="FF0000"/>
            </a:solidFill>
          </c:spPr>
          <c:invertIfNegative val="0"/>
          <c:dLbls>
            <c:spPr>
              <a:noFill/>
              <a:ln>
                <a:noFill/>
              </a:ln>
              <a:effectLst/>
            </c:spPr>
            <c:txPr>
              <a:bodyPr/>
              <a:lstStyle/>
              <a:p>
                <a:pPr>
                  <a:defRPr sz="1200" b="1"/>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Arkusz1!$B$1</c:f>
              <c:strCache>
                <c:ptCount val="1"/>
                <c:pt idx="0">
                  <c:v>Kolumna2</c:v>
                </c:pt>
              </c:strCache>
            </c:strRef>
          </c:cat>
          <c:val>
            <c:numRef>
              <c:f>Arkusz1!$B$3</c:f>
              <c:numCache>
                <c:formatCode>0%</c:formatCode>
                <c:ptCount val="1"/>
                <c:pt idx="0">
                  <c:v>0.37</c:v>
                </c:pt>
              </c:numCache>
            </c:numRef>
          </c:val>
          <c:extLst>
            <c:ext xmlns:c16="http://schemas.microsoft.com/office/drawing/2014/chart" uri="{C3380CC4-5D6E-409C-BE32-E72D297353CC}">
              <c16:uniqueId val="{00000001-3C88-437D-BE33-39D2654B120F}"/>
            </c:ext>
          </c:extLst>
        </c:ser>
        <c:ser>
          <c:idx val="2"/>
          <c:order val="2"/>
          <c:tx>
            <c:strRef>
              <c:f>Arkusz1!$A$4</c:f>
              <c:strCache>
                <c:ptCount val="1"/>
                <c:pt idx="0">
                  <c:v>ani dobra ani zła {3} </c:v>
                </c:pt>
              </c:strCache>
            </c:strRef>
          </c:tx>
          <c:spPr>
            <a:solidFill>
              <a:schemeClr val="accent1"/>
            </a:solidFill>
          </c:spPr>
          <c:invertIfNegative val="0"/>
          <c:dLbls>
            <c:spPr>
              <a:noFill/>
              <a:ln>
                <a:noFill/>
              </a:ln>
              <a:effectLst/>
            </c:spPr>
            <c:txPr>
              <a:bodyPr/>
              <a:lstStyle/>
              <a:p>
                <a:pPr>
                  <a:defRPr sz="1200" b="1"/>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Arkusz1!$B$1</c:f>
              <c:strCache>
                <c:ptCount val="1"/>
                <c:pt idx="0">
                  <c:v>Kolumna2</c:v>
                </c:pt>
              </c:strCache>
            </c:strRef>
          </c:cat>
          <c:val>
            <c:numRef>
              <c:f>Arkusz1!$B$4</c:f>
              <c:numCache>
                <c:formatCode>0%</c:formatCode>
                <c:ptCount val="1"/>
                <c:pt idx="0">
                  <c:v>0.31</c:v>
                </c:pt>
              </c:numCache>
            </c:numRef>
          </c:val>
          <c:extLst>
            <c:ext xmlns:c16="http://schemas.microsoft.com/office/drawing/2014/chart" uri="{C3380CC4-5D6E-409C-BE32-E72D297353CC}">
              <c16:uniqueId val="{00000002-3C88-437D-BE33-39D2654B120F}"/>
            </c:ext>
          </c:extLst>
        </c:ser>
        <c:ser>
          <c:idx val="3"/>
          <c:order val="3"/>
          <c:tx>
            <c:strRef>
              <c:f>Arkusz1!$A$5</c:f>
              <c:strCache>
                <c:ptCount val="1"/>
                <c:pt idx="0">
                  <c:v>dobra {4} </c:v>
                </c:pt>
              </c:strCache>
            </c:strRef>
          </c:tx>
          <c:spPr>
            <a:solidFill>
              <a:schemeClr val="accent4">
                <a:lumMod val="60000"/>
                <a:lumOff val="40000"/>
              </a:schemeClr>
            </a:solidFill>
          </c:spPr>
          <c:invertIfNegative val="0"/>
          <c:dLbls>
            <c:spPr>
              <a:noFill/>
              <a:ln>
                <a:noFill/>
              </a:ln>
              <a:effectLst/>
            </c:spPr>
            <c:txPr>
              <a:bodyPr/>
              <a:lstStyle/>
              <a:p>
                <a:pPr>
                  <a:defRPr sz="1200" b="1"/>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Arkusz1!$B$1</c:f>
              <c:strCache>
                <c:ptCount val="1"/>
                <c:pt idx="0">
                  <c:v>Kolumna2</c:v>
                </c:pt>
              </c:strCache>
            </c:strRef>
          </c:cat>
          <c:val>
            <c:numRef>
              <c:f>Arkusz1!$B$5</c:f>
              <c:numCache>
                <c:formatCode>0%</c:formatCode>
                <c:ptCount val="1"/>
                <c:pt idx="0">
                  <c:v>0.08</c:v>
                </c:pt>
              </c:numCache>
            </c:numRef>
          </c:val>
          <c:extLst>
            <c:ext xmlns:c16="http://schemas.microsoft.com/office/drawing/2014/chart" uri="{C3380CC4-5D6E-409C-BE32-E72D297353CC}">
              <c16:uniqueId val="{00000003-3C88-437D-BE33-39D2654B120F}"/>
            </c:ext>
          </c:extLst>
        </c:ser>
        <c:ser>
          <c:idx val="4"/>
          <c:order val="4"/>
          <c:tx>
            <c:strRef>
              <c:f>Arkusz1!$A$6</c:f>
              <c:strCache>
                <c:ptCount val="1"/>
                <c:pt idx="0">
                  <c:v>bardzo dobra {5} </c:v>
                </c:pt>
              </c:strCache>
            </c:strRef>
          </c:tx>
          <c:spPr>
            <a:solidFill>
              <a:schemeClr val="accent4"/>
            </a:solidFill>
          </c:spPr>
          <c:invertIfNegative val="0"/>
          <c:cat>
            <c:strRef>
              <c:f>Arkusz1!$B$1</c:f>
              <c:strCache>
                <c:ptCount val="1"/>
                <c:pt idx="0">
                  <c:v>Kolumna2</c:v>
                </c:pt>
              </c:strCache>
            </c:strRef>
          </c:cat>
          <c:val>
            <c:numRef>
              <c:f>Arkusz1!$B$6</c:f>
              <c:numCache>
                <c:formatCode>0%</c:formatCode>
                <c:ptCount val="1"/>
                <c:pt idx="0">
                  <c:v>0.01</c:v>
                </c:pt>
              </c:numCache>
            </c:numRef>
          </c:val>
          <c:extLst>
            <c:ext xmlns:c16="http://schemas.microsoft.com/office/drawing/2014/chart" uri="{C3380CC4-5D6E-409C-BE32-E72D297353CC}">
              <c16:uniqueId val="{00000004-3C88-437D-BE33-39D2654B120F}"/>
            </c:ext>
          </c:extLst>
        </c:ser>
        <c:ser>
          <c:idx val="5"/>
          <c:order val="5"/>
          <c:tx>
            <c:strRef>
              <c:f>Arkusz1!$A$7</c:f>
              <c:strCache>
                <c:ptCount val="1"/>
                <c:pt idx="0">
                  <c:v>nie wiem / trudno powiedzieć </c:v>
                </c:pt>
              </c:strCache>
            </c:strRef>
          </c:tx>
          <c:spPr>
            <a:solidFill>
              <a:schemeClr val="bg1">
                <a:lumMod val="65000"/>
              </a:schemeClr>
            </a:solidFill>
          </c:spPr>
          <c:invertIfNegative val="0"/>
          <c:dLbls>
            <c:spPr>
              <a:noFill/>
              <a:ln>
                <a:noFill/>
              </a:ln>
              <a:effectLst/>
            </c:spPr>
            <c:txPr>
              <a:bodyPr/>
              <a:lstStyle/>
              <a:p>
                <a:pPr>
                  <a:defRPr sz="1200" b="1"/>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Arkusz1!$B$1</c:f>
              <c:strCache>
                <c:ptCount val="1"/>
                <c:pt idx="0">
                  <c:v>Kolumna2</c:v>
                </c:pt>
              </c:strCache>
            </c:strRef>
          </c:cat>
          <c:val>
            <c:numRef>
              <c:f>Arkusz1!$B$7</c:f>
              <c:numCache>
                <c:formatCode>0%</c:formatCode>
                <c:ptCount val="1"/>
                <c:pt idx="0">
                  <c:v>0.01</c:v>
                </c:pt>
              </c:numCache>
            </c:numRef>
          </c:val>
          <c:extLst>
            <c:ext xmlns:c16="http://schemas.microsoft.com/office/drawing/2014/chart" uri="{C3380CC4-5D6E-409C-BE32-E72D297353CC}">
              <c16:uniqueId val="{00000005-3C88-437D-BE33-39D2654B120F}"/>
            </c:ext>
          </c:extLst>
        </c:ser>
        <c:dLbls>
          <c:showLegendKey val="0"/>
          <c:showVal val="0"/>
          <c:showCatName val="0"/>
          <c:showSerName val="0"/>
          <c:showPercent val="0"/>
          <c:showBubbleSize val="0"/>
        </c:dLbls>
        <c:gapWidth val="150"/>
        <c:shape val="cylinder"/>
        <c:axId val="89897984"/>
        <c:axId val="128320256"/>
        <c:axId val="0"/>
      </c:bar3DChart>
      <c:catAx>
        <c:axId val="89897984"/>
        <c:scaling>
          <c:orientation val="minMax"/>
        </c:scaling>
        <c:delete val="1"/>
        <c:axPos val="b"/>
        <c:numFmt formatCode="General" sourceLinked="0"/>
        <c:majorTickMark val="out"/>
        <c:minorTickMark val="none"/>
        <c:tickLblPos val="nextTo"/>
        <c:crossAx val="128320256"/>
        <c:crosses val="autoZero"/>
        <c:auto val="1"/>
        <c:lblAlgn val="ctr"/>
        <c:lblOffset val="100"/>
        <c:noMultiLvlLbl val="0"/>
      </c:catAx>
      <c:valAx>
        <c:axId val="128320256"/>
        <c:scaling>
          <c:orientation val="minMax"/>
        </c:scaling>
        <c:delete val="1"/>
        <c:axPos val="l"/>
        <c:numFmt formatCode="0%" sourceLinked="1"/>
        <c:majorTickMark val="out"/>
        <c:minorTickMark val="none"/>
        <c:tickLblPos val="nextTo"/>
        <c:crossAx val="89897984"/>
        <c:crosses val="autoZero"/>
        <c:crossBetween val="between"/>
      </c:valAx>
      <c:spPr>
        <a:noFill/>
        <a:ln>
          <a:noFill/>
        </a:ln>
      </c:spPr>
    </c:plotArea>
    <c:legend>
      <c:legendPos val="r"/>
      <c:layout>
        <c:manualLayout>
          <c:xMode val="edge"/>
          <c:yMode val="edge"/>
          <c:x val="0.5677518321242182"/>
          <c:y val="7.6992864173228343E-2"/>
          <c:w val="0.34039856386013861"/>
          <c:h val="0.84601427165354326"/>
        </c:manualLayout>
      </c:layout>
      <c:overlay val="0"/>
      <c:txPr>
        <a:bodyPr/>
        <a:lstStyle/>
        <a:p>
          <a:pPr>
            <a:defRPr sz="1200"/>
          </a:pPr>
          <a:endParaRPr lang="pl-PL"/>
        </a:p>
      </c:txPr>
    </c:legend>
    <c:plotVisOnly val="1"/>
    <c:dispBlanksAs val="gap"/>
    <c:showDLblsOverMax val="0"/>
  </c:chart>
  <c:txPr>
    <a:bodyPr/>
    <a:lstStyle/>
    <a:p>
      <a:pPr>
        <a:defRPr sz="1800"/>
      </a:pPr>
      <a:endParaRPr lang="pl-P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0"/>
      <c:hPercent val="100"/>
      <c:rotY val="0"/>
      <c:depthPercent val="90"/>
      <c:rAngAx val="1"/>
    </c:view3D>
    <c:floor>
      <c:thickness val="0"/>
    </c:floor>
    <c:sideWall>
      <c:thickness val="0"/>
    </c:sideWall>
    <c:backWall>
      <c:thickness val="0"/>
    </c:backWall>
    <c:plotArea>
      <c:layout>
        <c:manualLayout>
          <c:layoutTarget val="inner"/>
          <c:xMode val="edge"/>
          <c:yMode val="edge"/>
          <c:x val="0.16215137790583187"/>
          <c:y val="6.2204028367707678E-2"/>
          <c:w val="0.64873740159507132"/>
          <c:h val="0.93411276574293456"/>
        </c:manualLayout>
      </c:layout>
      <c:pie3DChart>
        <c:varyColors val="1"/>
        <c:ser>
          <c:idx val="0"/>
          <c:order val="0"/>
          <c:tx>
            <c:strRef>
              <c:f>Arkusz1!$B$1</c:f>
              <c:strCache>
                <c:ptCount val="1"/>
                <c:pt idx="0">
                  <c:v>Kolumna2</c:v>
                </c:pt>
              </c:strCache>
            </c:strRef>
          </c:tx>
          <c:dPt>
            <c:idx val="0"/>
            <c:bubble3D val="0"/>
            <c:explosion val="17"/>
            <c:extLst>
              <c:ext xmlns:c16="http://schemas.microsoft.com/office/drawing/2014/chart" uri="{C3380CC4-5D6E-409C-BE32-E72D297353CC}">
                <c16:uniqueId val="{00000000-36A8-4803-BB75-619E86FFDD90}"/>
              </c:ext>
            </c:extLst>
          </c:dPt>
          <c:dPt>
            <c:idx val="1"/>
            <c:bubble3D val="0"/>
            <c:spPr>
              <a:solidFill>
                <a:schemeClr val="accent3"/>
              </a:solidFill>
            </c:spPr>
            <c:extLst>
              <c:ext xmlns:c16="http://schemas.microsoft.com/office/drawing/2014/chart" uri="{C3380CC4-5D6E-409C-BE32-E72D297353CC}">
                <c16:uniqueId val="{00000002-36A8-4803-BB75-619E86FFDD90}"/>
              </c:ext>
            </c:extLst>
          </c:dPt>
          <c:dPt>
            <c:idx val="2"/>
            <c:bubble3D val="0"/>
            <c:spPr>
              <a:solidFill>
                <a:schemeClr val="bg1">
                  <a:lumMod val="65000"/>
                </a:schemeClr>
              </a:solidFill>
            </c:spPr>
            <c:extLst>
              <c:ext xmlns:c16="http://schemas.microsoft.com/office/drawing/2014/chart" uri="{C3380CC4-5D6E-409C-BE32-E72D297353CC}">
                <c16:uniqueId val="{00000004-36A8-4803-BB75-619E86FFDD90}"/>
              </c:ext>
            </c:extLst>
          </c:dPt>
          <c:dPt>
            <c:idx val="3"/>
            <c:bubble3D val="0"/>
            <c:spPr>
              <a:solidFill>
                <a:srgbClr val="C00000"/>
              </a:solidFill>
            </c:spPr>
            <c:extLst>
              <c:ext xmlns:c16="http://schemas.microsoft.com/office/drawing/2014/chart" uri="{C3380CC4-5D6E-409C-BE32-E72D297353CC}">
                <c16:uniqueId val="{00000006-36A8-4803-BB75-619E86FFDD90}"/>
              </c:ext>
            </c:extLst>
          </c:dPt>
          <c:dLbls>
            <c:dLbl>
              <c:idx val="0"/>
              <c:layout>
                <c:manualLayout>
                  <c:x val="-0.16556338455661682"/>
                  <c:y val="5.8848761364600731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36A8-4803-BB75-619E86FFDD90}"/>
                </c:ext>
              </c:extLst>
            </c:dLbl>
            <c:dLbl>
              <c:idx val="1"/>
              <c:layout>
                <c:manualLayout>
                  <c:x val="0.13089056655547479"/>
                  <c:y val="-9.2509079958116122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36A8-4803-BB75-619E86FFDD90}"/>
                </c:ext>
              </c:extLst>
            </c:dLbl>
            <c:dLbl>
              <c:idx val="2"/>
              <c:layout>
                <c:manualLayout>
                  <c:x val="8.2134183386165516E-2"/>
                  <c:y val="4.8332553486641179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36A8-4803-BB75-619E86FFDD90}"/>
                </c:ext>
              </c:extLst>
            </c:dLbl>
            <c:dLbl>
              <c:idx val="3"/>
              <c:layout>
                <c:manualLayout>
                  <c:x val="4.8925800673162226E-3"/>
                  <c:y val="4.536117055036412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36A8-4803-BB75-619E86FFDD90}"/>
                </c:ext>
              </c:extLst>
            </c:dLbl>
            <c:dLbl>
              <c:idx val="4"/>
              <c:layout>
                <c:manualLayout>
                  <c:x val="1.8864986120715029E-2"/>
                  <c:y val="2.457701540788324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6A8-4803-BB75-619E86FFDD90}"/>
                </c:ext>
              </c:extLst>
            </c:dLbl>
            <c:spPr>
              <a:noFill/>
              <a:ln>
                <a:noFill/>
              </a:ln>
              <a:effectLst/>
            </c:spPr>
            <c:txPr>
              <a:bodyPr/>
              <a:lstStyle/>
              <a:p>
                <a:pPr>
                  <a:defRPr sz="1200" b="1"/>
                </a:pPr>
                <a:endParaRPr lang="pl-PL"/>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Arkusz1!$A$2:$A$4</c:f>
              <c:strCache>
                <c:ptCount val="3"/>
                <c:pt idx="0">
                  <c:v>tak </c:v>
                </c:pt>
                <c:pt idx="1">
                  <c:v>nie </c:v>
                </c:pt>
                <c:pt idx="2">
                  <c:v>nie wiem / trudno powiedzieć </c:v>
                </c:pt>
              </c:strCache>
            </c:strRef>
          </c:cat>
          <c:val>
            <c:numRef>
              <c:f>Arkusz1!$B$2:$B$4</c:f>
              <c:numCache>
                <c:formatCode>0%</c:formatCode>
                <c:ptCount val="3"/>
                <c:pt idx="0">
                  <c:v>0.43</c:v>
                </c:pt>
                <c:pt idx="1">
                  <c:v>0.47</c:v>
                </c:pt>
                <c:pt idx="2">
                  <c:v>0.09</c:v>
                </c:pt>
              </c:numCache>
            </c:numRef>
          </c:val>
          <c:extLst>
            <c:ext xmlns:c16="http://schemas.microsoft.com/office/drawing/2014/chart" uri="{C3380CC4-5D6E-409C-BE32-E72D297353CC}">
              <c16:uniqueId val="{00000008-36A8-4803-BB75-619E86FFDD90}"/>
            </c:ext>
          </c:extLst>
        </c:ser>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pl-P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5945294473497E-4"/>
          <c:y val="4.3020099301897666E-2"/>
          <c:w val="0.99966405470552655"/>
          <c:h val="0.73576862128392795"/>
        </c:manualLayout>
      </c:layout>
      <c:barChart>
        <c:barDir val="col"/>
        <c:grouping val="clustered"/>
        <c:varyColors val="0"/>
        <c:ser>
          <c:idx val="0"/>
          <c:order val="0"/>
          <c:tx>
            <c:strRef>
              <c:f>Arkusz1!$B$1</c:f>
              <c:strCache>
                <c:ptCount val="1"/>
                <c:pt idx="0">
                  <c:v>Kolumna2</c:v>
                </c:pt>
              </c:strCache>
            </c:strRef>
          </c:tx>
          <c:spPr>
            <a:solidFill>
              <a:srgbClr val="FF5050"/>
            </a:solidFill>
          </c:spPr>
          <c:invertIfNegative val="0"/>
          <c:dPt>
            <c:idx val="0"/>
            <c:invertIfNegative val="0"/>
            <c:bubble3D val="0"/>
            <c:spPr>
              <a:solidFill>
                <a:srgbClr val="FF6600"/>
              </a:solidFill>
            </c:spPr>
            <c:extLst>
              <c:ext xmlns:c16="http://schemas.microsoft.com/office/drawing/2014/chart" uri="{C3380CC4-5D6E-409C-BE32-E72D297353CC}">
                <c16:uniqueId val="{00000001-30A1-4789-B666-617210B11047}"/>
              </c:ext>
            </c:extLst>
          </c:dPt>
          <c:dPt>
            <c:idx val="1"/>
            <c:invertIfNegative val="0"/>
            <c:bubble3D val="0"/>
            <c:spPr>
              <a:solidFill>
                <a:schemeClr val="accent4">
                  <a:lumMod val="60000"/>
                  <a:lumOff val="40000"/>
                </a:schemeClr>
              </a:solidFill>
            </c:spPr>
            <c:extLst>
              <c:ext xmlns:c16="http://schemas.microsoft.com/office/drawing/2014/chart" uri="{C3380CC4-5D6E-409C-BE32-E72D297353CC}">
                <c16:uniqueId val="{00000003-30A1-4789-B666-617210B11047}"/>
              </c:ext>
            </c:extLst>
          </c:dPt>
          <c:dPt>
            <c:idx val="2"/>
            <c:invertIfNegative val="0"/>
            <c:bubble3D val="0"/>
            <c:spPr>
              <a:solidFill>
                <a:schemeClr val="bg1">
                  <a:lumMod val="75000"/>
                </a:schemeClr>
              </a:solidFill>
            </c:spPr>
            <c:extLst>
              <c:ext xmlns:c16="http://schemas.microsoft.com/office/drawing/2014/chart" uri="{C3380CC4-5D6E-409C-BE32-E72D297353CC}">
                <c16:uniqueId val="{00000005-30A1-4789-B666-617210B11047}"/>
              </c:ext>
            </c:extLst>
          </c:dPt>
          <c:dPt>
            <c:idx val="3"/>
            <c:invertIfNegative val="0"/>
            <c:bubble3D val="0"/>
            <c:spPr>
              <a:solidFill>
                <a:schemeClr val="bg1">
                  <a:lumMod val="50000"/>
                </a:schemeClr>
              </a:solidFill>
            </c:spPr>
            <c:extLst>
              <c:ext xmlns:c16="http://schemas.microsoft.com/office/drawing/2014/chart" uri="{C3380CC4-5D6E-409C-BE32-E72D297353CC}">
                <c16:uniqueId val="{00000007-30A1-4789-B666-617210B11047}"/>
              </c:ext>
            </c:extLst>
          </c:dPt>
          <c:dLbls>
            <c:dLbl>
              <c:idx val="4"/>
              <c:layout>
                <c:manualLayout>
                  <c:x val="3.01783241929050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A1-4789-B666-617210B11047}"/>
                </c:ext>
              </c:extLst>
            </c:dLbl>
            <c:dLbl>
              <c:idx val="10"/>
              <c:layout>
                <c:manualLayout>
                  <c:x val="0"/>
                  <c:y val="2.58557075698789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A1-4789-B666-617210B11047}"/>
                </c:ext>
              </c:extLst>
            </c:dLbl>
            <c:spPr>
              <a:noFill/>
              <a:ln>
                <a:noFill/>
              </a:ln>
              <a:effectLst/>
            </c:spPr>
            <c:txPr>
              <a:bodyPr/>
              <a:lstStyle/>
              <a:p>
                <a:pPr>
                  <a:defRPr sz="11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Arkusz1!$A$2:$A$5</c:f>
              <c:strCache>
                <c:ptCount val="4"/>
                <c:pt idx="0">
                  <c:v>za odwołaniem prezydenta </c:v>
                </c:pt>
                <c:pt idx="1">
                  <c:v>przeciw odwołaniu prezydenta </c:v>
                </c:pt>
                <c:pt idx="2">
                  <c:v>nie wiem / trudno powiedzieć </c:v>
                </c:pt>
                <c:pt idx="3">
                  <c:v>odmowa </c:v>
                </c:pt>
              </c:strCache>
            </c:strRef>
          </c:cat>
          <c:val>
            <c:numRef>
              <c:f>Arkusz1!$B$2:$B$5</c:f>
              <c:numCache>
                <c:formatCode>0%</c:formatCode>
                <c:ptCount val="4"/>
                <c:pt idx="0">
                  <c:v>0.52</c:v>
                </c:pt>
                <c:pt idx="1">
                  <c:v>0.26</c:v>
                </c:pt>
                <c:pt idx="2">
                  <c:v>0.12</c:v>
                </c:pt>
                <c:pt idx="3">
                  <c:v>0.1</c:v>
                </c:pt>
              </c:numCache>
            </c:numRef>
          </c:val>
          <c:extLst>
            <c:ext xmlns:c16="http://schemas.microsoft.com/office/drawing/2014/chart" uri="{C3380CC4-5D6E-409C-BE32-E72D297353CC}">
              <c16:uniqueId val="{0000000A-30A1-4789-B666-617210B11047}"/>
            </c:ext>
          </c:extLst>
        </c:ser>
        <c:dLbls>
          <c:showLegendKey val="0"/>
          <c:showVal val="0"/>
          <c:showCatName val="0"/>
          <c:showSerName val="0"/>
          <c:showPercent val="0"/>
          <c:showBubbleSize val="0"/>
        </c:dLbls>
        <c:gapWidth val="22"/>
        <c:axId val="127954304"/>
        <c:axId val="127968384"/>
      </c:barChart>
      <c:catAx>
        <c:axId val="127954304"/>
        <c:scaling>
          <c:orientation val="minMax"/>
        </c:scaling>
        <c:delete val="0"/>
        <c:axPos val="b"/>
        <c:numFmt formatCode="General" sourceLinked="0"/>
        <c:majorTickMark val="none"/>
        <c:minorTickMark val="none"/>
        <c:tickLblPos val="nextTo"/>
        <c:spPr>
          <a:ln>
            <a:noFill/>
          </a:ln>
        </c:spPr>
        <c:txPr>
          <a:bodyPr/>
          <a:lstStyle/>
          <a:p>
            <a:pPr>
              <a:defRPr sz="1000"/>
            </a:pPr>
            <a:endParaRPr lang="pl-PL"/>
          </a:p>
        </c:txPr>
        <c:crossAx val="127968384"/>
        <c:crosses val="autoZero"/>
        <c:auto val="1"/>
        <c:lblAlgn val="ctr"/>
        <c:lblOffset val="100"/>
        <c:noMultiLvlLbl val="0"/>
      </c:catAx>
      <c:valAx>
        <c:axId val="127968384"/>
        <c:scaling>
          <c:orientation val="minMax"/>
        </c:scaling>
        <c:delete val="1"/>
        <c:axPos val="l"/>
        <c:numFmt formatCode="0%" sourceLinked="1"/>
        <c:majorTickMark val="out"/>
        <c:minorTickMark val="none"/>
        <c:tickLblPos val="nextTo"/>
        <c:crossAx val="127954304"/>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hPercent val="190"/>
      <c:rotY val="0"/>
      <c:depthPercent val="9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29213152474081988"/>
          <c:y val="0"/>
          <c:w val="0.70786847525918017"/>
          <c:h val="1"/>
        </c:manualLayout>
      </c:layout>
      <c:bar3DChart>
        <c:barDir val="bar"/>
        <c:grouping val="stacked"/>
        <c:varyColors val="0"/>
        <c:ser>
          <c:idx val="0"/>
          <c:order val="0"/>
          <c:tx>
            <c:strRef>
              <c:f>Arkusz1!$B$1</c:f>
              <c:strCache>
                <c:ptCount val="1"/>
                <c:pt idx="0">
                  <c:v>ważny problem {4 i 5 - bardzo ważne} </c:v>
                </c:pt>
              </c:strCache>
            </c:strRef>
          </c:tx>
          <c:spPr>
            <a:solidFill>
              <a:srgbClr val="74C699"/>
            </a:solidFill>
          </c:spPr>
          <c:invertIfNegative val="0"/>
          <c:dLbls>
            <c:dLbl>
              <c:idx val="4"/>
              <c:layout>
                <c:manualLayout>
                  <c:x val="3.017832419290507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FEB-40BD-ADCB-68924C90A37D}"/>
                </c:ext>
              </c:extLst>
            </c:dLbl>
            <c:dLbl>
              <c:idx val="10"/>
              <c:layout>
                <c:manualLayout>
                  <c:x val="0"/>
                  <c:y val="2.58557075698789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EB-40BD-ADCB-68924C90A37D}"/>
                </c:ext>
              </c:extLst>
            </c:dLbl>
            <c:spPr>
              <a:noFill/>
              <a:ln>
                <a:noFill/>
              </a:ln>
              <a:effectLst/>
            </c:spPr>
            <c:txPr>
              <a:bodyPr/>
              <a:lstStyle/>
              <a:p>
                <a:pPr>
                  <a:defRPr sz="11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Arkusz1!$A$2:$A$10</c:f>
              <c:strCache>
                <c:ptCount val="9"/>
                <c:pt idx="0">
                  <c:v>wybudowanie obwodnicy dla miasta </c:v>
                </c:pt>
                <c:pt idx="1">
                  <c:v>uzdrowienie sytuacji w szpitalu </c:v>
                </c:pt>
                <c:pt idx="2">
                  <c:v>przyciągnięcie inwestorów do miasta </c:v>
                </c:pt>
                <c:pt idx="3">
                  <c:v>wykorzystanie potencjału turystycznego Jury Krakowsko-Częstochowskiej </c:v>
                </c:pt>
                <c:pt idx="4">
                  <c:v>rozwój małych przedsiębiorstw </c:v>
                </c:pt>
                <c:pt idx="5">
                  <c:v>zachęcenie młodych ludzi do współrządzenia </c:v>
                </c:pt>
                <c:pt idx="6">
                  <c:v>rozbicie układów urzędniczych </c:v>
                </c:pt>
                <c:pt idx="7">
                  <c:v>wykorzystanie źródeł geotermalnych </c:v>
                </c:pt>
                <c:pt idx="8">
                  <c:v>wybudowanie galerii handlowej </c:v>
                </c:pt>
              </c:strCache>
            </c:strRef>
          </c:cat>
          <c:val>
            <c:numRef>
              <c:f>Arkusz1!$B$2:$B$10</c:f>
              <c:numCache>
                <c:formatCode>0%</c:formatCode>
                <c:ptCount val="9"/>
                <c:pt idx="0">
                  <c:v>0.94</c:v>
                </c:pt>
                <c:pt idx="1">
                  <c:v>0.92</c:v>
                </c:pt>
                <c:pt idx="2">
                  <c:v>0.9</c:v>
                </c:pt>
                <c:pt idx="3">
                  <c:v>0.87</c:v>
                </c:pt>
                <c:pt idx="4">
                  <c:v>0.84</c:v>
                </c:pt>
                <c:pt idx="5">
                  <c:v>0.82</c:v>
                </c:pt>
                <c:pt idx="6">
                  <c:v>0.7</c:v>
                </c:pt>
                <c:pt idx="7">
                  <c:v>0.56999999999999995</c:v>
                </c:pt>
                <c:pt idx="8">
                  <c:v>0.45</c:v>
                </c:pt>
              </c:numCache>
            </c:numRef>
          </c:val>
          <c:extLst>
            <c:ext xmlns:c16="http://schemas.microsoft.com/office/drawing/2014/chart" uri="{C3380CC4-5D6E-409C-BE32-E72D297353CC}">
              <c16:uniqueId val="{00000002-0FEB-40BD-ADCB-68924C90A37D}"/>
            </c:ext>
          </c:extLst>
        </c:ser>
        <c:dLbls>
          <c:showLegendKey val="0"/>
          <c:showVal val="0"/>
          <c:showCatName val="0"/>
          <c:showSerName val="0"/>
          <c:showPercent val="0"/>
          <c:showBubbleSize val="0"/>
        </c:dLbls>
        <c:gapWidth val="22"/>
        <c:gapDepth val="12"/>
        <c:shape val="cylinder"/>
        <c:axId val="83028608"/>
        <c:axId val="83196160"/>
        <c:axId val="0"/>
      </c:bar3DChart>
      <c:catAx>
        <c:axId val="83028608"/>
        <c:scaling>
          <c:orientation val="maxMin"/>
        </c:scaling>
        <c:delete val="0"/>
        <c:axPos val="l"/>
        <c:numFmt formatCode="General" sourceLinked="0"/>
        <c:majorTickMark val="none"/>
        <c:minorTickMark val="none"/>
        <c:tickLblPos val="nextTo"/>
        <c:spPr>
          <a:ln>
            <a:noFill/>
          </a:ln>
        </c:spPr>
        <c:txPr>
          <a:bodyPr/>
          <a:lstStyle/>
          <a:p>
            <a:pPr>
              <a:defRPr sz="1100"/>
            </a:pPr>
            <a:endParaRPr lang="pl-PL"/>
          </a:p>
        </c:txPr>
        <c:crossAx val="83196160"/>
        <c:crosses val="autoZero"/>
        <c:auto val="1"/>
        <c:lblAlgn val="ctr"/>
        <c:lblOffset val="100"/>
        <c:noMultiLvlLbl val="0"/>
      </c:catAx>
      <c:valAx>
        <c:axId val="83196160"/>
        <c:scaling>
          <c:orientation val="minMax"/>
        </c:scaling>
        <c:delete val="1"/>
        <c:axPos val="t"/>
        <c:numFmt formatCode="0%" sourceLinked="1"/>
        <c:majorTickMark val="out"/>
        <c:minorTickMark val="none"/>
        <c:tickLblPos val="nextTo"/>
        <c:crossAx val="83028608"/>
        <c:crosses val="autoZero"/>
        <c:crossBetween val="between"/>
      </c:valAx>
      <c:spPr>
        <a:noFill/>
        <a:ln>
          <a:noFill/>
        </a:ln>
      </c:spPr>
    </c:plotArea>
    <c:legend>
      <c:legendPos val="r"/>
      <c:layout>
        <c:manualLayout>
          <c:xMode val="edge"/>
          <c:yMode val="edge"/>
          <c:x val="0.28631620516170242"/>
          <c:y val="0.90316783318751825"/>
          <c:w val="0.33016792224605612"/>
          <c:h val="5.6708710022358319E-2"/>
        </c:manualLayout>
      </c:layout>
      <c:overlay val="0"/>
      <c:txPr>
        <a:bodyPr/>
        <a:lstStyle/>
        <a:p>
          <a:pPr>
            <a:defRPr sz="1200"/>
          </a:pPr>
          <a:endParaRPr lang="pl-PL"/>
        </a:p>
      </c:txPr>
    </c:legend>
    <c:plotVisOnly val="1"/>
    <c:dispBlanksAs val="gap"/>
    <c:showDLblsOverMax val="0"/>
  </c:chart>
  <c:txPr>
    <a:bodyPr/>
    <a:lstStyle/>
    <a:p>
      <a:pPr>
        <a:defRPr sz="1800"/>
      </a:pPr>
      <a:endParaRPr lang="pl-P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0"/>
      <c:hPercent val="100"/>
      <c:rotY val="0"/>
      <c:depthPercent val="90"/>
      <c:rAngAx val="1"/>
    </c:view3D>
    <c:floor>
      <c:thickness val="0"/>
    </c:floor>
    <c:sideWall>
      <c:thickness val="0"/>
    </c:sideWall>
    <c:backWall>
      <c:thickness val="0"/>
    </c:backWall>
    <c:plotArea>
      <c:layout>
        <c:manualLayout>
          <c:layoutTarget val="inner"/>
          <c:xMode val="edge"/>
          <c:yMode val="edge"/>
          <c:x val="0.16215137790583187"/>
          <c:y val="6.2204028367707678E-2"/>
          <c:w val="0.64873740159507132"/>
          <c:h val="0.93411276574293456"/>
        </c:manualLayout>
      </c:layout>
      <c:pie3DChart>
        <c:varyColors val="1"/>
        <c:ser>
          <c:idx val="0"/>
          <c:order val="0"/>
          <c:tx>
            <c:strRef>
              <c:f>Arkusz1!$B$1</c:f>
              <c:strCache>
                <c:ptCount val="1"/>
                <c:pt idx="0">
                  <c:v>Kolumna2</c:v>
                </c:pt>
              </c:strCache>
            </c:strRef>
          </c:tx>
          <c:dPt>
            <c:idx val="0"/>
            <c:bubble3D val="0"/>
            <c:explosion val="17"/>
            <c:extLst>
              <c:ext xmlns:c16="http://schemas.microsoft.com/office/drawing/2014/chart" uri="{C3380CC4-5D6E-409C-BE32-E72D297353CC}">
                <c16:uniqueId val="{00000000-73AB-4692-9959-F948DBD31185}"/>
              </c:ext>
            </c:extLst>
          </c:dPt>
          <c:dPt>
            <c:idx val="1"/>
            <c:bubble3D val="0"/>
            <c:spPr>
              <a:solidFill>
                <a:schemeClr val="accent3"/>
              </a:solidFill>
            </c:spPr>
            <c:extLst>
              <c:ext xmlns:c16="http://schemas.microsoft.com/office/drawing/2014/chart" uri="{C3380CC4-5D6E-409C-BE32-E72D297353CC}">
                <c16:uniqueId val="{00000002-73AB-4692-9959-F948DBD31185}"/>
              </c:ext>
            </c:extLst>
          </c:dPt>
          <c:dPt>
            <c:idx val="2"/>
            <c:bubble3D val="0"/>
            <c:spPr>
              <a:solidFill>
                <a:schemeClr val="bg1">
                  <a:lumMod val="65000"/>
                </a:schemeClr>
              </a:solidFill>
            </c:spPr>
            <c:extLst>
              <c:ext xmlns:c16="http://schemas.microsoft.com/office/drawing/2014/chart" uri="{C3380CC4-5D6E-409C-BE32-E72D297353CC}">
                <c16:uniqueId val="{00000004-73AB-4692-9959-F948DBD31185}"/>
              </c:ext>
            </c:extLst>
          </c:dPt>
          <c:dPt>
            <c:idx val="3"/>
            <c:bubble3D val="0"/>
            <c:spPr>
              <a:solidFill>
                <a:srgbClr val="C00000"/>
              </a:solidFill>
            </c:spPr>
            <c:extLst>
              <c:ext xmlns:c16="http://schemas.microsoft.com/office/drawing/2014/chart" uri="{C3380CC4-5D6E-409C-BE32-E72D297353CC}">
                <c16:uniqueId val="{00000006-73AB-4692-9959-F948DBD31185}"/>
              </c:ext>
            </c:extLst>
          </c:dPt>
          <c:dLbls>
            <c:dLbl>
              <c:idx val="0"/>
              <c:layout>
                <c:manualLayout>
                  <c:x val="-0.15929557744517273"/>
                  <c:y val="-0.18857782710386073"/>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73AB-4692-9959-F948DBD31185}"/>
                </c:ext>
              </c:extLst>
            </c:dLbl>
            <c:dLbl>
              <c:idx val="1"/>
              <c:layout>
                <c:manualLayout>
                  <c:x val="0.13715837366691885"/>
                  <c:y val="8.7818442444177122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73AB-4692-9959-F948DBD31185}"/>
                </c:ext>
              </c:extLst>
            </c:dLbl>
            <c:dLbl>
              <c:idx val="2"/>
              <c:layout>
                <c:manualLayout>
                  <c:x val="8.2134183386165516E-2"/>
                  <c:y val="4.8332553486641179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73AB-4692-9959-F948DBD31185}"/>
                </c:ext>
              </c:extLst>
            </c:dLbl>
            <c:dLbl>
              <c:idx val="3"/>
              <c:layout>
                <c:manualLayout>
                  <c:x val="4.8925800673162226E-3"/>
                  <c:y val="4.536117055036412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73AB-4692-9959-F948DBD31185}"/>
                </c:ext>
              </c:extLst>
            </c:dLbl>
            <c:dLbl>
              <c:idx val="4"/>
              <c:layout>
                <c:manualLayout>
                  <c:x val="1.8864986120715029E-2"/>
                  <c:y val="2.457701540788324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3AB-4692-9959-F948DBD31185}"/>
                </c:ext>
              </c:extLst>
            </c:dLbl>
            <c:spPr>
              <a:noFill/>
              <a:ln>
                <a:noFill/>
              </a:ln>
              <a:effectLst/>
            </c:spPr>
            <c:txPr>
              <a:bodyPr/>
              <a:lstStyle/>
              <a:p>
                <a:pPr>
                  <a:defRPr sz="1200" b="1"/>
                </a:pPr>
                <a:endParaRPr lang="pl-PL"/>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Arkusz1!$A$2:$A$4</c:f>
              <c:strCache>
                <c:ptCount val="3"/>
                <c:pt idx="0">
                  <c:v>tak </c:v>
                </c:pt>
                <c:pt idx="1">
                  <c:v>nie </c:v>
                </c:pt>
                <c:pt idx="2">
                  <c:v>nie wiem / trudno powiedzieć </c:v>
                </c:pt>
              </c:strCache>
            </c:strRef>
          </c:cat>
          <c:val>
            <c:numRef>
              <c:f>Arkusz1!$B$2:$B$4</c:f>
              <c:numCache>
                <c:formatCode>0%</c:formatCode>
                <c:ptCount val="3"/>
                <c:pt idx="0">
                  <c:v>0.71</c:v>
                </c:pt>
                <c:pt idx="1">
                  <c:v>0.19</c:v>
                </c:pt>
                <c:pt idx="2">
                  <c:v>0.09</c:v>
                </c:pt>
              </c:numCache>
            </c:numRef>
          </c:val>
          <c:extLst>
            <c:ext xmlns:c16="http://schemas.microsoft.com/office/drawing/2014/chart" uri="{C3380CC4-5D6E-409C-BE32-E72D297353CC}">
              <c16:uniqueId val="{00000008-73AB-4692-9959-F948DBD31185}"/>
            </c:ext>
          </c:extLst>
        </c:ser>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pl-P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0463107980545"/>
          <c:y val="3.9130927408859151E-2"/>
          <c:w val="0.49729536892019449"/>
          <c:h val="0.92830056974682107"/>
        </c:manualLayout>
      </c:layout>
      <c:barChart>
        <c:barDir val="bar"/>
        <c:grouping val="clustered"/>
        <c:varyColors val="0"/>
        <c:ser>
          <c:idx val="0"/>
          <c:order val="0"/>
          <c:tx>
            <c:strRef>
              <c:f>Arkusz1!$B$1</c:f>
              <c:strCache>
                <c:ptCount val="1"/>
                <c:pt idx="0">
                  <c:v>Kolumna2</c:v>
                </c:pt>
              </c:strCache>
            </c:strRef>
          </c:tx>
          <c:spPr>
            <a:solidFill>
              <a:srgbClr val="FF5050"/>
            </a:solidFill>
          </c:spPr>
          <c:invertIfNegative val="0"/>
          <c:dPt>
            <c:idx val="0"/>
            <c:invertIfNegative val="0"/>
            <c:bubble3D val="0"/>
            <c:spPr>
              <a:solidFill>
                <a:srgbClr val="FF9933"/>
              </a:solidFill>
            </c:spPr>
            <c:extLst>
              <c:ext xmlns:c16="http://schemas.microsoft.com/office/drawing/2014/chart" uri="{C3380CC4-5D6E-409C-BE32-E72D297353CC}">
                <c16:uniqueId val="{00000001-2C01-4381-8B8A-E83BDCBBB389}"/>
              </c:ext>
            </c:extLst>
          </c:dPt>
          <c:dPt>
            <c:idx val="1"/>
            <c:invertIfNegative val="0"/>
            <c:bubble3D val="0"/>
            <c:spPr>
              <a:solidFill>
                <a:srgbClr val="FF0000"/>
              </a:solidFill>
            </c:spPr>
            <c:extLst>
              <c:ext xmlns:c16="http://schemas.microsoft.com/office/drawing/2014/chart" uri="{C3380CC4-5D6E-409C-BE32-E72D297353CC}">
                <c16:uniqueId val="{00000003-2C01-4381-8B8A-E83BDCBBB389}"/>
              </c:ext>
            </c:extLst>
          </c:dPt>
          <c:dPt>
            <c:idx val="2"/>
            <c:invertIfNegative val="0"/>
            <c:bubble3D val="0"/>
            <c:spPr>
              <a:solidFill>
                <a:srgbClr val="00B050"/>
              </a:solidFill>
            </c:spPr>
            <c:extLst>
              <c:ext xmlns:c16="http://schemas.microsoft.com/office/drawing/2014/chart" uri="{C3380CC4-5D6E-409C-BE32-E72D297353CC}">
                <c16:uniqueId val="{00000005-2C01-4381-8B8A-E83BDCBBB389}"/>
              </c:ext>
            </c:extLst>
          </c:dPt>
          <c:dPt>
            <c:idx val="3"/>
            <c:invertIfNegative val="0"/>
            <c:bubble3D val="0"/>
            <c:spPr>
              <a:solidFill>
                <a:srgbClr val="FF9933"/>
              </a:solidFill>
            </c:spPr>
            <c:extLst>
              <c:ext xmlns:c16="http://schemas.microsoft.com/office/drawing/2014/chart" uri="{C3380CC4-5D6E-409C-BE32-E72D297353CC}">
                <c16:uniqueId val="{00000007-2C01-4381-8B8A-E83BDCBBB389}"/>
              </c:ext>
            </c:extLst>
          </c:dPt>
          <c:dPt>
            <c:idx val="4"/>
            <c:invertIfNegative val="0"/>
            <c:bubble3D val="0"/>
            <c:spPr>
              <a:solidFill>
                <a:schemeClr val="accent4">
                  <a:lumMod val="40000"/>
                  <a:lumOff val="60000"/>
                </a:schemeClr>
              </a:solidFill>
            </c:spPr>
            <c:extLst>
              <c:ext xmlns:c16="http://schemas.microsoft.com/office/drawing/2014/chart" uri="{C3380CC4-5D6E-409C-BE32-E72D297353CC}">
                <c16:uniqueId val="{00000009-2C01-4381-8B8A-E83BDCBBB389}"/>
              </c:ext>
            </c:extLst>
          </c:dPt>
          <c:dPt>
            <c:idx val="5"/>
            <c:invertIfNegative val="0"/>
            <c:bubble3D val="0"/>
            <c:spPr>
              <a:noFill/>
              <a:ln>
                <a:solidFill>
                  <a:srgbClr val="FF0000"/>
                </a:solidFill>
              </a:ln>
            </c:spPr>
            <c:extLst>
              <c:ext xmlns:c16="http://schemas.microsoft.com/office/drawing/2014/chart" uri="{C3380CC4-5D6E-409C-BE32-E72D297353CC}">
                <c16:uniqueId val="{0000000B-2C01-4381-8B8A-E83BDCBBB389}"/>
              </c:ext>
            </c:extLst>
          </c:dPt>
          <c:dPt>
            <c:idx val="6"/>
            <c:invertIfNegative val="0"/>
            <c:bubble3D val="0"/>
            <c:spPr>
              <a:solidFill>
                <a:schemeClr val="bg1">
                  <a:lumMod val="75000"/>
                </a:schemeClr>
              </a:solidFill>
            </c:spPr>
            <c:extLst>
              <c:ext xmlns:c16="http://schemas.microsoft.com/office/drawing/2014/chart" uri="{C3380CC4-5D6E-409C-BE32-E72D297353CC}">
                <c16:uniqueId val="{0000000D-2C01-4381-8B8A-E83BDCBBB389}"/>
              </c:ext>
            </c:extLst>
          </c:dPt>
          <c:dPt>
            <c:idx val="7"/>
            <c:invertIfNegative val="0"/>
            <c:bubble3D val="0"/>
            <c:spPr>
              <a:solidFill>
                <a:schemeClr val="bg1">
                  <a:lumMod val="50000"/>
                </a:schemeClr>
              </a:solidFill>
            </c:spPr>
            <c:extLst>
              <c:ext xmlns:c16="http://schemas.microsoft.com/office/drawing/2014/chart" uri="{C3380CC4-5D6E-409C-BE32-E72D297353CC}">
                <c16:uniqueId val="{0000000F-2C01-4381-8B8A-E83BDCBBB389}"/>
              </c:ext>
            </c:extLst>
          </c:dPt>
          <c:dLbls>
            <c:dLbl>
              <c:idx val="4"/>
              <c:layout>
                <c:manualLayout>
                  <c:x val="3.017832419290507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C01-4381-8B8A-E83BDCBBB389}"/>
                </c:ext>
              </c:extLst>
            </c:dLbl>
            <c:dLbl>
              <c:idx val="10"/>
              <c:layout>
                <c:manualLayout>
                  <c:x val="0"/>
                  <c:y val="2.58557075698789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01-4381-8B8A-E83BDCBBB389}"/>
                </c:ext>
              </c:extLst>
            </c:dLbl>
            <c:spPr>
              <a:noFill/>
              <a:ln>
                <a:noFill/>
              </a:ln>
              <a:effectLst/>
            </c:spPr>
            <c:txPr>
              <a:bodyPr/>
              <a:lstStyle/>
              <a:p>
                <a:pPr>
                  <a:defRPr sz="11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Arkusz1!$A$2:$A$9</c:f>
              <c:strCache>
                <c:ptCount val="8"/>
                <c:pt idx="0">
                  <c:v>Mirosław Mazur z PO, były prezydent </c:v>
                </c:pt>
                <c:pt idx="1">
                  <c:v>Marek Kozieł z SLD, obecny wiceprezydent </c:v>
                </c:pt>
                <c:pt idx="2">
                  <c:v>Witold Grim, radny sejmiku </c:v>
                </c:pt>
                <c:pt idx="3">
                  <c:v>Anna Nemś z PO </c:v>
                </c:pt>
                <c:pt idx="4">
                  <c:v>Zbigniew Rok z Niezależnej Alternatywy Wyborczej, lekarz </c:v>
                </c:pt>
                <c:pt idx="5">
                  <c:v>żadna z tych osób </c:v>
                </c:pt>
                <c:pt idx="6">
                  <c:v>nie wiem </c:v>
                </c:pt>
                <c:pt idx="7">
                  <c:v>odmowa </c:v>
                </c:pt>
              </c:strCache>
            </c:strRef>
          </c:cat>
          <c:val>
            <c:numRef>
              <c:f>Arkusz1!$B$2:$B$9</c:f>
              <c:numCache>
                <c:formatCode>0%</c:formatCode>
                <c:ptCount val="8"/>
                <c:pt idx="0">
                  <c:v>0.15</c:v>
                </c:pt>
                <c:pt idx="1">
                  <c:v>0.15</c:v>
                </c:pt>
                <c:pt idx="2">
                  <c:v>0.11</c:v>
                </c:pt>
                <c:pt idx="3">
                  <c:v>0.09</c:v>
                </c:pt>
                <c:pt idx="4">
                  <c:v>0.09</c:v>
                </c:pt>
                <c:pt idx="5">
                  <c:v>0.16</c:v>
                </c:pt>
                <c:pt idx="6">
                  <c:v>0.22</c:v>
                </c:pt>
                <c:pt idx="7">
                  <c:v>0.03</c:v>
                </c:pt>
              </c:numCache>
            </c:numRef>
          </c:val>
          <c:extLst>
            <c:ext xmlns:c16="http://schemas.microsoft.com/office/drawing/2014/chart" uri="{C3380CC4-5D6E-409C-BE32-E72D297353CC}">
              <c16:uniqueId val="{00000011-2C01-4381-8B8A-E83BDCBBB389}"/>
            </c:ext>
          </c:extLst>
        </c:ser>
        <c:dLbls>
          <c:showLegendKey val="0"/>
          <c:showVal val="0"/>
          <c:showCatName val="0"/>
          <c:showSerName val="0"/>
          <c:showPercent val="0"/>
          <c:showBubbleSize val="0"/>
        </c:dLbls>
        <c:gapWidth val="22"/>
        <c:axId val="127152512"/>
        <c:axId val="127154048"/>
      </c:barChart>
      <c:catAx>
        <c:axId val="127152512"/>
        <c:scaling>
          <c:orientation val="maxMin"/>
        </c:scaling>
        <c:delete val="0"/>
        <c:axPos val="l"/>
        <c:numFmt formatCode="General" sourceLinked="0"/>
        <c:majorTickMark val="none"/>
        <c:minorTickMark val="none"/>
        <c:tickLblPos val="nextTo"/>
        <c:spPr>
          <a:ln>
            <a:noFill/>
          </a:ln>
        </c:spPr>
        <c:txPr>
          <a:bodyPr/>
          <a:lstStyle/>
          <a:p>
            <a:pPr>
              <a:defRPr sz="1000"/>
            </a:pPr>
            <a:endParaRPr lang="pl-PL"/>
          </a:p>
        </c:txPr>
        <c:crossAx val="127154048"/>
        <c:crosses val="autoZero"/>
        <c:auto val="1"/>
        <c:lblAlgn val="ctr"/>
        <c:lblOffset val="100"/>
        <c:noMultiLvlLbl val="0"/>
      </c:catAx>
      <c:valAx>
        <c:axId val="127154048"/>
        <c:scaling>
          <c:orientation val="minMax"/>
        </c:scaling>
        <c:delete val="1"/>
        <c:axPos val="t"/>
        <c:numFmt formatCode="0%" sourceLinked="1"/>
        <c:majorTickMark val="out"/>
        <c:minorTickMark val="none"/>
        <c:tickLblPos val="nextTo"/>
        <c:crossAx val="12715251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hPercent val="190"/>
      <c:rotY val="0"/>
      <c:depthPercent val="9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24917398718751921"/>
          <c:y val="0"/>
          <c:w val="0.73121010208709247"/>
          <c:h val="0.96430169569120328"/>
        </c:manualLayout>
      </c:layout>
      <c:bar3DChart>
        <c:barDir val="bar"/>
        <c:grouping val="stacked"/>
        <c:varyColors val="0"/>
        <c:ser>
          <c:idx val="0"/>
          <c:order val="0"/>
          <c:tx>
            <c:strRef>
              <c:f>Arkusz1!$B$1</c:f>
              <c:strCache>
                <c:ptCount val="1"/>
                <c:pt idx="0">
                  <c:v>ważny problem {4 i 5 - bardzo ważny} </c:v>
                </c:pt>
              </c:strCache>
            </c:strRef>
          </c:tx>
          <c:spPr>
            <a:solidFill>
              <a:srgbClr val="C00000"/>
            </a:solidFill>
          </c:spPr>
          <c:invertIfNegative val="0"/>
          <c:dLbls>
            <c:dLbl>
              <c:idx val="4"/>
              <c:layout>
                <c:manualLayout>
                  <c:x val="3.017832419290507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E58-4F96-B8D3-C866FE92C67B}"/>
                </c:ext>
              </c:extLst>
            </c:dLbl>
            <c:dLbl>
              <c:idx val="10"/>
              <c:layout>
                <c:manualLayout>
                  <c:x val="0"/>
                  <c:y val="2.585570756987893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E58-4F96-B8D3-C866FE92C67B}"/>
                </c:ext>
              </c:extLst>
            </c:dLbl>
            <c:spPr>
              <a:noFill/>
              <a:ln>
                <a:noFill/>
              </a:ln>
              <a:effectLst/>
            </c:spPr>
            <c:txPr>
              <a:bodyPr/>
              <a:lstStyle/>
              <a:p>
                <a:pPr>
                  <a:defRPr sz="11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Arkusz1!$A$2:$A$12</c:f>
              <c:strCache>
                <c:ptCount val="11"/>
                <c:pt idx="0">
                  <c:v>bezrobocie </c:v>
                </c:pt>
                <c:pt idx="1">
                  <c:v>likwidacja przedsiębiorstw </c:v>
                </c:pt>
                <c:pt idx="2">
                  <c:v>sytuacja służby zdrowia </c:v>
                </c:pt>
                <c:pt idx="3">
                  <c:v>brak klarownej wizji na przyszłość </c:v>
                </c:pt>
                <c:pt idx="4">
                  <c:v>kolesiostwo / układy </c:v>
                </c:pt>
                <c:pt idx="5">
                  <c:v>brak inwestycji </c:v>
                </c:pt>
                <c:pt idx="6">
                  <c:v>brak wsparcia dla przedsiębiorców </c:v>
                </c:pt>
                <c:pt idx="7">
                  <c:v>korupcja </c:v>
                </c:pt>
                <c:pt idx="8">
                  <c:v>zła infrastruktura </c:v>
                </c:pt>
                <c:pt idx="9">
                  <c:v>arogancja władzy </c:v>
                </c:pt>
                <c:pt idx="10">
                  <c:v>zadłużenie państwa </c:v>
                </c:pt>
              </c:strCache>
            </c:strRef>
          </c:cat>
          <c:val>
            <c:numRef>
              <c:f>Arkusz1!$B$2:$B$12</c:f>
              <c:numCache>
                <c:formatCode>0%</c:formatCode>
                <c:ptCount val="11"/>
                <c:pt idx="0">
                  <c:v>0.94</c:v>
                </c:pt>
                <c:pt idx="1">
                  <c:v>0.86</c:v>
                </c:pt>
                <c:pt idx="2">
                  <c:v>0.81</c:v>
                </c:pt>
                <c:pt idx="3">
                  <c:v>0.73</c:v>
                </c:pt>
                <c:pt idx="4">
                  <c:v>0.72</c:v>
                </c:pt>
                <c:pt idx="5">
                  <c:v>0.72</c:v>
                </c:pt>
                <c:pt idx="6">
                  <c:v>0.54</c:v>
                </c:pt>
                <c:pt idx="7">
                  <c:v>0.51</c:v>
                </c:pt>
                <c:pt idx="8">
                  <c:v>0.55000000000000004</c:v>
                </c:pt>
                <c:pt idx="9">
                  <c:v>0.56000000000000005</c:v>
                </c:pt>
                <c:pt idx="10">
                  <c:v>0.42</c:v>
                </c:pt>
              </c:numCache>
            </c:numRef>
          </c:val>
          <c:extLst>
            <c:ext xmlns:c16="http://schemas.microsoft.com/office/drawing/2014/chart" uri="{C3380CC4-5D6E-409C-BE32-E72D297353CC}">
              <c16:uniqueId val="{00000002-EE58-4F96-B8D3-C866FE92C67B}"/>
            </c:ext>
          </c:extLst>
        </c:ser>
        <c:dLbls>
          <c:showLegendKey val="0"/>
          <c:showVal val="0"/>
          <c:showCatName val="0"/>
          <c:showSerName val="0"/>
          <c:showPercent val="0"/>
          <c:showBubbleSize val="0"/>
        </c:dLbls>
        <c:gapWidth val="22"/>
        <c:gapDepth val="12"/>
        <c:shape val="cylinder"/>
        <c:axId val="89880832"/>
        <c:axId val="89887104"/>
        <c:axId val="0"/>
      </c:bar3DChart>
      <c:catAx>
        <c:axId val="89880832"/>
        <c:scaling>
          <c:orientation val="maxMin"/>
        </c:scaling>
        <c:delete val="0"/>
        <c:axPos val="l"/>
        <c:numFmt formatCode="General" sourceLinked="0"/>
        <c:majorTickMark val="none"/>
        <c:minorTickMark val="none"/>
        <c:tickLblPos val="nextTo"/>
        <c:spPr>
          <a:ln>
            <a:noFill/>
          </a:ln>
        </c:spPr>
        <c:txPr>
          <a:bodyPr/>
          <a:lstStyle/>
          <a:p>
            <a:pPr>
              <a:defRPr sz="1200"/>
            </a:pPr>
            <a:endParaRPr lang="pl-PL"/>
          </a:p>
        </c:txPr>
        <c:crossAx val="89887104"/>
        <c:crosses val="autoZero"/>
        <c:auto val="1"/>
        <c:lblAlgn val="ctr"/>
        <c:lblOffset val="100"/>
        <c:noMultiLvlLbl val="0"/>
      </c:catAx>
      <c:valAx>
        <c:axId val="89887104"/>
        <c:scaling>
          <c:orientation val="minMax"/>
        </c:scaling>
        <c:delete val="1"/>
        <c:axPos val="t"/>
        <c:numFmt formatCode="0%" sourceLinked="1"/>
        <c:majorTickMark val="out"/>
        <c:minorTickMark val="none"/>
        <c:tickLblPos val="nextTo"/>
        <c:crossAx val="89880832"/>
        <c:crosses val="autoZero"/>
        <c:crossBetween val="between"/>
      </c:valAx>
      <c:spPr>
        <a:noFill/>
        <a:ln>
          <a:noFill/>
        </a:ln>
      </c:spPr>
    </c:plotArea>
    <c:legend>
      <c:legendPos val="r"/>
      <c:layout>
        <c:manualLayout>
          <c:xMode val="edge"/>
          <c:yMode val="edge"/>
          <c:x val="0.22312260823414387"/>
          <c:y val="0.93403200626328664"/>
          <c:w val="0.39336150531382069"/>
          <c:h val="6.5967863044131908E-2"/>
        </c:manualLayout>
      </c:layout>
      <c:overlay val="0"/>
      <c:txPr>
        <a:bodyPr/>
        <a:lstStyle/>
        <a:p>
          <a:pPr>
            <a:defRPr sz="1200"/>
          </a:pPr>
          <a:endParaRPr lang="pl-PL"/>
        </a:p>
      </c:txPr>
    </c:legend>
    <c:plotVisOnly val="1"/>
    <c:dispBlanksAs val="gap"/>
    <c:showDLblsOverMax val="0"/>
  </c:chart>
  <c:txPr>
    <a:bodyPr/>
    <a:lstStyle/>
    <a:p>
      <a:pPr>
        <a:defRPr sz="1800"/>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hPercent val="100"/>
      <c:rotY val="0"/>
      <c:depthPercent val="9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percentStacked"/>
        <c:varyColors val="0"/>
        <c:ser>
          <c:idx val="0"/>
          <c:order val="0"/>
          <c:tx>
            <c:strRef>
              <c:f>Arkusz1!$A$2</c:f>
              <c:strCache>
                <c:ptCount val="1"/>
                <c:pt idx="0">
                  <c:v>bardzo zła {1} </c:v>
                </c:pt>
              </c:strCache>
            </c:strRef>
          </c:tx>
          <c:spPr>
            <a:solidFill>
              <a:srgbClr val="C00000"/>
            </a:solidFill>
          </c:spPr>
          <c:invertIfNegative val="0"/>
          <c:dLbls>
            <c:spPr>
              <a:noFill/>
              <a:ln>
                <a:noFill/>
              </a:ln>
              <a:effectLst/>
            </c:spPr>
            <c:txPr>
              <a:bodyPr/>
              <a:lstStyle/>
              <a:p>
                <a:pPr>
                  <a:defRPr sz="1200" b="1"/>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Arkusz1!$B$1</c:f>
              <c:strCache>
                <c:ptCount val="1"/>
                <c:pt idx="0">
                  <c:v>Kolumna2</c:v>
                </c:pt>
              </c:strCache>
            </c:strRef>
          </c:cat>
          <c:val>
            <c:numRef>
              <c:f>Arkusz1!$B$2</c:f>
              <c:numCache>
                <c:formatCode>0%</c:formatCode>
                <c:ptCount val="1"/>
                <c:pt idx="0">
                  <c:v>0.19</c:v>
                </c:pt>
              </c:numCache>
            </c:numRef>
          </c:val>
          <c:extLst>
            <c:ext xmlns:c16="http://schemas.microsoft.com/office/drawing/2014/chart" uri="{C3380CC4-5D6E-409C-BE32-E72D297353CC}">
              <c16:uniqueId val="{00000000-EAA8-4671-896D-1861CA70AEB6}"/>
            </c:ext>
          </c:extLst>
        </c:ser>
        <c:ser>
          <c:idx val="1"/>
          <c:order val="1"/>
          <c:tx>
            <c:strRef>
              <c:f>Arkusz1!$A$3</c:f>
              <c:strCache>
                <c:ptCount val="1"/>
                <c:pt idx="0">
                  <c:v>zła {2} </c:v>
                </c:pt>
              </c:strCache>
            </c:strRef>
          </c:tx>
          <c:spPr>
            <a:solidFill>
              <a:srgbClr val="FF0000"/>
            </a:solidFill>
          </c:spPr>
          <c:invertIfNegative val="0"/>
          <c:dLbls>
            <c:spPr>
              <a:noFill/>
              <a:ln>
                <a:noFill/>
              </a:ln>
              <a:effectLst/>
            </c:spPr>
            <c:txPr>
              <a:bodyPr/>
              <a:lstStyle/>
              <a:p>
                <a:pPr>
                  <a:defRPr sz="1200" b="1"/>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Arkusz1!$B$1</c:f>
              <c:strCache>
                <c:ptCount val="1"/>
                <c:pt idx="0">
                  <c:v>Kolumna2</c:v>
                </c:pt>
              </c:strCache>
            </c:strRef>
          </c:cat>
          <c:val>
            <c:numRef>
              <c:f>Arkusz1!$B$3</c:f>
              <c:numCache>
                <c:formatCode>0%</c:formatCode>
                <c:ptCount val="1"/>
                <c:pt idx="0">
                  <c:v>0.41</c:v>
                </c:pt>
              </c:numCache>
            </c:numRef>
          </c:val>
          <c:extLst>
            <c:ext xmlns:c16="http://schemas.microsoft.com/office/drawing/2014/chart" uri="{C3380CC4-5D6E-409C-BE32-E72D297353CC}">
              <c16:uniqueId val="{00000001-EAA8-4671-896D-1861CA70AEB6}"/>
            </c:ext>
          </c:extLst>
        </c:ser>
        <c:ser>
          <c:idx val="2"/>
          <c:order val="2"/>
          <c:tx>
            <c:strRef>
              <c:f>Arkusz1!$A$4</c:f>
              <c:strCache>
                <c:ptCount val="1"/>
                <c:pt idx="0">
                  <c:v>ani dobra ani zła {3} </c:v>
                </c:pt>
              </c:strCache>
            </c:strRef>
          </c:tx>
          <c:spPr>
            <a:solidFill>
              <a:schemeClr val="accent1"/>
            </a:solidFill>
          </c:spPr>
          <c:invertIfNegative val="0"/>
          <c:dLbls>
            <c:spPr>
              <a:noFill/>
              <a:ln>
                <a:noFill/>
              </a:ln>
              <a:effectLst/>
            </c:spPr>
            <c:txPr>
              <a:bodyPr/>
              <a:lstStyle/>
              <a:p>
                <a:pPr>
                  <a:defRPr sz="1200" b="1"/>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Arkusz1!$B$1</c:f>
              <c:strCache>
                <c:ptCount val="1"/>
                <c:pt idx="0">
                  <c:v>Kolumna2</c:v>
                </c:pt>
              </c:strCache>
            </c:strRef>
          </c:cat>
          <c:val>
            <c:numRef>
              <c:f>Arkusz1!$B$4</c:f>
              <c:numCache>
                <c:formatCode>0%</c:formatCode>
                <c:ptCount val="1"/>
                <c:pt idx="0">
                  <c:v>0.32</c:v>
                </c:pt>
              </c:numCache>
            </c:numRef>
          </c:val>
          <c:extLst>
            <c:ext xmlns:c16="http://schemas.microsoft.com/office/drawing/2014/chart" uri="{C3380CC4-5D6E-409C-BE32-E72D297353CC}">
              <c16:uniqueId val="{00000002-EAA8-4671-896D-1861CA70AEB6}"/>
            </c:ext>
          </c:extLst>
        </c:ser>
        <c:ser>
          <c:idx val="3"/>
          <c:order val="3"/>
          <c:tx>
            <c:strRef>
              <c:f>Arkusz1!$A$5</c:f>
              <c:strCache>
                <c:ptCount val="1"/>
                <c:pt idx="0">
                  <c:v>dobra {4} </c:v>
                </c:pt>
              </c:strCache>
            </c:strRef>
          </c:tx>
          <c:spPr>
            <a:solidFill>
              <a:schemeClr val="accent4">
                <a:lumMod val="60000"/>
                <a:lumOff val="40000"/>
              </a:schemeClr>
            </a:solidFill>
          </c:spPr>
          <c:invertIfNegative val="0"/>
          <c:dLbls>
            <c:spPr>
              <a:noFill/>
              <a:ln>
                <a:noFill/>
              </a:ln>
              <a:effectLst/>
            </c:spPr>
            <c:txPr>
              <a:bodyPr/>
              <a:lstStyle/>
              <a:p>
                <a:pPr>
                  <a:defRPr sz="1200" b="1"/>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Arkusz1!$B$1</c:f>
              <c:strCache>
                <c:ptCount val="1"/>
                <c:pt idx="0">
                  <c:v>Kolumna2</c:v>
                </c:pt>
              </c:strCache>
            </c:strRef>
          </c:cat>
          <c:val>
            <c:numRef>
              <c:f>Arkusz1!$B$5</c:f>
              <c:numCache>
                <c:formatCode>0%</c:formatCode>
                <c:ptCount val="1"/>
                <c:pt idx="0">
                  <c:v>0.08</c:v>
                </c:pt>
              </c:numCache>
            </c:numRef>
          </c:val>
          <c:extLst>
            <c:ext xmlns:c16="http://schemas.microsoft.com/office/drawing/2014/chart" uri="{C3380CC4-5D6E-409C-BE32-E72D297353CC}">
              <c16:uniqueId val="{00000003-EAA8-4671-896D-1861CA70AEB6}"/>
            </c:ext>
          </c:extLst>
        </c:ser>
        <c:ser>
          <c:idx val="4"/>
          <c:order val="4"/>
          <c:tx>
            <c:strRef>
              <c:f>Arkusz1!$A$6</c:f>
              <c:strCache>
                <c:ptCount val="1"/>
                <c:pt idx="0">
                  <c:v>bardzo dobra {5} </c:v>
                </c:pt>
              </c:strCache>
            </c:strRef>
          </c:tx>
          <c:spPr>
            <a:solidFill>
              <a:schemeClr val="accent4"/>
            </a:solidFill>
          </c:spPr>
          <c:invertIfNegative val="0"/>
          <c:cat>
            <c:strRef>
              <c:f>Arkusz1!$B$1</c:f>
              <c:strCache>
                <c:ptCount val="1"/>
                <c:pt idx="0">
                  <c:v>Kolumna2</c:v>
                </c:pt>
              </c:strCache>
            </c:strRef>
          </c:cat>
          <c:val>
            <c:numRef>
              <c:f>Arkusz1!$B$6</c:f>
              <c:numCache>
                <c:formatCode>0%</c:formatCode>
                <c:ptCount val="1"/>
                <c:pt idx="0">
                  <c:v>0</c:v>
                </c:pt>
              </c:numCache>
            </c:numRef>
          </c:val>
          <c:extLst>
            <c:ext xmlns:c16="http://schemas.microsoft.com/office/drawing/2014/chart" uri="{C3380CC4-5D6E-409C-BE32-E72D297353CC}">
              <c16:uniqueId val="{00000004-EAA8-4671-896D-1861CA70AEB6}"/>
            </c:ext>
          </c:extLst>
        </c:ser>
        <c:ser>
          <c:idx val="5"/>
          <c:order val="5"/>
          <c:tx>
            <c:strRef>
              <c:f>Arkusz1!$A$7</c:f>
              <c:strCache>
                <c:ptCount val="1"/>
                <c:pt idx="0">
                  <c:v>nie wiem / trudno powiedzieć </c:v>
                </c:pt>
              </c:strCache>
            </c:strRef>
          </c:tx>
          <c:spPr>
            <a:solidFill>
              <a:schemeClr val="bg1">
                <a:lumMod val="65000"/>
              </a:schemeClr>
            </a:solidFill>
          </c:spPr>
          <c:invertIfNegative val="0"/>
          <c:dLbls>
            <c:spPr>
              <a:noFill/>
              <a:ln>
                <a:noFill/>
              </a:ln>
              <a:effectLst/>
            </c:spPr>
            <c:txPr>
              <a:bodyPr/>
              <a:lstStyle/>
              <a:p>
                <a:pPr>
                  <a:defRPr sz="1200" b="1"/>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Arkusz1!$B$1</c:f>
              <c:strCache>
                <c:ptCount val="1"/>
                <c:pt idx="0">
                  <c:v>Kolumna2</c:v>
                </c:pt>
              </c:strCache>
            </c:strRef>
          </c:cat>
          <c:val>
            <c:numRef>
              <c:f>Arkusz1!$B$7</c:f>
              <c:numCache>
                <c:formatCode>0%</c:formatCode>
                <c:ptCount val="1"/>
                <c:pt idx="0">
                  <c:v>0.01</c:v>
                </c:pt>
              </c:numCache>
            </c:numRef>
          </c:val>
          <c:extLst>
            <c:ext xmlns:c16="http://schemas.microsoft.com/office/drawing/2014/chart" uri="{C3380CC4-5D6E-409C-BE32-E72D297353CC}">
              <c16:uniqueId val="{00000005-EAA8-4671-896D-1861CA70AEB6}"/>
            </c:ext>
          </c:extLst>
        </c:ser>
        <c:dLbls>
          <c:showLegendKey val="0"/>
          <c:showVal val="0"/>
          <c:showCatName val="0"/>
          <c:showSerName val="0"/>
          <c:showPercent val="0"/>
          <c:showBubbleSize val="0"/>
        </c:dLbls>
        <c:gapWidth val="150"/>
        <c:shape val="cylinder"/>
        <c:axId val="88658688"/>
        <c:axId val="88660224"/>
        <c:axId val="0"/>
      </c:bar3DChart>
      <c:catAx>
        <c:axId val="88658688"/>
        <c:scaling>
          <c:orientation val="minMax"/>
        </c:scaling>
        <c:delete val="1"/>
        <c:axPos val="b"/>
        <c:numFmt formatCode="General" sourceLinked="0"/>
        <c:majorTickMark val="out"/>
        <c:minorTickMark val="none"/>
        <c:tickLblPos val="nextTo"/>
        <c:crossAx val="88660224"/>
        <c:crosses val="autoZero"/>
        <c:auto val="1"/>
        <c:lblAlgn val="ctr"/>
        <c:lblOffset val="100"/>
        <c:noMultiLvlLbl val="0"/>
      </c:catAx>
      <c:valAx>
        <c:axId val="88660224"/>
        <c:scaling>
          <c:orientation val="minMax"/>
        </c:scaling>
        <c:delete val="1"/>
        <c:axPos val="l"/>
        <c:numFmt formatCode="0%" sourceLinked="1"/>
        <c:majorTickMark val="out"/>
        <c:minorTickMark val="none"/>
        <c:tickLblPos val="nextTo"/>
        <c:crossAx val="88658688"/>
        <c:crosses val="autoZero"/>
        <c:crossBetween val="between"/>
      </c:valAx>
      <c:spPr>
        <a:noFill/>
        <a:ln>
          <a:noFill/>
        </a:ln>
      </c:spPr>
    </c:plotArea>
    <c:legend>
      <c:legendPos val="r"/>
      <c:layout>
        <c:manualLayout>
          <c:xMode val="edge"/>
          <c:yMode val="edge"/>
          <c:x val="0.5677518321242182"/>
          <c:y val="7.6992864173228343E-2"/>
          <c:w val="0.34039856386013861"/>
          <c:h val="0.84601427165354326"/>
        </c:manualLayout>
      </c:layout>
      <c:overlay val="0"/>
      <c:txPr>
        <a:bodyPr/>
        <a:lstStyle/>
        <a:p>
          <a:pPr>
            <a:defRPr sz="1200"/>
          </a:pPr>
          <a:endParaRPr lang="pl-PL"/>
        </a:p>
      </c:txPr>
    </c:legend>
    <c:plotVisOnly val="1"/>
    <c:dispBlanksAs val="gap"/>
    <c:showDLblsOverMax val="0"/>
  </c:chart>
  <c:txPr>
    <a:bodyPr/>
    <a:lstStyle/>
    <a:p>
      <a:pPr>
        <a:defRPr sz="1800"/>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hPercent val="190"/>
      <c:rotY val="0"/>
      <c:depthPercent val="9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24917398718751921"/>
          <c:y val="0"/>
          <c:w val="0.73121010208709247"/>
          <c:h val="0.96430169569120328"/>
        </c:manualLayout>
      </c:layout>
      <c:bar3DChart>
        <c:barDir val="bar"/>
        <c:grouping val="stacked"/>
        <c:varyColors val="0"/>
        <c:ser>
          <c:idx val="0"/>
          <c:order val="0"/>
          <c:tx>
            <c:strRef>
              <c:f>Arkusz1!$B$1</c:f>
              <c:strCache>
                <c:ptCount val="1"/>
                <c:pt idx="0">
                  <c:v>ważny problem {4 i 5 - bardzo ważny} </c:v>
                </c:pt>
              </c:strCache>
            </c:strRef>
          </c:tx>
          <c:spPr>
            <a:solidFill>
              <a:srgbClr val="C00000"/>
            </a:solidFill>
          </c:spPr>
          <c:invertIfNegative val="0"/>
          <c:dLbls>
            <c:dLbl>
              <c:idx val="4"/>
              <c:layout>
                <c:manualLayout>
                  <c:x val="3.017832419290507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6BA-474F-BAD3-FE9D61494F9D}"/>
                </c:ext>
              </c:extLst>
            </c:dLbl>
            <c:dLbl>
              <c:idx val="10"/>
              <c:layout>
                <c:manualLayout>
                  <c:x val="0"/>
                  <c:y val="2.585570756987893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6BA-474F-BAD3-FE9D61494F9D}"/>
                </c:ext>
              </c:extLst>
            </c:dLbl>
            <c:spPr>
              <a:noFill/>
              <a:ln>
                <a:noFill/>
              </a:ln>
              <a:effectLst/>
            </c:spPr>
            <c:txPr>
              <a:bodyPr/>
              <a:lstStyle/>
              <a:p>
                <a:pPr>
                  <a:defRPr sz="11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Arkusz1!$A$2:$A$12</c:f>
              <c:strCache>
                <c:ptCount val="11"/>
                <c:pt idx="0">
                  <c:v>bezrobocie </c:v>
                </c:pt>
                <c:pt idx="1">
                  <c:v>likwidacja przedsiębiorstw </c:v>
                </c:pt>
                <c:pt idx="2">
                  <c:v>sytuacja służby zdrowia </c:v>
                </c:pt>
                <c:pt idx="3">
                  <c:v>kolesiostwo / układy </c:v>
                </c:pt>
                <c:pt idx="4">
                  <c:v>brak klarownej wizji na przyszłość </c:v>
                </c:pt>
                <c:pt idx="5">
                  <c:v>korupcja </c:v>
                </c:pt>
                <c:pt idx="6">
                  <c:v>zadłużenie państwa </c:v>
                </c:pt>
                <c:pt idx="7">
                  <c:v>arogancja władzy </c:v>
                </c:pt>
                <c:pt idx="8">
                  <c:v>brak inwestycji </c:v>
                </c:pt>
                <c:pt idx="9">
                  <c:v>brak wsparcia dla przedsiębiorców </c:v>
                </c:pt>
                <c:pt idx="10">
                  <c:v>zła infrastruktura </c:v>
                </c:pt>
              </c:strCache>
            </c:strRef>
          </c:cat>
          <c:val>
            <c:numRef>
              <c:f>Arkusz1!$B$2:$B$12</c:f>
              <c:numCache>
                <c:formatCode>0%</c:formatCode>
                <c:ptCount val="11"/>
                <c:pt idx="0">
                  <c:v>0.91</c:v>
                </c:pt>
                <c:pt idx="1">
                  <c:v>0.8</c:v>
                </c:pt>
                <c:pt idx="2">
                  <c:v>0.8</c:v>
                </c:pt>
                <c:pt idx="3">
                  <c:v>0.76</c:v>
                </c:pt>
                <c:pt idx="4">
                  <c:v>0.75</c:v>
                </c:pt>
                <c:pt idx="5">
                  <c:v>0.76</c:v>
                </c:pt>
                <c:pt idx="6">
                  <c:v>0.71</c:v>
                </c:pt>
                <c:pt idx="7">
                  <c:v>0.67</c:v>
                </c:pt>
                <c:pt idx="8">
                  <c:v>0.62</c:v>
                </c:pt>
                <c:pt idx="9">
                  <c:v>0.59</c:v>
                </c:pt>
                <c:pt idx="10">
                  <c:v>0.53</c:v>
                </c:pt>
              </c:numCache>
            </c:numRef>
          </c:val>
          <c:extLst>
            <c:ext xmlns:c16="http://schemas.microsoft.com/office/drawing/2014/chart" uri="{C3380CC4-5D6E-409C-BE32-E72D297353CC}">
              <c16:uniqueId val="{00000002-26BA-474F-BAD3-FE9D61494F9D}"/>
            </c:ext>
          </c:extLst>
        </c:ser>
        <c:dLbls>
          <c:showLegendKey val="0"/>
          <c:showVal val="0"/>
          <c:showCatName val="0"/>
          <c:showSerName val="0"/>
          <c:showPercent val="0"/>
          <c:showBubbleSize val="0"/>
        </c:dLbls>
        <c:gapWidth val="22"/>
        <c:gapDepth val="12"/>
        <c:shape val="cylinder"/>
        <c:axId val="88167168"/>
        <c:axId val="88174592"/>
        <c:axId val="0"/>
      </c:bar3DChart>
      <c:catAx>
        <c:axId val="88167168"/>
        <c:scaling>
          <c:orientation val="maxMin"/>
        </c:scaling>
        <c:delete val="0"/>
        <c:axPos val="l"/>
        <c:numFmt formatCode="General" sourceLinked="0"/>
        <c:majorTickMark val="none"/>
        <c:minorTickMark val="none"/>
        <c:tickLblPos val="nextTo"/>
        <c:spPr>
          <a:ln>
            <a:noFill/>
          </a:ln>
        </c:spPr>
        <c:txPr>
          <a:bodyPr/>
          <a:lstStyle/>
          <a:p>
            <a:pPr>
              <a:defRPr sz="1200"/>
            </a:pPr>
            <a:endParaRPr lang="pl-PL"/>
          </a:p>
        </c:txPr>
        <c:crossAx val="88174592"/>
        <c:crosses val="autoZero"/>
        <c:auto val="1"/>
        <c:lblAlgn val="ctr"/>
        <c:lblOffset val="100"/>
        <c:noMultiLvlLbl val="0"/>
      </c:catAx>
      <c:valAx>
        <c:axId val="88174592"/>
        <c:scaling>
          <c:orientation val="minMax"/>
        </c:scaling>
        <c:delete val="1"/>
        <c:axPos val="t"/>
        <c:numFmt formatCode="0%" sourceLinked="1"/>
        <c:majorTickMark val="out"/>
        <c:minorTickMark val="none"/>
        <c:tickLblPos val="nextTo"/>
        <c:crossAx val="88167168"/>
        <c:crosses val="autoZero"/>
        <c:crossBetween val="between"/>
      </c:valAx>
      <c:spPr>
        <a:noFill/>
        <a:ln>
          <a:noFill/>
        </a:ln>
      </c:spPr>
    </c:plotArea>
    <c:legend>
      <c:legendPos val="r"/>
      <c:layout>
        <c:manualLayout>
          <c:xMode val="edge"/>
          <c:yMode val="edge"/>
          <c:x val="0.22312260823414387"/>
          <c:y val="0.93403200626328664"/>
          <c:w val="0.39336150531382069"/>
          <c:h val="6.5967863044131908E-2"/>
        </c:manualLayout>
      </c:layout>
      <c:overlay val="0"/>
      <c:txPr>
        <a:bodyPr/>
        <a:lstStyle/>
        <a:p>
          <a:pPr>
            <a:defRPr sz="1200"/>
          </a:pPr>
          <a:endParaRPr lang="pl-PL"/>
        </a:p>
      </c:txPr>
    </c:legend>
    <c:plotVisOnly val="1"/>
    <c:dispBlanksAs val="gap"/>
    <c:showDLblsOverMax val="0"/>
  </c:chart>
  <c:txPr>
    <a:bodyPr/>
    <a:lstStyle/>
    <a:p>
      <a:pPr>
        <a:defRPr sz="1800"/>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0"/>
      <c:hPercent val="100"/>
      <c:rotY val="0"/>
      <c:depthPercent val="90"/>
      <c:rAngAx val="1"/>
    </c:view3D>
    <c:floor>
      <c:thickness val="0"/>
    </c:floor>
    <c:sideWall>
      <c:thickness val="0"/>
    </c:sideWall>
    <c:backWall>
      <c:thickness val="0"/>
    </c:backWall>
    <c:plotArea>
      <c:layout>
        <c:manualLayout>
          <c:layoutTarget val="inner"/>
          <c:xMode val="edge"/>
          <c:yMode val="edge"/>
          <c:x val="0.19554322339547492"/>
          <c:y val="0.20411491317519997"/>
          <c:w val="0.42724288892824758"/>
          <c:h val="0.62067119085162192"/>
        </c:manualLayout>
      </c:layout>
      <c:pie3DChart>
        <c:varyColors val="1"/>
        <c:ser>
          <c:idx val="0"/>
          <c:order val="0"/>
          <c:tx>
            <c:strRef>
              <c:f>Arkusz1!$B$1</c:f>
              <c:strCache>
                <c:ptCount val="1"/>
                <c:pt idx="0">
                  <c:v>Kolumna2</c:v>
                </c:pt>
              </c:strCache>
            </c:strRef>
          </c:tx>
          <c:dPt>
            <c:idx val="2"/>
            <c:bubble3D val="0"/>
            <c:spPr>
              <a:solidFill>
                <a:srgbClr val="FF0000"/>
              </a:solidFill>
            </c:spPr>
            <c:extLst>
              <c:ext xmlns:c16="http://schemas.microsoft.com/office/drawing/2014/chart" uri="{C3380CC4-5D6E-409C-BE32-E72D297353CC}">
                <c16:uniqueId val="{00000001-2089-41DD-AD45-E9620492229D}"/>
              </c:ext>
            </c:extLst>
          </c:dPt>
          <c:dPt>
            <c:idx val="3"/>
            <c:bubble3D val="0"/>
            <c:spPr>
              <a:solidFill>
                <a:srgbClr val="C00000"/>
              </a:solidFill>
            </c:spPr>
            <c:extLst>
              <c:ext xmlns:c16="http://schemas.microsoft.com/office/drawing/2014/chart" uri="{C3380CC4-5D6E-409C-BE32-E72D297353CC}">
                <c16:uniqueId val="{00000003-2089-41DD-AD45-E9620492229D}"/>
              </c:ext>
            </c:extLst>
          </c:dPt>
          <c:dLbls>
            <c:dLbl>
              <c:idx val="1"/>
              <c:layout>
                <c:manualLayout>
                  <c:x val="-1.3268993578088313E-2"/>
                  <c:y val="1.2332541930938402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2089-41DD-AD45-E9620492229D}"/>
                </c:ext>
              </c:extLst>
            </c:dLbl>
            <c:dLbl>
              <c:idx val="2"/>
              <c:layout>
                <c:manualLayout>
                  <c:x val="1.6322212076499268E-2"/>
                  <c:y val="2.3170423381696646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2089-41DD-AD45-E9620492229D}"/>
                </c:ext>
              </c:extLst>
            </c:dLbl>
            <c:dLbl>
              <c:idx val="3"/>
              <c:layout>
                <c:manualLayout>
                  <c:x val="4.8925800673162226E-3"/>
                  <c:y val="4.5361170550364122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2089-41DD-AD45-E9620492229D}"/>
                </c:ext>
              </c:extLst>
            </c:dLbl>
            <c:dLbl>
              <c:idx val="4"/>
              <c:layout>
                <c:manualLayout>
                  <c:x val="1.8864986120715029E-2"/>
                  <c:y val="2.4577015407883242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2089-41DD-AD45-E9620492229D}"/>
                </c:ext>
              </c:extLst>
            </c:dLbl>
            <c:spPr>
              <a:noFill/>
              <a:ln>
                <a:noFill/>
              </a:ln>
              <a:effectLst/>
            </c:spPr>
            <c:txPr>
              <a:bodyPr/>
              <a:lstStyle/>
              <a:p>
                <a:pPr>
                  <a:defRPr sz="1200" b="1"/>
                </a:pPr>
                <a:endParaRPr lang="pl-PL"/>
              </a:p>
            </c:txPr>
            <c:showLegendKey val="0"/>
            <c:showVal val="1"/>
            <c:showCatName val="1"/>
            <c:showSerName val="0"/>
            <c:showPercent val="0"/>
            <c:showBubbleSize val="0"/>
            <c:separator>
</c:separator>
            <c:showLeaderLines val="0"/>
            <c:extLst>
              <c:ext xmlns:c15="http://schemas.microsoft.com/office/drawing/2012/chart" uri="{CE6537A1-D6FC-4f65-9D91-7224C49458BB}">
                <c15:layout/>
              </c:ext>
            </c:extLst>
          </c:dLbls>
          <c:cat>
            <c:strRef>
              <c:f>Arkusz1!$A$2:$A$6</c:f>
              <c:strCache>
                <c:ptCount val="5"/>
                <c:pt idx="0">
                  <c:v>zdecydowanie tak</c:v>
                </c:pt>
                <c:pt idx="1">
                  <c:v>raczej tak </c:v>
                </c:pt>
                <c:pt idx="2">
                  <c:v>raczej nie</c:v>
                </c:pt>
                <c:pt idx="3">
                  <c:v>zdecydowanie nie</c:v>
                </c:pt>
                <c:pt idx="4">
                  <c:v>nie wiem / trudno powiedzieć </c:v>
                </c:pt>
              </c:strCache>
            </c:strRef>
          </c:cat>
          <c:val>
            <c:numRef>
              <c:f>Arkusz1!$B$2:$B$6</c:f>
              <c:numCache>
                <c:formatCode>0%</c:formatCode>
                <c:ptCount val="5"/>
                <c:pt idx="0">
                  <c:v>0.14000000000000001</c:v>
                </c:pt>
                <c:pt idx="1">
                  <c:v>0.39</c:v>
                </c:pt>
                <c:pt idx="2">
                  <c:v>0.27</c:v>
                </c:pt>
                <c:pt idx="3">
                  <c:v>0.14000000000000001</c:v>
                </c:pt>
                <c:pt idx="4">
                  <c:v>0.06</c:v>
                </c:pt>
              </c:numCache>
            </c:numRef>
          </c:val>
          <c:extLst>
            <c:ext xmlns:c16="http://schemas.microsoft.com/office/drawing/2014/chart" uri="{C3380CC4-5D6E-409C-BE32-E72D297353CC}">
              <c16:uniqueId val="{00000006-2089-41DD-AD45-E9620492229D}"/>
            </c:ext>
          </c:extLst>
        </c:ser>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hPercent val="180"/>
      <c:rotY val="0"/>
      <c:depthPercent val="9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26654580565313801"/>
          <c:y val="0"/>
          <c:w val="0.73345419434686199"/>
          <c:h val="1"/>
        </c:manualLayout>
      </c:layout>
      <c:bar3DChart>
        <c:barDir val="bar"/>
        <c:grouping val="clustered"/>
        <c:varyColors val="0"/>
        <c:ser>
          <c:idx val="0"/>
          <c:order val="0"/>
          <c:tx>
            <c:strRef>
              <c:f>Arkusz1!$B$1</c:f>
              <c:strCache>
                <c:ptCount val="1"/>
                <c:pt idx="0">
                  <c:v>ważny problem {4 i 5 - bardzo ważne} </c:v>
                </c:pt>
              </c:strCache>
            </c:strRef>
          </c:tx>
          <c:spPr>
            <a:solidFill>
              <a:schemeClr val="accent3"/>
            </a:solidFill>
          </c:spPr>
          <c:invertIfNegative val="0"/>
          <c:dPt>
            <c:idx val="14"/>
            <c:invertIfNegative val="0"/>
            <c:bubble3D val="0"/>
            <c:spPr>
              <a:solidFill>
                <a:schemeClr val="bg1">
                  <a:lumMod val="50000"/>
                </a:schemeClr>
              </a:solidFill>
            </c:spPr>
            <c:extLst>
              <c:ext xmlns:c16="http://schemas.microsoft.com/office/drawing/2014/chart" uri="{C3380CC4-5D6E-409C-BE32-E72D297353CC}">
                <c16:uniqueId val="{00000001-DE5F-4333-A186-EE88D06CA259}"/>
              </c:ext>
            </c:extLst>
          </c:dPt>
          <c:dPt>
            <c:idx val="15"/>
            <c:invertIfNegative val="0"/>
            <c:bubble3D val="0"/>
            <c:spPr>
              <a:solidFill>
                <a:schemeClr val="bg1">
                  <a:lumMod val="65000"/>
                </a:schemeClr>
              </a:solidFill>
            </c:spPr>
            <c:extLst>
              <c:ext xmlns:c16="http://schemas.microsoft.com/office/drawing/2014/chart" uri="{C3380CC4-5D6E-409C-BE32-E72D297353CC}">
                <c16:uniqueId val="{00000003-DE5F-4333-A186-EE88D06CA259}"/>
              </c:ext>
            </c:extLst>
          </c:dPt>
          <c:dLbls>
            <c:dLbl>
              <c:idx val="4"/>
              <c:layout>
                <c:manualLayout>
                  <c:x val="3.017832419290507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E5F-4333-A186-EE88D06CA259}"/>
                </c:ext>
              </c:extLst>
            </c:dLbl>
            <c:dLbl>
              <c:idx val="10"/>
              <c:layout>
                <c:manualLayout>
                  <c:x val="0"/>
                  <c:y val="2.585570756987893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E5F-4333-A186-EE88D06CA259}"/>
                </c:ext>
              </c:extLst>
            </c:dLbl>
            <c:spPr>
              <a:noFill/>
              <a:ln>
                <a:noFill/>
              </a:ln>
              <a:effectLst/>
            </c:spPr>
            <c:txPr>
              <a:bodyPr/>
              <a:lstStyle/>
              <a:p>
                <a:pPr>
                  <a:defRPr sz="11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Arkusz1!$A$2:$A$17</c:f>
              <c:strCache>
                <c:ptCount val="16"/>
                <c:pt idx="0">
                  <c:v>budowa fontanny </c:v>
                </c:pt>
                <c:pt idx="1">
                  <c:v>budowa rond </c:v>
                </c:pt>
                <c:pt idx="2">
                  <c:v>upiększanie miasta </c:v>
                </c:pt>
                <c:pt idx="3">
                  <c:v>odnowienie dworca </c:v>
                </c:pt>
                <c:pt idx="4">
                  <c:v>poparcie dla powstania galerii handlowej </c:v>
                </c:pt>
                <c:pt idx="5">
                  <c:v>remonty szkół </c:v>
                </c:pt>
                <c:pt idx="6">
                  <c:v>budowa boisk </c:v>
                </c:pt>
                <c:pt idx="7">
                  <c:v>działania w specjalnej strefie ekonomicznej </c:v>
                </c:pt>
                <c:pt idx="8">
                  <c:v>budowa kanalizacji </c:v>
                </c:pt>
                <c:pt idx="9">
                  <c:v>place zabaw </c:v>
                </c:pt>
                <c:pt idx="10">
                  <c:v>organizacja zawodów bokserskich </c:v>
                </c:pt>
                <c:pt idx="11">
                  <c:v>orliki </c:v>
                </c:pt>
                <c:pt idx="12">
                  <c:v>wsparcie lokalnej drużyny piłkarskiej </c:v>
                </c:pt>
                <c:pt idx="13">
                  <c:v>inne </c:v>
                </c:pt>
                <c:pt idx="14">
                  <c:v>nie ma żadnych </c:v>
                </c:pt>
                <c:pt idx="15">
                  <c:v>nie wiem / trudno powiedzieć </c:v>
                </c:pt>
              </c:strCache>
            </c:strRef>
          </c:cat>
          <c:val>
            <c:numRef>
              <c:f>Arkusz1!$B$2:$B$17</c:f>
              <c:numCache>
                <c:formatCode>0%</c:formatCode>
                <c:ptCount val="16"/>
                <c:pt idx="0">
                  <c:v>0.12</c:v>
                </c:pt>
                <c:pt idx="1">
                  <c:v>0.12</c:v>
                </c:pt>
                <c:pt idx="2">
                  <c:v>0.11</c:v>
                </c:pt>
                <c:pt idx="3">
                  <c:v>0.05</c:v>
                </c:pt>
                <c:pt idx="4">
                  <c:v>0.04</c:v>
                </c:pt>
                <c:pt idx="5">
                  <c:v>0.03</c:v>
                </c:pt>
                <c:pt idx="6">
                  <c:v>0.03</c:v>
                </c:pt>
                <c:pt idx="7">
                  <c:v>0.03</c:v>
                </c:pt>
                <c:pt idx="8">
                  <c:v>0.02</c:v>
                </c:pt>
                <c:pt idx="9">
                  <c:v>0.02</c:v>
                </c:pt>
                <c:pt idx="10">
                  <c:v>0.01</c:v>
                </c:pt>
                <c:pt idx="11">
                  <c:v>0.01</c:v>
                </c:pt>
                <c:pt idx="12">
                  <c:v>0.01</c:v>
                </c:pt>
                <c:pt idx="13">
                  <c:v>0.41</c:v>
                </c:pt>
                <c:pt idx="14">
                  <c:v>0.19</c:v>
                </c:pt>
                <c:pt idx="15">
                  <c:v>0.24</c:v>
                </c:pt>
              </c:numCache>
            </c:numRef>
          </c:val>
          <c:extLst>
            <c:ext xmlns:c16="http://schemas.microsoft.com/office/drawing/2014/chart" uri="{C3380CC4-5D6E-409C-BE32-E72D297353CC}">
              <c16:uniqueId val="{00000006-DE5F-4333-A186-EE88D06CA259}"/>
            </c:ext>
          </c:extLst>
        </c:ser>
        <c:dLbls>
          <c:showLegendKey val="0"/>
          <c:showVal val="0"/>
          <c:showCatName val="0"/>
          <c:showSerName val="0"/>
          <c:showPercent val="0"/>
          <c:showBubbleSize val="0"/>
        </c:dLbls>
        <c:gapWidth val="22"/>
        <c:gapDepth val="12"/>
        <c:shape val="cylinder"/>
        <c:axId val="126029824"/>
        <c:axId val="126032512"/>
        <c:axId val="0"/>
      </c:bar3DChart>
      <c:catAx>
        <c:axId val="126029824"/>
        <c:scaling>
          <c:orientation val="maxMin"/>
        </c:scaling>
        <c:delete val="0"/>
        <c:axPos val="l"/>
        <c:numFmt formatCode="General" sourceLinked="0"/>
        <c:majorTickMark val="none"/>
        <c:minorTickMark val="none"/>
        <c:tickLblPos val="nextTo"/>
        <c:spPr>
          <a:ln>
            <a:noFill/>
          </a:ln>
        </c:spPr>
        <c:txPr>
          <a:bodyPr/>
          <a:lstStyle/>
          <a:p>
            <a:pPr>
              <a:defRPr sz="1000"/>
            </a:pPr>
            <a:endParaRPr lang="pl-PL"/>
          </a:p>
        </c:txPr>
        <c:crossAx val="126032512"/>
        <c:crosses val="autoZero"/>
        <c:auto val="1"/>
        <c:lblAlgn val="ctr"/>
        <c:lblOffset val="100"/>
        <c:noMultiLvlLbl val="0"/>
      </c:catAx>
      <c:valAx>
        <c:axId val="126032512"/>
        <c:scaling>
          <c:orientation val="minMax"/>
        </c:scaling>
        <c:delete val="1"/>
        <c:axPos val="t"/>
        <c:numFmt formatCode="0%" sourceLinked="1"/>
        <c:majorTickMark val="out"/>
        <c:minorTickMark val="none"/>
        <c:tickLblPos val="nextTo"/>
        <c:crossAx val="126029824"/>
        <c:crosses val="autoZero"/>
        <c:crossBetween val="between"/>
      </c:valAx>
      <c:spPr>
        <a:noFill/>
        <a:ln>
          <a:noFill/>
        </a:ln>
      </c:spPr>
    </c:plotArea>
    <c:plotVisOnly val="1"/>
    <c:dispBlanksAs val="gap"/>
    <c:showDLblsOverMax val="0"/>
  </c:chart>
  <c:txPr>
    <a:bodyPr/>
    <a:lstStyle/>
    <a:p>
      <a:pPr>
        <a:defRPr sz="1800"/>
      </a:pPr>
      <a:endParaRPr lang="pl-P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hPercent val="170"/>
      <c:rotY val="0"/>
      <c:depthPercent val="70"/>
      <c:rAngAx val="0"/>
      <c:perspective val="0"/>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27443053360390035"/>
          <c:y val="0"/>
          <c:w val="0.64696992733568937"/>
          <c:h val="1"/>
        </c:manualLayout>
      </c:layout>
      <c:bar3DChart>
        <c:barDir val="bar"/>
        <c:grouping val="clustered"/>
        <c:varyColors val="0"/>
        <c:ser>
          <c:idx val="0"/>
          <c:order val="0"/>
          <c:tx>
            <c:strRef>
              <c:f>Arkusz1!$B$1</c:f>
              <c:strCache>
                <c:ptCount val="1"/>
                <c:pt idx="0">
                  <c:v>ważny problem {4 i 5 - bardzo ważne} </c:v>
                </c:pt>
              </c:strCache>
            </c:strRef>
          </c:tx>
          <c:spPr>
            <a:solidFill>
              <a:srgbClr val="FF5050"/>
            </a:solidFill>
          </c:spPr>
          <c:invertIfNegative val="0"/>
          <c:dPt>
            <c:idx val="13"/>
            <c:invertIfNegative val="0"/>
            <c:bubble3D val="0"/>
            <c:spPr>
              <a:solidFill>
                <a:schemeClr val="bg1">
                  <a:lumMod val="50000"/>
                </a:schemeClr>
              </a:solidFill>
            </c:spPr>
            <c:extLst>
              <c:ext xmlns:c16="http://schemas.microsoft.com/office/drawing/2014/chart" uri="{C3380CC4-5D6E-409C-BE32-E72D297353CC}">
                <c16:uniqueId val="{00000001-FFB9-460F-98FC-A90D3AEEBBA3}"/>
              </c:ext>
            </c:extLst>
          </c:dPt>
          <c:dPt>
            <c:idx val="14"/>
            <c:invertIfNegative val="0"/>
            <c:bubble3D val="0"/>
            <c:spPr>
              <a:solidFill>
                <a:schemeClr val="bg1">
                  <a:lumMod val="65000"/>
                </a:schemeClr>
              </a:solidFill>
            </c:spPr>
            <c:extLst>
              <c:ext xmlns:c16="http://schemas.microsoft.com/office/drawing/2014/chart" uri="{C3380CC4-5D6E-409C-BE32-E72D297353CC}">
                <c16:uniqueId val="{00000003-FFB9-460F-98FC-A90D3AEEBBA3}"/>
              </c:ext>
            </c:extLst>
          </c:dPt>
          <c:dLbls>
            <c:dLbl>
              <c:idx val="4"/>
              <c:layout>
                <c:manualLayout>
                  <c:x val="3.017832419290507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FB9-460F-98FC-A90D3AEEBBA3}"/>
                </c:ext>
              </c:extLst>
            </c:dLbl>
            <c:dLbl>
              <c:idx val="10"/>
              <c:layout>
                <c:manualLayout>
                  <c:x val="0"/>
                  <c:y val="2.585570756987893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FB9-460F-98FC-A90D3AEEBBA3}"/>
                </c:ext>
              </c:extLst>
            </c:dLbl>
            <c:spPr>
              <a:noFill/>
              <a:ln>
                <a:noFill/>
              </a:ln>
              <a:effectLst/>
            </c:spPr>
            <c:txPr>
              <a:bodyPr/>
              <a:lstStyle/>
              <a:p>
                <a:pPr>
                  <a:defRPr sz="11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Arkusz1!$A$2:$A$16</c:f>
              <c:strCache>
                <c:ptCount val="15"/>
                <c:pt idx="0">
                  <c:v>brak działań przeciwdziałających bezrobociu </c:v>
                </c:pt>
                <c:pt idx="1">
                  <c:v>zadłużenie szpitala </c:v>
                </c:pt>
                <c:pt idx="2">
                  <c:v>rządzenie przez układ </c:v>
                </c:pt>
                <c:pt idx="3">
                  <c:v>brak spójnej koncepcji rozwoju miasta </c:v>
                </c:pt>
                <c:pt idx="4">
                  <c:v>obsadzanie na stanowiskach swoich kolegów i rodziny </c:v>
                </c:pt>
                <c:pt idx="5">
                  <c:v>zadłużanie miasta </c:v>
                </c:pt>
                <c:pt idx="6">
                  <c:v>populistyczne obietnice nigdy nie dotrzymywane </c:v>
                </c:pt>
                <c:pt idx="7">
                  <c:v>brak komunikacji z mieszkańcami </c:v>
                </c:pt>
                <c:pt idx="8">
                  <c:v>łapówkarstwo </c:v>
                </c:pt>
                <c:pt idx="9">
                  <c:v>nieliczenie się ze zdaniem i potrzebami mieszkańców </c:v>
                </c:pt>
                <c:pt idx="10">
                  <c:v>arogancja </c:v>
                </c:pt>
                <c:pt idx="11">
                  <c:v>nadużywanie alkoholu </c:v>
                </c:pt>
                <c:pt idx="12">
                  <c:v>inne </c:v>
                </c:pt>
                <c:pt idx="13">
                  <c:v>nie ma żadnych </c:v>
                </c:pt>
                <c:pt idx="14">
                  <c:v>nie wiem / trudno powiedzieć </c:v>
                </c:pt>
              </c:strCache>
            </c:strRef>
          </c:cat>
          <c:val>
            <c:numRef>
              <c:f>Arkusz1!$B$2:$B$16</c:f>
              <c:numCache>
                <c:formatCode>0%</c:formatCode>
                <c:ptCount val="15"/>
                <c:pt idx="0">
                  <c:v>0.13</c:v>
                </c:pt>
                <c:pt idx="1">
                  <c:v>0.06</c:v>
                </c:pt>
                <c:pt idx="2">
                  <c:v>0.05</c:v>
                </c:pt>
                <c:pt idx="3">
                  <c:v>0.04</c:v>
                </c:pt>
                <c:pt idx="4">
                  <c:v>0.04</c:v>
                </c:pt>
                <c:pt idx="5">
                  <c:v>0.02</c:v>
                </c:pt>
                <c:pt idx="6">
                  <c:v>0.02</c:v>
                </c:pt>
                <c:pt idx="7">
                  <c:v>0.02</c:v>
                </c:pt>
                <c:pt idx="8">
                  <c:v>0.01</c:v>
                </c:pt>
                <c:pt idx="9">
                  <c:v>0.01</c:v>
                </c:pt>
                <c:pt idx="10">
                  <c:v>0.01</c:v>
                </c:pt>
                <c:pt idx="11">
                  <c:v>0.01</c:v>
                </c:pt>
                <c:pt idx="12">
                  <c:v>0.42</c:v>
                </c:pt>
                <c:pt idx="13">
                  <c:v>0.16</c:v>
                </c:pt>
                <c:pt idx="14">
                  <c:v>0.3</c:v>
                </c:pt>
              </c:numCache>
            </c:numRef>
          </c:val>
          <c:extLst>
            <c:ext xmlns:c16="http://schemas.microsoft.com/office/drawing/2014/chart" uri="{C3380CC4-5D6E-409C-BE32-E72D297353CC}">
              <c16:uniqueId val="{00000006-FFB9-460F-98FC-A90D3AEEBBA3}"/>
            </c:ext>
          </c:extLst>
        </c:ser>
        <c:dLbls>
          <c:showLegendKey val="0"/>
          <c:showVal val="0"/>
          <c:showCatName val="0"/>
          <c:showSerName val="0"/>
          <c:showPercent val="0"/>
          <c:showBubbleSize val="0"/>
        </c:dLbls>
        <c:gapWidth val="22"/>
        <c:gapDepth val="12"/>
        <c:shape val="cylinder"/>
        <c:axId val="127976192"/>
        <c:axId val="127978496"/>
        <c:axId val="0"/>
      </c:bar3DChart>
      <c:catAx>
        <c:axId val="127976192"/>
        <c:scaling>
          <c:orientation val="maxMin"/>
        </c:scaling>
        <c:delete val="0"/>
        <c:axPos val="l"/>
        <c:numFmt formatCode="General" sourceLinked="0"/>
        <c:majorTickMark val="none"/>
        <c:minorTickMark val="none"/>
        <c:tickLblPos val="nextTo"/>
        <c:spPr>
          <a:ln>
            <a:noFill/>
          </a:ln>
        </c:spPr>
        <c:txPr>
          <a:bodyPr/>
          <a:lstStyle/>
          <a:p>
            <a:pPr>
              <a:defRPr sz="1000"/>
            </a:pPr>
            <a:endParaRPr lang="pl-PL"/>
          </a:p>
        </c:txPr>
        <c:crossAx val="127978496"/>
        <c:crosses val="autoZero"/>
        <c:auto val="1"/>
        <c:lblAlgn val="ctr"/>
        <c:lblOffset val="100"/>
        <c:noMultiLvlLbl val="0"/>
      </c:catAx>
      <c:valAx>
        <c:axId val="127978496"/>
        <c:scaling>
          <c:orientation val="minMax"/>
        </c:scaling>
        <c:delete val="1"/>
        <c:axPos val="t"/>
        <c:numFmt formatCode="0%" sourceLinked="1"/>
        <c:majorTickMark val="out"/>
        <c:minorTickMark val="none"/>
        <c:tickLblPos val="nextTo"/>
        <c:crossAx val="12797619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0"/>
      <c:hPercent val="100"/>
      <c:rotY val="0"/>
      <c:depthPercent val="90"/>
      <c:rAngAx val="1"/>
    </c:view3D>
    <c:floor>
      <c:thickness val="0"/>
    </c:floor>
    <c:sideWall>
      <c:thickness val="0"/>
    </c:sideWall>
    <c:backWall>
      <c:thickness val="0"/>
    </c:backWall>
    <c:plotArea>
      <c:layout>
        <c:manualLayout>
          <c:layoutTarget val="inner"/>
          <c:xMode val="edge"/>
          <c:yMode val="edge"/>
          <c:x val="0.16215137790583187"/>
          <c:y val="6.2204028367707678E-2"/>
          <c:w val="0.64873740159507132"/>
          <c:h val="0.93411276574293456"/>
        </c:manualLayout>
      </c:layout>
      <c:pie3DChart>
        <c:varyColors val="1"/>
        <c:ser>
          <c:idx val="0"/>
          <c:order val="0"/>
          <c:tx>
            <c:strRef>
              <c:f>Arkusz1!$B$1</c:f>
              <c:strCache>
                <c:ptCount val="1"/>
                <c:pt idx="0">
                  <c:v>Kolumna2</c:v>
                </c:pt>
              </c:strCache>
            </c:strRef>
          </c:tx>
          <c:dPt>
            <c:idx val="0"/>
            <c:bubble3D val="0"/>
            <c:explosion val="17"/>
            <c:extLst>
              <c:ext xmlns:c16="http://schemas.microsoft.com/office/drawing/2014/chart" uri="{C3380CC4-5D6E-409C-BE32-E72D297353CC}">
                <c16:uniqueId val="{00000000-A894-4036-9670-8F54739DF512}"/>
              </c:ext>
            </c:extLst>
          </c:dPt>
          <c:dPt>
            <c:idx val="1"/>
            <c:bubble3D val="0"/>
            <c:spPr>
              <a:solidFill>
                <a:schemeClr val="accent3"/>
              </a:solidFill>
            </c:spPr>
            <c:extLst>
              <c:ext xmlns:c16="http://schemas.microsoft.com/office/drawing/2014/chart" uri="{C3380CC4-5D6E-409C-BE32-E72D297353CC}">
                <c16:uniqueId val="{00000002-A894-4036-9670-8F54739DF512}"/>
              </c:ext>
            </c:extLst>
          </c:dPt>
          <c:dPt>
            <c:idx val="2"/>
            <c:bubble3D val="0"/>
            <c:spPr>
              <a:solidFill>
                <a:srgbClr val="FF0000"/>
              </a:solidFill>
            </c:spPr>
            <c:extLst>
              <c:ext xmlns:c16="http://schemas.microsoft.com/office/drawing/2014/chart" uri="{C3380CC4-5D6E-409C-BE32-E72D297353CC}">
                <c16:uniqueId val="{00000004-A894-4036-9670-8F54739DF512}"/>
              </c:ext>
            </c:extLst>
          </c:dPt>
          <c:dPt>
            <c:idx val="3"/>
            <c:bubble3D val="0"/>
            <c:spPr>
              <a:solidFill>
                <a:srgbClr val="C00000"/>
              </a:solidFill>
            </c:spPr>
            <c:extLst>
              <c:ext xmlns:c16="http://schemas.microsoft.com/office/drawing/2014/chart" uri="{C3380CC4-5D6E-409C-BE32-E72D297353CC}">
                <c16:uniqueId val="{00000006-A894-4036-9670-8F54739DF512}"/>
              </c:ext>
            </c:extLst>
          </c:dPt>
          <c:dLbls>
            <c:dLbl>
              <c:idx val="1"/>
              <c:layout>
                <c:manualLayout>
                  <c:x val="-1.3268993578088313E-2"/>
                  <c:y val="1.2332541930938402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A894-4036-9670-8F54739DF512}"/>
                </c:ext>
              </c:extLst>
            </c:dLbl>
            <c:dLbl>
              <c:idx val="2"/>
              <c:layout>
                <c:manualLayout>
                  <c:x val="1.6322212076499268E-2"/>
                  <c:y val="2.317042338169664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A894-4036-9670-8F54739DF512}"/>
                </c:ext>
              </c:extLst>
            </c:dLbl>
            <c:dLbl>
              <c:idx val="3"/>
              <c:layout>
                <c:manualLayout>
                  <c:x val="4.8925800673162226E-3"/>
                  <c:y val="4.536117055036412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A894-4036-9670-8F54739DF512}"/>
                </c:ext>
              </c:extLst>
            </c:dLbl>
            <c:dLbl>
              <c:idx val="4"/>
              <c:layout>
                <c:manualLayout>
                  <c:x val="1.8864986120715029E-2"/>
                  <c:y val="2.457701540788324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A894-4036-9670-8F54739DF512}"/>
                </c:ext>
              </c:extLst>
            </c:dLbl>
            <c:spPr>
              <a:noFill/>
              <a:ln>
                <a:noFill/>
              </a:ln>
              <a:effectLst/>
            </c:spPr>
            <c:txPr>
              <a:bodyPr/>
              <a:lstStyle/>
              <a:p>
                <a:pPr>
                  <a:defRPr sz="1200" b="1"/>
                </a:pPr>
                <a:endParaRPr lang="pl-PL"/>
              </a:p>
            </c:txPr>
            <c:showLegendKey val="0"/>
            <c:showVal val="1"/>
            <c:showCatName val="1"/>
            <c:showSerName val="0"/>
            <c:showPercent val="0"/>
            <c:showBubbleSize val="0"/>
            <c:separator>
</c:separator>
            <c:showLeaderLines val="0"/>
            <c:extLst>
              <c:ext xmlns:c15="http://schemas.microsoft.com/office/drawing/2012/chart" uri="{CE6537A1-D6FC-4f65-9D91-7224C49458BB}">
                <c15:layout/>
              </c:ext>
            </c:extLst>
          </c:dLbls>
          <c:cat>
            <c:strRef>
              <c:f>Arkusz1!$A$2:$A$3</c:f>
              <c:strCache>
                <c:ptCount val="2"/>
                <c:pt idx="0">
                  <c:v>tak </c:v>
                </c:pt>
                <c:pt idx="1">
                  <c:v>nie </c:v>
                </c:pt>
              </c:strCache>
            </c:strRef>
          </c:cat>
          <c:val>
            <c:numRef>
              <c:f>Arkusz1!$B$2:$B$3</c:f>
              <c:numCache>
                <c:formatCode>0%</c:formatCode>
                <c:ptCount val="2"/>
                <c:pt idx="0">
                  <c:v>0.93</c:v>
                </c:pt>
                <c:pt idx="1">
                  <c:v>7.0000000000000007E-2</c:v>
                </c:pt>
              </c:numCache>
            </c:numRef>
          </c:val>
          <c:extLst>
            <c:ext xmlns:c16="http://schemas.microsoft.com/office/drawing/2014/chart" uri="{C3380CC4-5D6E-409C-BE32-E72D297353CC}">
              <c16:uniqueId val="{00000008-A894-4036-9670-8F54739DF512}"/>
            </c:ext>
          </c:extLst>
        </c:ser>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pl-P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0"/>
      <c:hPercent val="100"/>
      <c:rotY val="0"/>
      <c:depthPercent val="90"/>
      <c:rAngAx val="1"/>
    </c:view3D>
    <c:floor>
      <c:thickness val="0"/>
    </c:floor>
    <c:sideWall>
      <c:thickness val="0"/>
    </c:sideWall>
    <c:backWall>
      <c:thickness val="0"/>
    </c:backWall>
    <c:plotArea>
      <c:layout>
        <c:manualLayout>
          <c:layoutTarget val="inner"/>
          <c:xMode val="edge"/>
          <c:yMode val="edge"/>
          <c:x val="0.16215137790583187"/>
          <c:y val="6.2204028367707678E-2"/>
          <c:w val="0.64873740159507132"/>
          <c:h val="0.93411276574293456"/>
        </c:manualLayout>
      </c:layout>
      <c:pie3DChart>
        <c:varyColors val="1"/>
        <c:ser>
          <c:idx val="0"/>
          <c:order val="0"/>
          <c:tx>
            <c:strRef>
              <c:f>Arkusz1!$B$1</c:f>
              <c:strCache>
                <c:ptCount val="1"/>
                <c:pt idx="0">
                  <c:v>Kolumna2</c:v>
                </c:pt>
              </c:strCache>
            </c:strRef>
          </c:tx>
          <c:dPt>
            <c:idx val="0"/>
            <c:bubble3D val="0"/>
            <c:explosion val="17"/>
            <c:extLst>
              <c:ext xmlns:c16="http://schemas.microsoft.com/office/drawing/2014/chart" uri="{C3380CC4-5D6E-409C-BE32-E72D297353CC}">
                <c16:uniqueId val="{00000000-7C9C-47CD-8228-5CE809661500}"/>
              </c:ext>
            </c:extLst>
          </c:dPt>
          <c:dPt>
            <c:idx val="1"/>
            <c:bubble3D val="0"/>
            <c:spPr>
              <a:solidFill>
                <a:schemeClr val="accent3"/>
              </a:solidFill>
            </c:spPr>
            <c:extLst>
              <c:ext xmlns:c16="http://schemas.microsoft.com/office/drawing/2014/chart" uri="{C3380CC4-5D6E-409C-BE32-E72D297353CC}">
                <c16:uniqueId val="{00000002-7C9C-47CD-8228-5CE809661500}"/>
              </c:ext>
            </c:extLst>
          </c:dPt>
          <c:dPt>
            <c:idx val="2"/>
            <c:bubble3D val="0"/>
            <c:spPr>
              <a:solidFill>
                <a:schemeClr val="bg1">
                  <a:lumMod val="65000"/>
                </a:schemeClr>
              </a:solidFill>
            </c:spPr>
            <c:extLst>
              <c:ext xmlns:c16="http://schemas.microsoft.com/office/drawing/2014/chart" uri="{C3380CC4-5D6E-409C-BE32-E72D297353CC}">
                <c16:uniqueId val="{00000004-7C9C-47CD-8228-5CE809661500}"/>
              </c:ext>
            </c:extLst>
          </c:dPt>
          <c:dPt>
            <c:idx val="3"/>
            <c:bubble3D val="0"/>
            <c:spPr>
              <a:solidFill>
                <a:srgbClr val="C00000"/>
              </a:solidFill>
            </c:spPr>
            <c:extLst>
              <c:ext xmlns:c16="http://schemas.microsoft.com/office/drawing/2014/chart" uri="{C3380CC4-5D6E-409C-BE32-E72D297353CC}">
                <c16:uniqueId val="{00000006-7C9C-47CD-8228-5CE809661500}"/>
              </c:ext>
            </c:extLst>
          </c:dPt>
          <c:dLbls>
            <c:dLbl>
              <c:idx val="1"/>
              <c:layout>
                <c:manualLayout>
                  <c:x val="0.13089056655547479"/>
                  <c:y val="-9.2509079958116122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7C9C-47CD-8228-5CE809661500}"/>
                </c:ext>
              </c:extLst>
            </c:dLbl>
            <c:dLbl>
              <c:idx val="2"/>
              <c:layout>
                <c:manualLayout>
                  <c:x val="8.2134183386165516E-2"/>
                  <c:y val="4.8332553486641179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7C9C-47CD-8228-5CE809661500}"/>
                </c:ext>
              </c:extLst>
            </c:dLbl>
            <c:dLbl>
              <c:idx val="3"/>
              <c:layout>
                <c:manualLayout>
                  <c:x val="4.8925800673162226E-3"/>
                  <c:y val="4.536117055036412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7C9C-47CD-8228-5CE809661500}"/>
                </c:ext>
              </c:extLst>
            </c:dLbl>
            <c:dLbl>
              <c:idx val="4"/>
              <c:layout>
                <c:manualLayout>
                  <c:x val="1.8864986120715029E-2"/>
                  <c:y val="2.457701540788324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C9C-47CD-8228-5CE809661500}"/>
                </c:ext>
              </c:extLst>
            </c:dLbl>
            <c:spPr>
              <a:noFill/>
              <a:ln>
                <a:noFill/>
              </a:ln>
              <a:effectLst/>
            </c:spPr>
            <c:txPr>
              <a:bodyPr/>
              <a:lstStyle/>
              <a:p>
                <a:pPr>
                  <a:defRPr sz="1200" b="1"/>
                </a:pPr>
                <a:endParaRPr lang="pl-PL"/>
              </a:p>
            </c:txPr>
            <c:showLegendKey val="0"/>
            <c:showVal val="1"/>
            <c:showCatName val="1"/>
            <c:showSerName val="0"/>
            <c:showPercent val="0"/>
            <c:showBubbleSize val="0"/>
            <c:separator>
</c:separator>
            <c:showLeaderLines val="0"/>
            <c:extLst>
              <c:ext xmlns:c15="http://schemas.microsoft.com/office/drawing/2012/chart" uri="{CE6537A1-D6FC-4f65-9D91-7224C49458BB}">
                <c15:layout/>
              </c:ext>
            </c:extLst>
          </c:dLbls>
          <c:cat>
            <c:strRef>
              <c:f>Arkusz1!$A$2:$A$4</c:f>
              <c:strCache>
                <c:ptCount val="3"/>
                <c:pt idx="0">
                  <c:v>tak </c:v>
                </c:pt>
                <c:pt idx="1">
                  <c:v>nie </c:v>
                </c:pt>
                <c:pt idx="2">
                  <c:v>nie wiem / trudno powiedzieć </c:v>
                </c:pt>
              </c:strCache>
            </c:strRef>
          </c:cat>
          <c:val>
            <c:numRef>
              <c:f>Arkusz1!$B$2:$B$4</c:f>
              <c:numCache>
                <c:formatCode>0%</c:formatCode>
                <c:ptCount val="3"/>
                <c:pt idx="0">
                  <c:v>0.43</c:v>
                </c:pt>
                <c:pt idx="1">
                  <c:v>0.47</c:v>
                </c:pt>
                <c:pt idx="2">
                  <c:v>0.09</c:v>
                </c:pt>
              </c:numCache>
            </c:numRef>
          </c:val>
          <c:extLst>
            <c:ext xmlns:c16="http://schemas.microsoft.com/office/drawing/2014/chart" uri="{C3380CC4-5D6E-409C-BE32-E72D297353CC}">
              <c16:uniqueId val="{00000008-7C9C-47CD-8228-5CE809661500}"/>
            </c:ext>
          </c:extLst>
        </c:ser>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pl-P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59D38-5BBB-4633-B2A4-7144EBC1A4A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pl-PL"/>
        </a:p>
      </dgm:t>
    </dgm:pt>
    <dgm:pt modelId="{21FA6D44-DC8C-4AD3-B578-5E33F9202D02}">
      <dgm:prSet phldrT="[Text]" custT="1"/>
      <dgm:spPr/>
      <dgm:t>
        <a:bodyPr/>
        <a:lstStyle/>
        <a:p>
          <a:pPr marL="177800" indent="0"/>
          <a:r>
            <a:rPr lang="pl-PL" sz="1400" b="1" dirty="0" smtClean="0">
              <a:latin typeface="+mn-lt"/>
            </a:rPr>
            <a:t>I ETAP:  </a:t>
          </a:r>
        </a:p>
        <a:p>
          <a:pPr marL="177800" indent="0"/>
          <a:r>
            <a:rPr lang="pl-PL" sz="1400" dirty="0" smtClean="0">
              <a:latin typeface="+mn-lt"/>
            </a:rPr>
            <a:t>Badanie jakościowe z mieszkańcami miasta oraz z liderami opinii: 4 FGI + 6 IDI.</a:t>
          </a:r>
        </a:p>
        <a:p>
          <a:pPr marL="177800" indent="0"/>
          <a:r>
            <a:rPr lang="pl-PL" sz="1400" dirty="0" smtClean="0">
              <a:latin typeface="+mn-lt"/>
            </a:rPr>
            <a:t>Celem tego etapu była analiza i pogłębienie rozumienia postaw mieszkańców wobec tego, co dzieje się w mieście, wobec prezydenta, władz lokalnych i samej inicjatywy referendalnej.</a:t>
          </a:r>
          <a:endParaRPr lang="pl-PL" sz="1400" dirty="0">
            <a:latin typeface="+mn-lt"/>
          </a:endParaRPr>
        </a:p>
      </dgm:t>
    </dgm:pt>
    <dgm:pt modelId="{2CC3764A-6868-4F90-93AA-3BE82765BA06}" type="parTrans" cxnId="{79D50F48-92C2-4A38-A0F7-5A8C9D56B021}">
      <dgm:prSet/>
      <dgm:spPr/>
      <dgm:t>
        <a:bodyPr/>
        <a:lstStyle/>
        <a:p>
          <a:endParaRPr lang="pl-PL" sz="1300">
            <a:latin typeface="Candara" pitchFamily="34" charset="0"/>
          </a:endParaRPr>
        </a:p>
      </dgm:t>
    </dgm:pt>
    <dgm:pt modelId="{927E493D-217D-456A-94FB-D1F0A0B27DF1}" type="sibTrans" cxnId="{79D50F48-92C2-4A38-A0F7-5A8C9D56B021}">
      <dgm:prSet custT="1"/>
      <dgm:spPr/>
      <dgm:t>
        <a:bodyPr/>
        <a:lstStyle/>
        <a:p>
          <a:endParaRPr lang="pl-PL" sz="1300">
            <a:latin typeface="Candara" pitchFamily="34" charset="0"/>
          </a:endParaRPr>
        </a:p>
      </dgm:t>
    </dgm:pt>
    <dgm:pt modelId="{E2F23E25-E363-4A90-8CE2-732BCB43DE9B}">
      <dgm:prSet phldrT="[Text]" custT="1"/>
      <dgm:spPr/>
      <dgm:t>
        <a:bodyPr/>
        <a:lstStyle/>
        <a:p>
          <a:pPr marL="177800" indent="0"/>
          <a:r>
            <a:rPr lang="pl-PL" sz="1400" b="1" dirty="0" smtClean="0">
              <a:latin typeface="+mn-lt"/>
            </a:rPr>
            <a:t>II ETAP: </a:t>
          </a:r>
        </a:p>
        <a:p>
          <a:pPr marL="177800" indent="0"/>
          <a:r>
            <a:rPr lang="pl-PL" sz="1400" dirty="0" smtClean="0">
              <a:latin typeface="+mn-lt"/>
            </a:rPr>
            <a:t>Sondaż CATI  na reprezentatywnej próbie mieszkańców Zawiercia, N=500.</a:t>
          </a:r>
        </a:p>
        <a:p>
          <a:pPr marL="177800" indent="0"/>
          <a:r>
            <a:rPr lang="pl-PL" sz="1400" dirty="0" smtClean="0">
              <a:latin typeface="+mn-lt"/>
            </a:rPr>
            <a:t>Celem tego etapu była kwantyfikacja postaw i opinii zdiagnozowanych </a:t>
          </a:r>
          <a:br>
            <a:rPr lang="pl-PL" sz="1400" dirty="0" smtClean="0">
              <a:latin typeface="+mn-lt"/>
            </a:rPr>
          </a:br>
          <a:r>
            <a:rPr lang="pl-PL" sz="1400" dirty="0" smtClean="0">
              <a:latin typeface="+mn-lt"/>
            </a:rPr>
            <a:t>w pierwszym etapie – badaniu jakościowym.</a:t>
          </a:r>
          <a:endParaRPr lang="pl-PL" sz="1400" dirty="0">
            <a:latin typeface="+mn-lt"/>
          </a:endParaRPr>
        </a:p>
      </dgm:t>
    </dgm:pt>
    <dgm:pt modelId="{996D91E0-9A59-400D-A991-9418210843F8}" type="parTrans" cxnId="{035D1C5D-777A-4B1B-89AF-0998D73631DC}">
      <dgm:prSet/>
      <dgm:spPr/>
      <dgm:t>
        <a:bodyPr/>
        <a:lstStyle/>
        <a:p>
          <a:endParaRPr lang="pl-PL" sz="1300">
            <a:latin typeface="Candara" pitchFamily="34" charset="0"/>
          </a:endParaRPr>
        </a:p>
      </dgm:t>
    </dgm:pt>
    <dgm:pt modelId="{1B44187F-0452-426E-85C8-8F4E22BAC16F}" type="sibTrans" cxnId="{035D1C5D-777A-4B1B-89AF-0998D73631DC}">
      <dgm:prSet/>
      <dgm:spPr/>
      <dgm:t>
        <a:bodyPr/>
        <a:lstStyle/>
        <a:p>
          <a:endParaRPr lang="pl-PL" sz="1300">
            <a:latin typeface="Candara" pitchFamily="34" charset="0"/>
          </a:endParaRPr>
        </a:p>
      </dgm:t>
    </dgm:pt>
    <dgm:pt modelId="{522581CA-159D-48B4-883B-4BF1E222D13F}" type="pres">
      <dgm:prSet presAssocID="{C4259D38-5BBB-4633-B2A4-7144EBC1A4AA}" presName="outerComposite" presStyleCnt="0">
        <dgm:presLayoutVars>
          <dgm:chMax val="5"/>
          <dgm:dir/>
          <dgm:resizeHandles val="exact"/>
        </dgm:presLayoutVars>
      </dgm:prSet>
      <dgm:spPr/>
      <dgm:t>
        <a:bodyPr/>
        <a:lstStyle/>
        <a:p>
          <a:endParaRPr lang="pl-PL"/>
        </a:p>
      </dgm:t>
    </dgm:pt>
    <dgm:pt modelId="{AF7B5EEA-FAE6-4892-AC7C-DAE33438C077}" type="pres">
      <dgm:prSet presAssocID="{C4259D38-5BBB-4633-B2A4-7144EBC1A4AA}" presName="dummyMaxCanvas" presStyleCnt="0">
        <dgm:presLayoutVars/>
      </dgm:prSet>
      <dgm:spPr/>
      <dgm:t>
        <a:bodyPr/>
        <a:lstStyle/>
        <a:p>
          <a:endParaRPr lang="pl-PL"/>
        </a:p>
      </dgm:t>
    </dgm:pt>
    <dgm:pt modelId="{F655DB33-5646-4E94-8406-4677A61A5471}" type="pres">
      <dgm:prSet presAssocID="{C4259D38-5BBB-4633-B2A4-7144EBC1A4AA}" presName="TwoNodes_1" presStyleLbl="node1" presStyleIdx="0" presStyleCnt="2">
        <dgm:presLayoutVars>
          <dgm:bulletEnabled val="1"/>
        </dgm:presLayoutVars>
      </dgm:prSet>
      <dgm:spPr/>
      <dgm:t>
        <a:bodyPr/>
        <a:lstStyle/>
        <a:p>
          <a:endParaRPr lang="pl-PL"/>
        </a:p>
      </dgm:t>
    </dgm:pt>
    <dgm:pt modelId="{0C43F907-C10D-485A-8771-94A55CD57758}" type="pres">
      <dgm:prSet presAssocID="{C4259D38-5BBB-4633-B2A4-7144EBC1A4AA}" presName="TwoNodes_2" presStyleLbl="node1" presStyleIdx="1" presStyleCnt="2">
        <dgm:presLayoutVars>
          <dgm:bulletEnabled val="1"/>
        </dgm:presLayoutVars>
      </dgm:prSet>
      <dgm:spPr/>
      <dgm:t>
        <a:bodyPr/>
        <a:lstStyle/>
        <a:p>
          <a:endParaRPr lang="pl-PL"/>
        </a:p>
      </dgm:t>
    </dgm:pt>
    <dgm:pt modelId="{8B9DC331-7B6C-4F4F-99BB-0DF7EDED5D54}" type="pres">
      <dgm:prSet presAssocID="{C4259D38-5BBB-4633-B2A4-7144EBC1A4AA}" presName="TwoConn_1-2" presStyleLbl="fgAccFollowNode1" presStyleIdx="0" presStyleCnt="1" custScaleX="181396" custLinFactNeighborX="-15121">
        <dgm:presLayoutVars>
          <dgm:bulletEnabled val="1"/>
        </dgm:presLayoutVars>
      </dgm:prSet>
      <dgm:spPr/>
      <dgm:t>
        <a:bodyPr/>
        <a:lstStyle/>
        <a:p>
          <a:endParaRPr lang="pl-PL"/>
        </a:p>
      </dgm:t>
    </dgm:pt>
    <dgm:pt modelId="{649A3D4D-2C0D-4335-AD25-870A412C85DA}" type="pres">
      <dgm:prSet presAssocID="{C4259D38-5BBB-4633-B2A4-7144EBC1A4AA}" presName="TwoNodes_1_text" presStyleLbl="node1" presStyleIdx="1" presStyleCnt="2">
        <dgm:presLayoutVars>
          <dgm:bulletEnabled val="1"/>
        </dgm:presLayoutVars>
      </dgm:prSet>
      <dgm:spPr/>
      <dgm:t>
        <a:bodyPr/>
        <a:lstStyle/>
        <a:p>
          <a:endParaRPr lang="pl-PL"/>
        </a:p>
      </dgm:t>
    </dgm:pt>
    <dgm:pt modelId="{2CCD538D-A8DF-4F7E-ACDD-220F6A02C3AC}" type="pres">
      <dgm:prSet presAssocID="{C4259D38-5BBB-4633-B2A4-7144EBC1A4AA}" presName="TwoNodes_2_text" presStyleLbl="node1" presStyleIdx="1" presStyleCnt="2">
        <dgm:presLayoutVars>
          <dgm:bulletEnabled val="1"/>
        </dgm:presLayoutVars>
      </dgm:prSet>
      <dgm:spPr/>
      <dgm:t>
        <a:bodyPr/>
        <a:lstStyle/>
        <a:p>
          <a:endParaRPr lang="pl-PL"/>
        </a:p>
      </dgm:t>
    </dgm:pt>
  </dgm:ptLst>
  <dgm:cxnLst>
    <dgm:cxn modelId="{6299B808-7DDC-4849-B5E9-5BC5B61A7711}" type="presOf" srcId="{E2F23E25-E363-4A90-8CE2-732BCB43DE9B}" destId="{0C43F907-C10D-485A-8771-94A55CD57758}" srcOrd="0" destOrd="0" presId="urn:microsoft.com/office/officeart/2005/8/layout/vProcess5"/>
    <dgm:cxn modelId="{86F5D495-1564-4AA5-B0B4-FFA35C77768B}" type="presOf" srcId="{C4259D38-5BBB-4633-B2A4-7144EBC1A4AA}" destId="{522581CA-159D-48B4-883B-4BF1E222D13F}" srcOrd="0" destOrd="0" presId="urn:microsoft.com/office/officeart/2005/8/layout/vProcess5"/>
    <dgm:cxn modelId="{49641D6B-15BA-413C-8D26-8B2C2F0E01CF}" type="presOf" srcId="{927E493D-217D-456A-94FB-D1F0A0B27DF1}" destId="{8B9DC331-7B6C-4F4F-99BB-0DF7EDED5D54}" srcOrd="0" destOrd="0" presId="urn:microsoft.com/office/officeart/2005/8/layout/vProcess5"/>
    <dgm:cxn modelId="{810AC4DE-E54B-4737-8E98-5262FE82E87A}" type="presOf" srcId="{E2F23E25-E363-4A90-8CE2-732BCB43DE9B}" destId="{2CCD538D-A8DF-4F7E-ACDD-220F6A02C3AC}" srcOrd="1" destOrd="0" presId="urn:microsoft.com/office/officeart/2005/8/layout/vProcess5"/>
    <dgm:cxn modelId="{035D1C5D-777A-4B1B-89AF-0998D73631DC}" srcId="{C4259D38-5BBB-4633-B2A4-7144EBC1A4AA}" destId="{E2F23E25-E363-4A90-8CE2-732BCB43DE9B}" srcOrd="1" destOrd="0" parTransId="{996D91E0-9A59-400D-A991-9418210843F8}" sibTransId="{1B44187F-0452-426E-85C8-8F4E22BAC16F}"/>
    <dgm:cxn modelId="{3DE34673-8AC2-451D-B1A4-967C740F4F1D}" type="presOf" srcId="{21FA6D44-DC8C-4AD3-B578-5E33F9202D02}" destId="{F655DB33-5646-4E94-8406-4677A61A5471}" srcOrd="0" destOrd="0" presId="urn:microsoft.com/office/officeart/2005/8/layout/vProcess5"/>
    <dgm:cxn modelId="{D69C9255-8DCF-4421-A35D-AB380420CE7A}" type="presOf" srcId="{21FA6D44-DC8C-4AD3-B578-5E33F9202D02}" destId="{649A3D4D-2C0D-4335-AD25-870A412C85DA}" srcOrd="1" destOrd="0" presId="urn:microsoft.com/office/officeart/2005/8/layout/vProcess5"/>
    <dgm:cxn modelId="{79D50F48-92C2-4A38-A0F7-5A8C9D56B021}" srcId="{C4259D38-5BBB-4633-B2A4-7144EBC1A4AA}" destId="{21FA6D44-DC8C-4AD3-B578-5E33F9202D02}" srcOrd="0" destOrd="0" parTransId="{2CC3764A-6868-4F90-93AA-3BE82765BA06}" sibTransId="{927E493D-217D-456A-94FB-D1F0A0B27DF1}"/>
    <dgm:cxn modelId="{BD3680C9-0421-4923-B4F6-155AA87589BE}" type="presParOf" srcId="{522581CA-159D-48B4-883B-4BF1E222D13F}" destId="{AF7B5EEA-FAE6-4892-AC7C-DAE33438C077}" srcOrd="0" destOrd="0" presId="urn:microsoft.com/office/officeart/2005/8/layout/vProcess5"/>
    <dgm:cxn modelId="{6E9137EA-E133-4E55-A11F-73A11BB39DE6}" type="presParOf" srcId="{522581CA-159D-48B4-883B-4BF1E222D13F}" destId="{F655DB33-5646-4E94-8406-4677A61A5471}" srcOrd="1" destOrd="0" presId="urn:microsoft.com/office/officeart/2005/8/layout/vProcess5"/>
    <dgm:cxn modelId="{8F8AE739-A8C4-44DB-BC11-4235A4EAD1F5}" type="presParOf" srcId="{522581CA-159D-48B4-883B-4BF1E222D13F}" destId="{0C43F907-C10D-485A-8771-94A55CD57758}" srcOrd="2" destOrd="0" presId="urn:microsoft.com/office/officeart/2005/8/layout/vProcess5"/>
    <dgm:cxn modelId="{C16FADB6-C683-4F59-A24A-15076EBBD10E}" type="presParOf" srcId="{522581CA-159D-48B4-883B-4BF1E222D13F}" destId="{8B9DC331-7B6C-4F4F-99BB-0DF7EDED5D54}" srcOrd="3" destOrd="0" presId="urn:microsoft.com/office/officeart/2005/8/layout/vProcess5"/>
    <dgm:cxn modelId="{97D120BD-021C-4709-ADC4-0996519DFD07}" type="presParOf" srcId="{522581CA-159D-48B4-883B-4BF1E222D13F}" destId="{649A3D4D-2C0D-4335-AD25-870A412C85DA}" srcOrd="4" destOrd="0" presId="urn:microsoft.com/office/officeart/2005/8/layout/vProcess5"/>
    <dgm:cxn modelId="{D7521743-6B4E-43CB-BCB5-D2C0CD3123E1}" type="presParOf" srcId="{522581CA-159D-48B4-883B-4BF1E222D13F}" destId="{2CCD538D-A8DF-4F7E-ACDD-220F6A02C3AC}"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B0FFB-7B6B-4EBE-BA07-4635BBC91A7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EF33D7B0-0423-42F5-80BC-42C20C42AE30}">
      <dgm:prSet phldrT="[Tekst]" custT="1"/>
      <dgm:spPr/>
      <dgm:t>
        <a:bodyPr/>
        <a:lstStyle/>
        <a:p>
          <a:r>
            <a:rPr lang="pl-PL" sz="1400" dirty="0" smtClean="0">
              <a:latin typeface="+mn-lt"/>
            </a:rPr>
            <a:t>Senior, emeryt</a:t>
          </a:r>
          <a:endParaRPr lang="en-US" sz="1400" dirty="0">
            <a:latin typeface="+mn-lt"/>
          </a:endParaRPr>
        </a:p>
      </dgm:t>
    </dgm:pt>
    <dgm:pt modelId="{6BCC76DC-ADE4-4FF4-A389-96FEB63DBE47}" type="parTrans" cxnId="{C188783B-2A5B-4233-87C1-D1BFA4D867DC}">
      <dgm:prSet/>
      <dgm:spPr/>
      <dgm:t>
        <a:bodyPr/>
        <a:lstStyle/>
        <a:p>
          <a:endParaRPr lang="en-US" sz="1400">
            <a:latin typeface="+mn-lt"/>
          </a:endParaRPr>
        </a:p>
      </dgm:t>
    </dgm:pt>
    <dgm:pt modelId="{92A6941D-FCB4-42A9-9CAE-E00A86A96340}" type="sibTrans" cxnId="{C188783B-2A5B-4233-87C1-D1BFA4D867DC}">
      <dgm:prSet/>
      <dgm:spPr/>
      <dgm:t>
        <a:bodyPr/>
        <a:lstStyle/>
        <a:p>
          <a:endParaRPr lang="en-US" sz="1400">
            <a:latin typeface="+mn-lt"/>
          </a:endParaRPr>
        </a:p>
      </dgm:t>
    </dgm:pt>
    <dgm:pt modelId="{E7F76028-6CB3-461D-8C2C-CD807CA9F3A4}">
      <dgm:prSet phldrT="[Tekst]" custT="1"/>
      <dgm:spPr/>
      <dgm:t>
        <a:bodyPr/>
        <a:lstStyle/>
        <a:p>
          <a:r>
            <a:rPr lang="pl-PL" sz="1400" dirty="0" smtClean="0">
              <a:latin typeface="+mn-lt"/>
            </a:rPr>
            <a:t>Alkoholik, kumple od kieliszka </a:t>
          </a:r>
          <a:endParaRPr lang="en-US" sz="1400" dirty="0">
            <a:latin typeface="+mn-lt"/>
          </a:endParaRPr>
        </a:p>
      </dgm:t>
    </dgm:pt>
    <dgm:pt modelId="{93B644C1-7652-4BD6-A463-8C3CCF1B4401}" type="parTrans" cxnId="{BCE3BAC6-ACFC-4D8A-8A31-18C61383037E}">
      <dgm:prSet/>
      <dgm:spPr/>
      <dgm:t>
        <a:bodyPr/>
        <a:lstStyle/>
        <a:p>
          <a:endParaRPr lang="en-US" sz="1400">
            <a:latin typeface="+mn-lt"/>
          </a:endParaRPr>
        </a:p>
      </dgm:t>
    </dgm:pt>
    <dgm:pt modelId="{120A9820-9770-412D-851C-7803561124D2}" type="sibTrans" cxnId="{BCE3BAC6-ACFC-4D8A-8A31-18C61383037E}">
      <dgm:prSet/>
      <dgm:spPr/>
      <dgm:t>
        <a:bodyPr/>
        <a:lstStyle/>
        <a:p>
          <a:endParaRPr lang="en-US" sz="1400">
            <a:latin typeface="+mn-lt"/>
          </a:endParaRPr>
        </a:p>
      </dgm:t>
    </dgm:pt>
    <dgm:pt modelId="{AC62767E-E699-483D-867B-BF985F5CC269}">
      <dgm:prSet phldrT="[Tekst]" custT="1"/>
      <dgm:spPr/>
      <dgm:t>
        <a:bodyPr/>
        <a:lstStyle/>
        <a:p>
          <a:r>
            <a:rPr lang="pl-PL" sz="1400" dirty="0" smtClean="0">
              <a:latin typeface="+mn-lt"/>
            </a:rPr>
            <a:t>Wszystko robi po cichu, pokątnie – mówi się, że…</a:t>
          </a:r>
          <a:endParaRPr lang="en-US" sz="1400" dirty="0">
            <a:latin typeface="+mn-lt"/>
          </a:endParaRPr>
        </a:p>
      </dgm:t>
    </dgm:pt>
    <dgm:pt modelId="{3FD624D1-EAB4-4A5A-AE7A-4F6CD61A1A4E}" type="parTrans" cxnId="{BAC29B10-A889-4DF5-B3B5-CB97B0CB9489}">
      <dgm:prSet/>
      <dgm:spPr/>
      <dgm:t>
        <a:bodyPr/>
        <a:lstStyle/>
        <a:p>
          <a:endParaRPr lang="en-US" sz="1400">
            <a:latin typeface="+mn-lt"/>
          </a:endParaRPr>
        </a:p>
      </dgm:t>
    </dgm:pt>
    <dgm:pt modelId="{76A0FA85-C34F-476F-A70C-0CD8F85B41A7}" type="sibTrans" cxnId="{BAC29B10-A889-4DF5-B3B5-CB97B0CB9489}">
      <dgm:prSet/>
      <dgm:spPr/>
      <dgm:t>
        <a:bodyPr/>
        <a:lstStyle/>
        <a:p>
          <a:endParaRPr lang="en-US" sz="1400">
            <a:latin typeface="+mn-lt"/>
          </a:endParaRPr>
        </a:p>
      </dgm:t>
    </dgm:pt>
    <dgm:pt modelId="{D669F002-8157-4B63-BE11-F63D98ED04B5}">
      <dgm:prSet phldrT="[Tekst]" custT="1"/>
      <dgm:spPr>
        <a:solidFill>
          <a:srgbClr val="CC0066"/>
        </a:solidFill>
      </dgm:spPr>
      <dgm:t>
        <a:bodyPr/>
        <a:lstStyle/>
        <a:p>
          <a:r>
            <a:rPr lang="pl-PL" sz="1400" dirty="0" smtClean="0">
              <a:solidFill>
                <a:schemeClr val="bg1"/>
              </a:solidFill>
              <a:latin typeface="+mn-lt"/>
            </a:rPr>
            <a:t>Działa na zasadzie – po nas choćby i potop – wyprzedaje majątek miasta</a:t>
          </a:r>
          <a:endParaRPr lang="en-US" sz="1400" dirty="0">
            <a:solidFill>
              <a:schemeClr val="bg1"/>
            </a:solidFill>
            <a:latin typeface="+mn-lt"/>
          </a:endParaRPr>
        </a:p>
      </dgm:t>
    </dgm:pt>
    <dgm:pt modelId="{E559AE36-6544-4A91-ABBC-AA81F5717F36}" type="parTrans" cxnId="{749A7F8E-A746-4D14-AE07-6E7F07949A1D}">
      <dgm:prSet/>
      <dgm:spPr/>
      <dgm:t>
        <a:bodyPr/>
        <a:lstStyle/>
        <a:p>
          <a:endParaRPr lang="en-US" sz="1400">
            <a:latin typeface="+mn-lt"/>
          </a:endParaRPr>
        </a:p>
      </dgm:t>
    </dgm:pt>
    <dgm:pt modelId="{1CC8C3BF-E855-47A6-B2A3-C07D4657311C}" type="sibTrans" cxnId="{749A7F8E-A746-4D14-AE07-6E7F07949A1D}">
      <dgm:prSet/>
      <dgm:spPr/>
      <dgm:t>
        <a:bodyPr/>
        <a:lstStyle/>
        <a:p>
          <a:endParaRPr lang="en-US" sz="1400">
            <a:latin typeface="+mn-lt"/>
          </a:endParaRPr>
        </a:p>
      </dgm:t>
    </dgm:pt>
    <dgm:pt modelId="{BCA0647A-5C05-467B-B3A9-72BA4062C7A5}">
      <dgm:prSet phldrT="[Tekst]" custT="1"/>
      <dgm:spPr/>
      <dgm:t>
        <a:bodyPr/>
        <a:lstStyle/>
        <a:p>
          <a:r>
            <a:rPr lang="pl-PL" sz="1400" dirty="0" smtClean="0">
              <a:solidFill>
                <a:schemeClr val="tx1"/>
              </a:solidFill>
              <a:latin typeface="+mn-lt"/>
            </a:rPr>
            <a:t>Dobrze osadzony, ma kolegów</a:t>
          </a:r>
          <a:endParaRPr lang="en-US" sz="1400" dirty="0">
            <a:solidFill>
              <a:schemeClr val="tx1"/>
            </a:solidFill>
            <a:latin typeface="+mn-lt"/>
          </a:endParaRPr>
        </a:p>
      </dgm:t>
    </dgm:pt>
    <dgm:pt modelId="{51D990BA-63F8-4016-8C0A-E763B216496A}" type="parTrans" cxnId="{4C5BA9D7-C9B4-454B-89D3-3FD1996439EF}">
      <dgm:prSet/>
      <dgm:spPr/>
      <dgm:t>
        <a:bodyPr/>
        <a:lstStyle/>
        <a:p>
          <a:endParaRPr lang="en-US" sz="1400">
            <a:latin typeface="+mn-lt"/>
          </a:endParaRPr>
        </a:p>
      </dgm:t>
    </dgm:pt>
    <dgm:pt modelId="{0DE3D0AD-AB5B-40A7-A2CF-F5A694DC24F4}" type="sibTrans" cxnId="{4C5BA9D7-C9B4-454B-89D3-3FD1996439EF}">
      <dgm:prSet/>
      <dgm:spPr/>
      <dgm:t>
        <a:bodyPr/>
        <a:lstStyle/>
        <a:p>
          <a:endParaRPr lang="en-US" sz="1400">
            <a:latin typeface="+mn-lt"/>
          </a:endParaRPr>
        </a:p>
      </dgm:t>
    </dgm:pt>
    <dgm:pt modelId="{1DCBEAC2-1B6F-4B35-B2B7-2CFA7C0995DC}">
      <dgm:prSet phldrT="[Tekst]" custT="1"/>
      <dgm:spPr/>
      <dgm:t>
        <a:bodyPr/>
        <a:lstStyle/>
        <a:p>
          <a:r>
            <a:rPr lang="pl-PL" sz="1400" dirty="0" smtClean="0">
              <a:latin typeface="+mn-lt"/>
            </a:rPr>
            <a:t>Arogancki, bezkarny, wszystko mu wolno</a:t>
          </a:r>
          <a:endParaRPr lang="en-US" sz="1400" dirty="0">
            <a:latin typeface="+mn-lt"/>
          </a:endParaRPr>
        </a:p>
      </dgm:t>
    </dgm:pt>
    <dgm:pt modelId="{801E91F0-662F-4989-BF07-1ABAB60CF50A}" type="parTrans" cxnId="{A1E06146-7D80-4C62-A291-11C147B5D36A}">
      <dgm:prSet/>
      <dgm:spPr/>
      <dgm:t>
        <a:bodyPr/>
        <a:lstStyle/>
        <a:p>
          <a:endParaRPr lang="en-US">
            <a:latin typeface="+mn-lt"/>
          </a:endParaRPr>
        </a:p>
      </dgm:t>
    </dgm:pt>
    <dgm:pt modelId="{B81B19DC-D898-4400-BD13-8A4DEFDC3B2B}" type="sibTrans" cxnId="{A1E06146-7D80-4C62-A291-11C147B5D36A}">
      <dgm:prSet/>
      <dgm:spPr/>
      <dgm:t>
        <a:bodyPr/>
        <a:lstStyle/>
        <a:p>
          <a:endParaRPr lang="en-US">
            <a:latin typeface="+mn-lt"/>
          </a:endParaRPr>
        </a:p>
      </dgm:t>
    </dgm:pt>
    <dgm:pt modelId="{2C15BA42-4440-4CEA-B9E6-584386862C52}">
      <dgm:prSet phldrT="[Tekst]" custT="1"/>
      <dgm:spPr/>
      <dgm:t>
        <a:bodyPr/>
        <a:lstStyle/>
        <a:p>
          <a:r>
            <a:rPr lang="pl-PL" sz="1400" dirty="0" smtClean="0">
              <a:latin typeface="+mn-lt"/>
            </a:rPr>
            <a:t>Zdemoralizowany, obsadza swoje kochanki na stanowiskach</a:t>
          </a:r>
          <a:endParaRPr lang="en-US" sz="1400" dirty="0">
            <a:latin typeface="+mn-lt"/>
          </a:endParaRPr>
        </a:p>
      </dgm:t>
    </dgm:pt>
    <dgm:pt modelId="{27EA441F-416E-433B-8402-774008D98A01}" type="parTrans" cxnId="{ACBEAF75-C10E-465D-A21B-33F72577E008}">
      <dgm:prSet/>
      <dgm:spPr/>
      <dgm:t>
        <a:bodyPr/>
        <a:lstStyle/>
        <a:p>
          <a:endParaRPr lang="en-US">
            <a:latin typeface="+mn-lt"/>
          </a:endParaRPr>
        </a:p>
      </dgm:t>
    </dgm:pt>
    <dgm:pt modelId="{03F9DB82-9581-487D-AB28-9759C8EF3589}" type="sibTrans" cxnId="{ACBEAF75-C10E-465D-A21B-33F72577E008}">
      <dgm:prSet/>
      <dgm:spPr/>
      <dgm:t>
        <a:bodyPr/>
        <a:lstStyle/>
        <a:p>
          <a:endParaRPr lang="en-US">
            <a:latin typeface="+mn-lt"/>
          </a:endParaRPr>
        </a:p>
      </dgm:t>
    </dgm:pt>
    <dgm:pt modelId="{BBE96CAE-EF4D-400C-A1F4-904C291A4FF6}" type="pres">
      <dgm:prSet presAssocID="{A31B0FFB-7B6B-4EBE-BA07-4635BBC91A73}" presName="diagram" presStyleCnt="0">
        <dgm:presLayoutVars>
          <dgm:dir/>
          <dgm:resizeHandles val="exact"/>
        </dgm:presLayoutVars>
      </dgm:prSet>
      <dgm:spPr/>
      <dgm:t>
        <a:bodyPr/>
        <a:lstStyle/>
        <a:p>
          <a:endParaRPr lang="en-US"/>
        </a:p>
      </dgm:t>
    </dgm:pt>
    <dgm:pt modelId="{CD3C7561-D6EE-4665-A83C-77735354A5E8}" type="pres">
      <dgm:prSet presAssocID="{EF33D7B0-0423-42F5-80BC-42C20C42AE30}" presName="node" presStyleLbl="node1" presStyleIdx="0" presStyleCnt="7">
        <dgm:presLayoutVars>
          <dgm:bulletEnabled val="1"/>
        </dgm:presLayoutVars>
      </dgm:prSet>
      <dgm:spPr/>
      <dgm:t>
        <a:bodyPr/>
        <a:lstStyle/>
        <a:p>
          <a:endParaRPr lang="en-US"/>
        </a:p>
      </dgm:t>
    </dgm:pt>
    <dgm:pt modelId="{35DF55D0-C5A1-4646-B031-0B301656E2CD}" type="pres">
      <dgm:prSet presAssocID="{92A6941D-FCB4-42A9-9CAE-E00A86A96340}" presName="sibTrans" presStyleCnt="0"/>
      <dgm:spPr/>
    </dgm:pt>
    <dgm:pt modelId="{6F2A9473-692C-4C8F-BA49-4E7C69E4022B}" type="pres">
      <dgm:prSet presAssocID="{1DCBEAC2-1B6F-4B35-B2B7-2CFA7C0995DC}" presName="node" presStyleLbl="node1" presStyleIdx="1" presStyleCnt="7">
        <dgm:presLayoutVars>
          <dgm:bulletEnabled val="1"/>
        </dgm:presLayoutVars>
      </dgm:prSet>
      <dgm:spPr/>
      <dgm:t>
        <a:bodyPr/>
        <a:lstStyle/>
        <a:p>
          <a:endParaRPr lang="en-US"/>
        </a:p>
      </dgm:t>
    </dgm:pt>
    <dgm:pt modelId="{56CBDB06-434B-45E1-B361-EE65BFF08F7C}" type="pres">
      <dgm:prSet presAssocID="{B81B19DC-D898-4400-BD13-8A4DEFDC3B2B}" presName="sibTrans" presStyleCnt="0"/>
      <dgm:spPr/>
    </dgm:pt>
    <dgm:pt modelId="{13B46D5E-18B6-4AF8-9697-37A456546B80}" type="pres">
      <dgm:prSet presAssocID="{E7F76028-6CB3-461D-8C2C-CD807CA9F3A4}" presName="node" presStyleLbl="node1" presStyleIdx="2" presStyleCnt="7">
        <dgm:presLayoutVars>
          <dgm:bulletEnabled val="1"/>
        </dgm:presLayoutVars>
      </dgm:prSet>
      <dgm:spPr/>
      <dgm:t>
        <a:bodyPr/>
        <a:lstStyle/>
        <a:p>
          <a:endParaRPr lang="en-US"/>
        </a:p>
      </dgm:t>
    </dgm:pt>
    <dgm:pt modelId="{56DC5594-BEBA-4C9A-8D24-04F7FFB019C6}" type="pres">
      <dgm:prSet presAssocID="{120A9820-9770-412D-851C-7803561124D2}" presName="sibTrans" presStyleCnt="0"/>
      <dgm:spPr/>
    </dgm:pt>
    <dgm:pt modelId="{7DCE3C2D-ACE0-44EE-BEDE-118F73DBDBFE}" type="pres">
      <dgm:prSet presAssocID="{2C15BA42-4440-4CEA-B9E6-584386862C52}" presName="node" presStyleLbl="node1" presStyleIdx="3" presStyleCnt="7">
        <dgm:presLayoutVars>
          <dgm:bulletEnabled val="1"/>
        </dgm:presLayoutVars>
      </dgm:prSet>
      <dgm:spPr/>
      <dgm:t>
        <a:bodyPr/>
        <a:lstStyle/>
        <a:p>
          <a:endParaRPr lang="en-US"/>
        </a:p>
      </dgm:t>
    </dgm:pt>
    <dgm:pt modelId="{5E69EB4C-27CF-44AC-B6D6-1B6621CA1034}" type="pres">
      <dgm:prSet presAssocID="{03F9DB82-9581-487D-AB28-9759C8EF3589}" presName="sibTrans" presStyleCnt="0"/>
      <dgm:spPr/>
    </dgm:pt>
    <dgm:pt modelId="{91941AAF-BEAC-41F5-BD0D-4F8EB75C30C0}" type="pres">
      <dgm:prSet presAssocID="{AC62767E-E699-483D-867B-BF985F5CC269}" presName="node" presStyleLbl="node1" presStyleIdx="4" presStyleCnt="7" custLinFactNeighborX="1929">
        <dgm:presLayoutVars>
          <dgm:bulletEnabled val="1"/>
        </dgm:presLayoutVars>
      </dgm:prSet>
      <dgm:spPr/>
      <dgm:t>
        <a:bodyPr/>
        <a:lstStyle/>
        <a:p>
          <a:endParaRPr lang="en-US"/>
        </a:p>
      </dgm:t>
    </dgm:pt>
    <dgm:pt modelId="{05296BBC-9ADE-40BA-9B6A-23F48EF99362}" type="pres">
      <dgm:prSet presAssocID="{76A0FA85-C34F-476F-A70C-0CD8F85B41A7}" presName="sibTrans" presStyleCnt="0"/>
      <dgm:spPr/>
    </dgm:pt>
    <dgm:pt modelId="{0CC9C270-3AC1-4645-9856-E31D0D91D4B4}" type="pres">
      <dgm:prSet presAssocID="{D669F002-8157-4B63-BE11-F63D98ED04B5}" presName="node" presStyleLbl="node1" presStyleIdx="5" presStyleCnt="7">
        <dgm:presLayoutVars>
          <dgm:bulletEnabled val="1"/>
        </dgm:presLayoutVars>
      </dgm:prSet>
      <dgm:spPr/>
      <dgm:t>
        <a:bodyPr/>
        <a:lstStyle/>
        <a:p>
          <a:endParaRPr lang="en-US"/>
        </a:p>
      </dgm:t>
    </dgm:pt>
    <dgm:pt modelId="{8FF435AA-E150-4D6D-BF04-CA7F015580F0}" type="pres">
      <dgm:prSet presAssocID="{1CC8C3BF-E855-47A6-B2A3-C07D4657311C}" presName="sibTrans" presStyleCnt="0"/>
      <dgm:spPr/>
    </dgm:pt>
    <dgm:pt modelId="{3A1967B8-496A-4AAB-8DA9-CACD0713028D}" type="pres">
      <dgm:prSet presAssocID="{BCA0647A-5C05-467B-B3A9-72BA4062C7A5}" presName="node" presStyleLbl="node1" presStyleIdx="6" presStyleCnt="7">
        <dgm:presLayoutVars>
          <dgm:bulletEnabled val="1"/>
        </dgm:presLayoutVars>
      </dgm:prSet>
      <dgm:spPr/>
      <dgm:t>
        <a:bodyPr/>
        <a:lstStyle/>
        <a:p>
          <a:endParaRPr lang="en-US"/>
        </a:p>
      </dgm:t>
    </dgm:pt>
  </dgm:ptLst>
  <dgm:cxnLst>
    <dgm:cxn modelId="{A1E06146-7D80-4C62-A291-11C147B5D36A}" srcId="{A31B0FFB-7B6B-4EBE-BA07-4635BBC91A73}" destId="{1DCBEAC2-1B6F-4B35-B2B7-2CFA7C0995DC}" srcOrd="1" destOrd="0" parTransId="{801E91F0-662F-4989-BF07-1ABAB60CF50A}" sibTransId="{B81B19DC-D898-4400-BD13-8A4DEFDC3B2B}"/>
    <dgm:cxn modelId="{BCE3BAC6-ACFC-4D8A-8A31-18C61383037E}" srcId="{A31B0FFB-7B6B-4EBE-BA07-4635BBC91A73}" destId="{E7F76028-6CB3-461D-8C2C-CD807CA9F3A4}" srcOrd="2" destOrd="0" parTransId="{93B644C1-7652-4BD6-A463-8C3CCF1B4401}" sibTransId="{120A9820-9770-412D-851C-7803561124D2}"/>
    <dgm:cxn modelId="{749A7F8E-A746-4D14-AE07-6E7F07949A1D}" srcId="{A31B0FFB-7B6B-4EBE-BA07-4635BBC91A73}" destId="{D669F002-8157-4B63-BE11-F63D98ED04B5}" srcOrd="5" destOrd="0" parTransId="{E559AE36-6544-4A91-ABBC-AA81F5717F36}" sibTransId="{1CC8C3BF-E855-47A6-B2A3-C07D4657311C}"/>
    <dgm:cxn modelId="{ACBEAF75-C10E-465D-A21B-33F72577E008}" srcId="{A31B0FFB-7B6B-4EBE-BA07-4635BBC91A73}" destId="{2C15BA42-4440-4CEA-B9E6-584386862C52}" srcOrd="3" destOrd="0" parTransId="{27EA441F-416E-433B-8402-774008D98A01}" sibTransId="{03F9DB82-9581-487D-AB28-9759C8EF3589}"/>
    <dgm:cxn modelId="{5226185F-6C3E-46A8-ACAD-15DADF07ABFE}" type="presOf" srcId="{EF33D7B0-0423-42F5-80BC-42C20C42AE30}" destId="{CD3C7561-D6EE-4665-A83C-77735354A5E8}" srcOrd="0" destOrd="0" presId="urn:microsoft.com/office/officeart/2005/8/layout/default"/>
    <dgm:cxn modelId="{C4DDFA27-0FD4-481D-A9EB-8E0CD782EF52}" type="presOf" srcId="{A31B0FFB-7B6B-4EBE-BA07-4635BBC91A73}" destId="{BBE96CAE-EF4D-400C-A1F4-904C291A4FF6}" srcOrd="0" destOrd="0" presId="urn:microsoft.com/office/officeart/2005/8/layout/default"/>
    <dgm:cxn modelId="{4C5BA9D7-C9B4-454B-89D3-3FD1996439EF}" srcId="{A31B0FFB-7B6B-4EBE-BA07-4635BBC91A73}" destId="{BCA0647A-5C05-467B-B3A9-72BA4062C7A5}" srcOrd="6" destOrd="0" parTransId="{51D990BA-63F8-4016-8C0A-E763B216496A}" sibTransId="{0DE3D0AD-AB5B-40A7-A2CF-F5A694DC24F4}"/>
    <dgm:cxn modelId="{6933B1EF-254C-4B6E-8C2A-6D9D79DD7995}" type="presOf" srcId="{D669F002-8157-4B63-BE11-F63D98ED04B5}" destId="{0CC9C270-3AC1-4645-9856-E31D0D91D4B4}" srcOrd="0" destOrd="0" presId="urn:microsoft.com/office/officeart/2005/8/layout/default"/>
    <dgm:cxn modelId="{C188783B-2A5B-4233-87C1-D1BFA4D867DC}" srcId="{A31B0FFB-7B6B-4EBE-BA07-4635BBC91A73}" destId="{EF33D7B0-0423-42F5-80BC-42C20C42AE30}" srcOrd="0" destOrd="0" parTransId="{6BCC76DC-ADE4-4FF4-A389-96FEB63DBE47}" sibTransId="{92A6941D-FCB4-42A9-9CAE-E00A86A96340}"/>
    <dgm:cxn modelId="{BAC29B10-A889-4DF5-B3B5-CB97B0CB9489}" srcId="{A31B0FFB-7B6B-4EBE-BA07-4635BBC91A73}" destId="{AC62767E-E699-483D-867B-BF985F5CC269}" srcOrd="4" destOrd="0" parTransId="{3FD624D1-EAB4-4A5A-AE7A-4F6CD61A1A4E}" sibTransId="{76A0FA85-C34F-476F-A70C-0CD8F85B41A7}"/>
    <dgm:cxn modelId="{10E21D52-8969-4F0D-B79B-F6587B3B6619}" type="presOf" srcId="{1DCBEAC2-1B6F-4B35-B2B7-2CFA7C0995DC}" destId="{6F2A9473-692C-4C8F-BA49-4E7C69E4022B}" srcOrd="0" destOrd="0" presId="urn:microsoft.com/office/officeart/2005/8/layout/default"/>
    <dgm:cxn modelId="{C0174AF3-49B9-4D54-A1DD-230BFFFD1429}" type="presOf" srcId="{E7F76028-6CB3-461D-8C2C-CD807CA9F3A4}" destId="{13B46D5E-18B6-4AF8-9697-37A456546B80}" srcOrd="0" destOrd="0" presId="urn:microsoft.com/office/officeart/2005/8/layout/default"/>
    <dgm:cxn modelId="{67268948-75B0-45AB-B8F9-26DC9D1CAFB2}" type="presOf" srcId="{AC62767E-E699-483D-867B-BF985F5CC269}" destId="{91941AAF-BEAC-41F5-BD0D-4F8EB75C30C0}" srcOrd="0" destOrd="0" presId="urn:microsoft.com/office/officeart/2005/8/layout/default"/>
    <dgm:cxn modelId="{0936CFAA-3640-4A16-A143-AB1D4B779347}" type="presOf" srcId="{2C15BA42-4440-4CEA-B9E6-584386862C52}" destId="{7DCE3C2D-ACE0-44EE-BEDE-118F73DBDBFE}" srcOrd="0" destOrd="0" presId="urn:microsoft.com/office/officeart/2005/8/layout/default"/>
    <dgm:cxn modelId="{DE92434C-7C66-47EA-9F62-A2DD0B58AA38}" type="presOf" srcId="{BCA0647A-5C05-467B-B3A9-72BA4062C7A5}" destId="{3A1967B8-496A-4AAB-8DA9-CACD0713028D}" srcOrd="0" destOrd="0" presId="urn:microsoft.com/office/officeart/2005/8/layout/default"/>
    <dgm:cxn modelId="{DB1A86AF-991A-4E81-A9B8-1A48554D4ECE}" type="presParOf" srcId="{BBE96CAE-EF4D-400C-A1F4-904C291A4FF6}" destId="{CD3C7561-D6EE-4665-A83C-77735354A5E8}" srcOrd="0" destOrd="0" presId="urn:microsoft.com/office/officeart/2005/8/layout/default"/>
    <dgm:cxn modelId="{13D0F106-2EC1-4A38-A635-B0C423E4C7CB}" type="presParOf" srcId="{BBE96CAE-EF4D-400C-A1F4-904C291A4FF6}" destId="{35DF55D0-C5A1-4646-B031-0B301656E2CD}" srcOrd="1" destOrd="0" presId="urn:microsoft.com/office/officeart/2005/8/layout/default"/>
    <dgm:cxn modelId="{0533260A-3F64-4773-9A7B-C1F878A46A34}" type="presParOf" srcId="{BBE96CAE-EF4D-400C-A1F4-904C291A4FF6}" destId="{6F2A9473-692C-4C8F-BA49-4E7C69E4022B}" srcOrd="2" destOrd="0" presId="urn:microsoft.com/office/officeart/2005/8/layout/default"/>
    <dgm:cxn modelId="{C8BD29BC-9421-4B32-A39A-B00DB3CF9DD5}" type="presParOf" srcId="{BBE96CAE-EF4D-400C-A1F4-904C291A4FF6}" destId="{56CBDB06-434B-45E1-B361-EE65BFF08F7C}" srcOrd="3" destOrd="0" presId="urn:microsoft.com/office/officeart/2005/8/layout/default"/>
    <dgm:cxn modelId="{4789FC4D-F1E0-45D5-88DD-31A4233F1434}" type="presParOf" srcId="{BBE96CAE-EF4D-400C-A1F4-904C291A4FF6}" destId="{13B46D5E-18B6-4AF8-9697-37A456546B80}" srcOrd="4" destOrd="0" presId="urn:microsoft.com/office/officeart/2005/8/layout/default"/>
    <dgm:cxn modelId="{DE6FF148-BE21-41BF-A612-3879F5B1106F}" type="presParOf" srcId="{BBE96CAE-EF4D-400C-A1F4-904C291A4FF6}" destId="{56DC5594-BEBA-4C9A-8D24-04F7FFB019C6}" srcOrd="5" destOrd="0" presId="urn:microsoft.com/office/officeart/2005/8/layout/default"/>
    <dgm:cxn modelId="{8202AB90-6918-4B74-9429-AC05FB79A58E}" type="presParOf" srcId="{BBE96CAE-EF4D-400C-A1F4-904C291A4FF6}" destId="{7DCE3C2D-ACE0-44EE-BEDE-118F73DBDBFE}" srcOrd="6" destOrd="0" presId="urn:microsoft.com/office/officeart/2005/8/layout/default"/>
    <dgm:cxn modelId="{6D8E0089-01E3-457B-9F24-09F4C0EFEA9B}" type="presParOf" srcId="{BBE96CAE-EF4D-400C-A1F4-904C291A4FF6}" destId="{5E69EB4C-27CF-44AC-B6D6-1B6621CA1034}" srcOrd="7" destOrd="0" presId="urn:microsoft.com/office/officeart/2005/8/layout/default"/>
    <dgm:cxn modelId="{A3F71EFE-237B-48DA-A8CC-8C07B9963732}" type="presParOf" srcId="{BBE96CAE-EF4D-400C-A1F4-904C291A4FF6}" destId="{91941AAF-BEAC-41F5-BD0D-4F8EB75C30C0}" srcOrd="8" destOrd="0" presId="urn:microsoft.com/office/officeart/2005/8/layout/default"/>
    <dgm:cxn modelId="{BE6EDAC0-B884-43C3-BD39-40F7701365EF}" type="presParOf" srcId="{BBE96CAE-EF4D-400C-A1F4-904C291A4FF6}" destId="{05296BBC-9ADE-40BA-9B6A-23F48EF99362}" srcOrd="9" destOrd="0" presId="urn:microsoft.com/office/officeart/2005/8/layout/default"/>
    <dgm:cxn modelId="{B1742A2B-8523-4396-BA80-8E3EBC19BBC3}" type="presParOf" srcId="{BBE96CAE-EF4D-400C-A1F4-904C291A4FF6}" destId="{0CC9C270-3AC1-4645-9856-E31D0D91D4B4}" srcOrd="10" destOrd="0" presId="urn:microsoft.com/office/officeart/2005/8/layout/default"/>
    <dgm:cxn modelId="{1927DFF8-E512-44D0-B693-B805B9629273}" type="presParOf" srcId="{BBE96CAE-EF4D-400C-A1F4-904C291A4FF6}" destId="{8FF435AA-E150-4D6D-BF04-CA7F015580F0}" srcOrd="11" destOrd="0" presId="urn:microsoft.com/office/officeart/2005/8/layout/default"/>
    <dgm:cxn modelId="{1FC72EBC-DE45-4B41-8463-63ABDD7E854D}" type="presParOf" srcId="{BBE96CAE-EF4D-400C-A1F4-904C291A4FF6}" destId="{3A1967B8-496A-4AAB-8DA9-CACD0713028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1B0FFB-7B6B-4EBE-BA07-4635BBC91A73}" type="doc">
      <dgm:prSet loTypeId="urn:microsoft.com/office/officeart/2005/8/layout/default" loCatId="list" qsTypeId="urn:microsoft.com/office/officeart/2005/8/quickstyle/simple1" qsCatId="simple" csTypeId="urn:microsoft.com/office/officeart/2005/8/colors/accent2_4" csCatId="accent2" phldr="1"/>
      <dgm:spPr/>
      <dgm:t>
        <a:bodyPr/>
        <a:lstStyle/>
        <a:p>
          <a:endParaRPr lang="en-US"/>
        </a:p>
      </dgm:t>
    </dgm:pt>
    <dgm:pt modelId="{EF33D7B0-0423-42F5-80BC-42C20C42AE30}">
      <dgm:prSet phldrT="[Tekst]" custT="1"/>
      <dgm:spPr/>
      <dgm:t>
        <a:bodyPr/>
        <a:lstStyle/>
        <a:p>
          <a:r>
            <a:rPr lang="pl-PL" sz="1400" dirty="0" smtClean="0">
              <a:latin typeface="+mn-lt"/>
            </a:rPr>
            <a:t>Człowiek kulturalny, spokojny, z klasą</a:t>
          </a:r>
          <a:endParaRPr lang="en-US" sz="1400" dirty="0">
            <a:latin typeface="+mn-lt"/>
          </a:endParaRPr>
        </a:p>
      </dgm:t>
    </dgm:pt>
    <dgm:pt modelId="{6BCC76DC-ADE4-4FF4-A389-96FEB63DBE47}" type="parTrans" cxnId="{C188783B-2A5B-4233-87C1-D1BFA4D867DC}">
      <dgm:prSet/>
      <dgm:spPr/>
      <dgm:t>
        <a:bodyPr/>
        <a:lstStyle/>
        <a:p>
          <a:endParaRPr lang="en-US" sz="1400">
            <a:latin typeface="+mn-lt"/>
          </a:endParaRPr>
        </a:p>
      </dgm:t>
    </dgm:pt>
    <dgm:pt modelId="{92A6941D-FCB4-42A9-9CAE-E00A86A96340}" type="sibTrans" cxnId="{C188783B-2A5B-4233-87C1-D1BFA4D867DC}">
      <dgm:prSet/>
      <dgm:spPr/>
      <dgm:t>
        <a:bodyPr/>
        <a:lstStyle/>
        <a:p>
          <a:endParaRPr lang="en-US" sz="1400">
            <a:latin typeface="+mn-lt"/>
          </a:endParaRPr>
        </a:p>
      </dgm:t>
    </dgm:pt>
    <dgm:pt modelId="{E7F76028-6CB3-461D-8C2C-CD807CA9F3A4}">
      <dgm:prSet phldrT="[Tekst]" custT="1"/>
      <dgm:spPr/>
      <dgm:t>
        <a:bodyPr/>
        <a:lstStyle/>
        <a:p>
          <a:r>
            <a:rPr lang="pl-PL" sz="1400" dirty="0" smtClean="0">
              <a:solidFill>
                <a:schemeClr val="tx1"/>
              </a:solidFill>
              <a:latin typeface="+mn-lt"/>
            </a:rPr>
            <a:t>Nie poradził sobie w walce z układem, był za słaby (albo układ był za silny)</a:t>
          </a:r>
          <a:endParaRPr lang="en-US" sz="1400" dirty="0">
            <a:solidFill>
              <a:schemeClr val="tx1"/>
            </a:solidFill>
            <a:latin typeface="+mn-lt"/>
          </a:endParaRPr>
        </a:p>
      </dgm:t>
    </dgm:pt>
    <dgm:pt modelId="{93B644C1-7652-4BD6-A463-8C3CCF1B4401}" type="parTrans" cxnId="{BCE3BAC6-ACFC-4D8A-8A31-18C61383037E}">
      <dgm:prSet/>
      <dgm:spPr/>
      <dgm:t>
        <a:bodyPr/>
        <a:lstStyle/>
        <a:p>
          <a:endParaRPr lang="en-US" sz="1400">
            <a:latin typeface="+mn-lt"/>
          </a:endParaRPr>
        </a:p>
      </dgm:t>
    </dgm:pt>
    <dgm:pt modelId="{120A9820-9770-412D-851C-7803561124D2}" type="sibTrans" cxnId="{BCE3BAC6-ACFC-4D8A-8A31-18C61383037E}">
      <dgm:prSet/>
      <dgm:spPr/>
      <dgm:t>
        <a:bodyPr/>
        <a:lstStyle/>
        <a:p>
          <a:endParaRPr lang="en-US" sz="1400">
            <a:latin typeface="+mn-lt"/>
          </a:endParaRPr>
        </a:p>
      </dgm:t>
    </dgm:pt>
    <dgm:pt modelId="{AC62767E-E699-483D-867B-BF985F5CC269}">
      <dgm:prSet phldrT="[Tekst]" custT="1"/>
      <dgm:spPr/>
      <dgm:t>
        <a:bodyPr/>
        <a:lstStyle/>
        <a:p>
          <a:r>
            <a:rPr lang="pl-PL" sz="1400" dirty="0" smtClean="0">
              <a:solidFill>
                <a:schemeClr val="tx1"/>
              </a:solidFill>
              <a:latin typeface="+mn-lt"/>
            </a:rPr>
            <a:t>Trudno powiedzieć, co dokładnie zrobił – spory z Machem o ’autorstwo projektów’ (np. kanalizacji)</a:t>
          </a:r>
          <a:endParaRPr lang="en-US" sz="1400" dirty="0">
            <a:solidFill>
              <a:schemeClr val="tx1"/>
            </a:solidFill>
            <a:latin typeface="+mn-lt"/>
          </a:endParaRPr>
        </a:p>
      </dgm:t>
    </dgm:pt>
    <dgm:pt modelId="{3FD624D1-EAB4-4A5A-AE7A-4F6CD61A1A4E}" type="parTrans" cxnId="{BAC29B10-A889-4DF5-B3B5-CB97B0CB9489}">
      <dgm:prSet/>
      <dgm:spPr/>
      <dgm:t>
        <a:bodyPr/>
        <a:lstStyle/>
        <a:p>
          <a:endParaRPr lang="en-US" sz="1400">
            <a:latin typeface="+mn-lt"/>
          </a:endParaRPr>
        </a:p>
      </dgm:t>
    </dgm:pt>
    <dgm:pt modelId="{76A0FA85-C34F-476F-A70C-0CD8F85B41A7}" type="sibTrans" cxnId="{BAC29B10-A889-4DF5-B3B5-CB97B0CB9489}">
      <dgm:prSet/>
      <dgm:spPr/>
      <dgm:t>
        <a:bodyPr/>
        <a:lstStyle/>
        <a:p>
          <a:endParaRPr lang="en-US" sz="1400">
            <a:latin typeface="+mn-lt"/>
          </a:endParaRPr>
        </a:p>
      </dgm:t>
    </dgm:pt>
    <dgm:pt modelId="{1DCBEAC2-1B6F-4B35-B2B7-2CFA7C0995DC}">
      <dgm:prSet phldrT="[Tekst]" custT="1"/>
      <dgm:spPr/>
      <dgm:t>
        <a:bodyPr/>
        <a:lstStyle/>
        <a:p>
          <a:r>
            <a:rPr lang="pl-PL" sz="1400" dirty="0" smtClean="0">
              <a:latin typeface="+mn-lt"/>
            </a:rPr>
            <a:t>Przestrzegał przepisów, słuchał ludzi</a:t>
          </a:r>
          <a:endParaRPr lang="en-US" sz="1400" dirty="0">
            <a:latin typeface="+mn-lt"/>
          </a:endParaRPr>
        </a:p>
      </dgm:t>
    </dgm:pt>
    <dgm:pt modelId="{801E91F0-662F-4989-BF07-1ABAB60CF50A}" type="parTrans" cxnId="{A1E06146-7D80-4C62-A291-11C147B5D36A}">
      <dgm:prSet/>
      <dgm:spPr/>
      <dgm:t>
        <a:bodyPr/>
        <a:lstStyle/>
        <a:p>
          <a:endParaRPr lang="en-US">
            <a:latin typeface="+mn-lt"/>
          </a:endParaRPr>
        </a:p>
      </dgm:t>
    </dgm:pt>
    <dgm:pt modelId="{B81B19DC-D898-4400-BD13-8A4DEFDC3B2B}" type="sibTrans" cxnId="{A1E06146-7D80-4C62-A291-11C147B5D36A}">
      <dgm:prSet/>
      <dgm:spPr/>
      <dgm:t>
        <a:bodyPr/>
        <a:lstStyle/>
        <a:p>
          <a:endParaRPr lang="en-US">
            <a:latin typeface="+mn-lt"/>
          </a:endParaRPr>
        </a:p>
      </dgm:t>
    </dgm:pt>
    <dgm:pt modelId="{7787D5F4-0CEC-4EB2-87E9-B9487F499DCB}">
      <dgm:prSet phldrT="[Tekst]" custT="1"/>
      <dgm:spPr>
        <a:solidFill>
          <a:srgbClr val="CC0066"/>
        </a:solidFill>
      </dgm:spPr>
      <dgm:t>
        <a:bodyPr/>
        <a:lstStyle/>
        <a:p>
          <a:r>
            <a:rPr lang="pl-PL" sz="1400" b="1" dirty="0" smtClean="0">
              <a:latin typeface="+mn-lt"/>
            </a:rPr>
            <a:t>Zabrakło</a:t>
          </a:r>
          <a:r>
            <a:rPr lang="pl-PL" sz="1400" dirty="0" smtClean="0">
              <a:latin typeface="+mn-lt"/>
            </a:rPr>
            <a:t> wyraźnych </a:t>
          </a:r>
          <a:r>
            <a:rPr lang="pl-PL" sz="1400" b="1" dirty="0" smtClean="0">
              <a:latin typeface="+mn-lt"/>
            </a:rPr>
            <a:t>sukcesów</a:t>
          </a:r>
          <a:r>
            <a:rPr lang="pl-PL" sz="1400" dirty="0" smtClean="0">
              <a:latin typeface="+mn-lt"/>
            </a:rPr>
            <a:t>, ludzie nie widzieli jakościowej zmiany</a:t>
          </a:r>
          <a:endParaRPr lang="en-US" sz="1400" dirty="0">
            <a:latin typeface="+mn-lt"/>
          </a:endParaRPr>
        </a:p>
      </dgm:t>
    </dgm:pt>
    <dgm:pt modelId="{E0DF6AFA-DA19-44C0-96C3-1A98BA08BA74}" type="parTrans" cxnId="{43EE13D7-1ED0-43E2-A818-937CF0211B07}">
      <dgm:prSet/>
      <dgm:spPr/>
      <dgm:t>
        <a:bodyPr/>
        <a:lstStyle/>
        <a:p>
          <a:endParaRPr lang="en-US">
            <a:latin typeface="+mn-lt"/>
          </a:endParaRPr>
        </a:p>
      </dgm:t>
    </dgm:pt>
    <dgm:pt modelId="{706ABB6B-FBB3-4383-9BC1-165D9F695F52}" type="sibTrans" cxnId="{43EE13D7-1ED0-43E2-A818-937CF0211B07}">
      <dgm:prSet/>
      <dgm:spPr/>
      <dgm:t>
        <a:bodyPr/>
        <a:lstStyle/>
        <a:p>
          <a:endParaRPr lang="en-US">
            <a:latin typeface="+mn-lt"/>
          </a:endParaRPr>
        </a:p>
      </dgm:t>
    </dgm:pt>
    <dgm:pt modelId="{91C3E71F-2A50-45B3-BD06-7058020FF5FC}">
      <dgm:prSet phldrT="[Tekst]" custT="1"/>
      <dgm:spPr/>
      <dgm:t>
        <a:bodyPr/>
        <a:lstStyle/>
        <a:p>
          <a:r>
            <a:rPr lang="pl-PL" sz="1400" dirty="0" smtClean="0">
              <a:latin typeface="+mn-lt"/>
            </a:rPr>
            <a:t>Budowanie swojego układu</a:t>
          </a:r>
          <a:endParaRPr lang="en-US" sz="1400" dirty="0">
            <a:latin typeface="+mn-lt"/>
          </a:endParaRPr>
        </a:p>
      </dgm:t>
    </dgm:pt>
    <dgm:pt modelId="{E514C8EA-AF89-48AB-BE7A-98B4B012E692}" type="parTrans" cxnId="{35DC6040-627A-4A75-86CC-BBEFA03DA150}">
      <dgm:prSet/>
      <dgm:spPr/>
      <dgm:t>
        <a:bodyPr/>
        <a:lstStyle/>
        <a:p>
          <a:endParaRPr lang="en-US"/>
        </a:p>
      </dgm:t>
    </dgm:pt>
    <dgm:pt modelId="{479D387C-BFF3-46F1-A3CF-DA935695C132}" type="sibTrans" cxnId="{35DC6040-627A-4A75-86CC-BBEFA03DA150}">
      <dgm:prSet/>
      <dgm:spPr/>
      <dgm:t>
        <a:bodyPr/>
        <a:lstStyle/>
        <a:p>
          <a:endParaRPr lang="en-US"/>
        </a:p>
      </dgm:t>
    </dgm:pt>
    <dgm:pt modelId="{904F40E0-B3C5-4626-A1AA-EAC0BA18C170}" type="pres">
      <dgm:prSet presAssocID="{A31B0FFB-7B6B-4EBE-BA07-4635BBC91A73}" presName="diagram" presStyleCnt="0">
        <dgm:presLayoutVars>
          <dgm:dir/>
          <dgm:resizeHandles val="exact"/>
        </dgm:presLayoutVars>
      </dgm:prSet>
      <dgm:spPr/>
      <dgm:t>
        <a:bodyPr/>
        <a:lstStyle/>
        <a:p>
          <a:endParaRPr lang="en-US"/>
        </a:p>
      </dgm:t>
    </dgm:pt>
    <dgm:pt modelId="{0FF35F07-7378-4B50-9590-30082EF09D2A}" type="pres">
      <dgm:prSet presAssocID="{EF33D7B0-0423-42F5-80BC-42C20C42AE30}" presName="node" presStyleLbl="node1" presStyleIdx="0" presStyleCnt="6">
        <dgm:presLayoutVars>
          <dgm:bulletEnabled val="1"/>
        </dgm:presLayoutVars>
      </dgm:prSet>
      <dgm:spPr/>
      <dgm:t>
        <a:bodyPr/>
        <a:lstStyle/>
        <a:p>
          <a:endParaRPr lang="en-US"/>
        </a:p>
      </dgm:t>
    </dgm:pt>
    <dgm:pt modelId="{F1777AA0-325F-453B-9D25-8C9D04837032}" type="pres">
      <dgm:prSet presAssocID="{92A6941D-FCB4-42A9-9CAE-E00A86A96340}" presName="sibTrans" presStyleCnt="0"/>
      <dgm:spPr/>
    </dgm:pt>
    <dgm:pt modelId="{F3657EE5-A34E-4627-A895-08BA579C42F3}" type="pres">
      <dgm:prSet presAssocID="{1DCBEAC2-1B6F-4B35-B2B7-2CFA7C0995DC}" presName="node" presStyleLbl="node1" presStyleIdx="1" presStyleCnt="6">
        <dgm:presLayoutVars>
          <dgm:bulletEnabled val="1"/>
        </dgm:presLayoutVars>
      </dgm:prSet>
      <dgm:spPr/>
      <dgm:t>
        <a:bodyPr/>
        <a:lstStyle/>
        <a:p>
          <a:endParaRPr lang="en-US"/>
        </a:p>
      </dgm:t>
    </dgm:pt>
    <dgm:pt modelId="{C6471EE6-CC8F-4782-98A0-D7C18433EEED}" type="pres">
      <dgm:prSet presAssocID="{B81B19DC-D898-4400-BD13-8A4DEFDC3B2B}" presName="sibTrans" presStyleCnt="0"/>
      <dgm:spPr/>
    </dgm:pt>
    <dgm:pt modelId="{52F8D0CD-A777-4F6D-841D-52C6BB5F57A5}" type="pres">
      <dgm:prSet presAssocID="{E7F76028-6CB3-461D-8C2C-CD807CA9F3A4}" presName="node" presStyleLbl="node1" presStyleIdx="2" presStyleCnt="6">
        <dgm:presLayoutVars>
          <dgm:bulletEnabled val="1"/>
        </dgm:presLayoutVars>
      </dgm:prSet>
      <dgm:spPr/>
      <dgm:t>
        <a:bodyPr/>
        <a:lstStyle/>
        <a:p>
          <a:endParaRPr lang="en-US"/>
        </a:p>
      </dgm:t>
    </dgm:pt>
    <dgm:pt modelId="{54058C3E-9D89-4AC3-A64D-299D8164D284}" type="pres">
      <dgm:prSet presAssocID="{120A9820-9770-412D-851C-7803561124D2}" presName="sibTrans" presStyleCnt="0"/>
      <dgm:spPr/>
    </dgm:pt>
    <dgm:pt modelId="{C29ECCFA-1C30-4C4B-9704-B81FD24A1139}" type="pres">
      <dgm:prSet presAssocID="{AC62767E-E699-483D-867B-BF985F5CC269}" presName="node" presStyleLbl="node1" presStyleIdx="3" presStyleCnt="6">
        <dgm:presLayoutVars>
          <dgm:bulletEnabled val="1"/>
        </dgm:presLayoutVars>
      </dgm:prSet>
      <dgm:spPr/>
      <dgm:t>
        <a:bodyPr/>
        <a:lstStyle/>
        <a:p>
          <a:endParaRPr lang="en-US"/>
        </a:p>
      </dgm:t>
    </dgm:pt>
    <dgm:pt modelId="{21EAEF24-F4B1-40B9-9159-DAD0B1B9C224}" type="pres">
      <dgm:prSet presAssocID="{76A0FA85-C34F-476F-A70C-0CD8F85B41A7}" presName="sibTrans" presStyleCnt="0"/>
      <dgm:spPr/>
    </dgm:pt>
    <dgm:pt modelId="{1535D577-DF12-401E-9C9F-5FA082C8C9EE}" type="pres">
      <dgm:prSet presAssocID="{91C3E71F-2A50-45B3-BD06-7058020FF5FC}" presName="node" presStyleLbl="node1" presStyleIdx="4" presStyleCnt="6">
        <dgm:presLayoutVars>
          <dgm:bulletEnabled val="1"/>
        </dgm:presLayoutVars>
      </dgm:prSet>
      <dgm:spPr/>
      <dgm:t>
        <a:bodyPr/>
        <a:lstStyle/>
        <a:p>
          <a:endParaRPr lang="en-US"/>
        </a:p>
      </dgm:t>
    </dgm:pt>
    <dgm:pt modelId="{FF84EA05-5799-4651-A8A4-CC58A69EDF3F}" type="pres">
      <dgm:prSet presAssocID="{479D387C-BFF3-46F1-A3CF-DA935695C132}" presName="sibTrans" presStyleCnt="0"/>
      <dgm:spPr/>
    </dgm:pt>
    <dgm:pt modelId="{770EC3F1-DD18-4F3A-ABF0-95CEAF30073E}" type="pres">
      <dgm:prSet presAssocID="{7787D5F4-0CEC-4EB2-87E9-B9487F499DCB}" presName="node" presStyleLbl="node1" presStyleIdx="5" presStyleCnt="6">
        <dgm:presLayoutVars>
          <dgm:bulletEnabled val="1"/>
        </dgm:presLayoutVars>
      </dgm:prSet>
      <dgm:spPr/>
      <dgm:t>
        <a:bodyPr/>
        <a:lstStyle/>
        <a:p>
          <a:endParaRPr lang="en-US"/>
        </a:p>
      </dgm:t>
    </dgm:pt>
  </dgm:ptLst>
  <dgm:cxnLst>
    <dgm:cxn modelId="{A1E06146-7D80-4C62-A291-11C147B5D36A}" srcId="{A31B0FFB-7B6B-4EBE-BA07-4635BBC91A73}" destId="{1DCBEAC2-1B6F-4B35-B2B7-2CFA7C0995DC}" srcOrd="1" destOrd="0" parTransId="{801E91F0-662F-4989-BF07-1ABAB60CF50A}" sibTransId="{B81B19DC-D898-4400-BD13-8A4DEFDC3B2B}"/>
    <dgm:cxn modelId="{269F6E6B-E1C9-4C50-B7B4-DE161A40D203}" type="presOf" srcId="{1DCBEAC2-1B6F-4B35-B2B7-2CFA7C0995DC}" destId="{F3657EE5-A34E-4627-A895-08BA579C42F3}" srcOrd="0" destOrd="0" presId="urn:microsoft.com/office/officeart/2005/8/layout/default"/>
    <dgm:cxn modelId="{BCE3BAC6-ACFC-4D8A-8A31-18C61383037E}" srcId="{A31B0FFB-7B6B-4EBE-BA07-4635BBC91A73}" destId="{E7F76028-6CB3-461D-8C2C-CD807CA9F3A4}" srcOrd="2" destOrd="0" parTransId="{93B644C1-7652-4BD6-A463-8C3CCF1B4401}" sibTransId="{120A9820-9770-412D-851C-7803561124D2}"/>
    <dgm:cxn modelId="{A3C67E56-6841-4BE6-BD70-312E33BF06F6}" type="presOf" srcId="{A31B0FFB-7B6B-4EBE-BA07-4635BBC91A73}" destId="{904F40E0-B3C5-4626-A1AA-EAC0BA18C170}" srcOrd="0" destOrd="0" presId="urn:microsoft.com/office/officeart/2005/8/layout/default"/>
    <dgm:cxn modelId="{8DE1BFED-E2A5-4493-87BF-BB5E9E105124}" type="presOf" srcId="{91C3E71F-2A50-45B3-BD06-7058020FF5FC}" destId="{1535D577-DF12-401E-9C9F-5FA082C8C9EE}" srcOrd="0" destOrd="0" presId="urn:microsoft.com/office/officeart/2005/8/layout/default"/>
    <dgm:cxn modelId="{376C0B04-01CB-4FB2-8A64-E3C04D9FDAF2}" type="presOf" srcId="{AC62767E-E699-483D-867B-BF985F5CC269}" destId="{C29ECCFA-1C30-4C4B-9704-B81FD24A1139}" srcOrd="0" destOrd="0" presId="urn:microsoft.com/office/officeart/2005/8/layout/default"/>
    <dgm:cxn modelId="{37395A1C-8ACB-4C7D-9898-FED79771A0C8}" type="presOf" srcId="{E7F76028-6CB3-461D-8C2C-CD807CA9F3A4}" destId="{52F8D0CD-A777-4F6D-841D-52C6BB5F57A5}" srcOrd="0" destOrd="0" presId="urn:microsoft.com/office/officeart/2005/8/layout/default"/>
    <dgm:cxn modelId="{C188783B-2A5B-4233-87C1-D1BFA4D867DC}" srcId="{A31B0FFB-7B6B-4EBE-BA07-4635BBC91A73}" destId="{EF33D7B0-0423-42F5-80BC-42C20C42AE30}" srcOrd="0" destOrd="0" parTransId="{6BCC76DC-ADE4-4FF4-A389-96FEB63DBE47}" sibTransId="{92A6941D-FCB4-42A9-9CAE-E00A86A96340}"/>
    <dgm:cxn modelId="{BAC29B10-A889-4DF5-B3B5-CB97B0CB9489}" srcId="{A31B0FFB-7B6B-4EBE-BA07-4635BBC91A73}" destId="{AC62767E-E699-483D-867B-BF985F5CC269}" srcOrd="3" destOrd="0" parTransId="{3FD624D1-EAB4-4A5A-AE7A-4F6CD61A1A4E}" sibTransId="{76A0FA85-C34F-476F-A70C-0CD8F85B41A7}"/>
    <dgm:cxn modelId="{35DC6040-627A-4A75-86CC-BBEFA03DA150}" srcId="{A31B0FFB-7B6B-4EBE-BA07-4635BBC91A73}" destId="{91C3E71F-2A50-45B3-BD06-7058020FF5FC}" srcOrd="4" destOrd="0" parTransId="{E514C8EA-AF89-48AB-BE7A-98B4B012E692}" sibTransId="{479D387C-BFF3-46F1-A3CF-DA935695C132}"/>
    <dgm:cxn modelId="{BFE4D959-3BF0-42E0-A5C5-2F9C341FE076}" type="presOf" srcId="{7787D5F4-0CEC-4EB2-87E9-B9487F499DCB}" destId="{770EC3F1-DD18-4F3A-ABF0-95CEAF30073E}" srcOrd="0" destOrd="0" presId="urn:microsoft.com/office/officeart/2005/8/layout/default"/>
    <dgm:cxn modelId="{43EE13D7-1ED0-43E2-A818-937CF0211B07}" srcId="{A31B0FFB-7B6B-4EBE-BA07-4635BBC91A73}" destId="{7787D5F4-0CEC-4EB2-87E9-B9487F499DCB}" srcOrd="5" destOrd="0" parTransId="{E0DF6AFA-DA19-44C0-96C3-1A98BA08BA74}" sibTransId="{706ABB6B-FBB3-4383-9BC1-165D9F695F52}"/>
    <dgm:cxn modelId="{3A0F751D-461A-41D6-9402-E71E2D643F41}" type="presOf" srcId="{EF33D7B0-0423-42F5-80BC-42C20C42AE30}" destId="{0FF35F07-7378-4B50-9590-30082EF09D2A}" srcOrd="0" destOrd="0" presId="urn:microsoft.com/office/officeart/2005/8/layout/default"/>
    <dgm:cxn modelId="{572980CD-87B6-4CE3-976E-4868FE6CC8DA}" type="presParOf" srcId="{904F40E0-B3C5-4626-A1AA-EAC0BA18C170}" destId="{0FF35F07-7378-4B50-9590-30082EF09D2A}" srcOrd="0" destOrd="0" presId="urn:microsoft.com/office/officeart/2005/8/layout/default"/>
    <dgm:cxn modelId="{07925361-8979-42F2-9CFA-22C554D56FB2}" type="presParOf" srcId="{904F40E0-B3C5-4626-A1AA-EAC0BA18C170}" destId="{F1777AA0-325F-453B-9D25-8C9D04837032}" srcOrd="1" destOrd="0" presId="urn:microsoft.com/office/officeart/2005/8/layout/default"/>
    <dgm:cxn modelId="{A123A157-B7FA-4CDB-A1B3-EF9526851DF2}" type="presParOf" srcId="{904F40E0-B3C5-4626-A1AA-EAC0BA18C170}" destId="{F3657EE5-A34E-4627-A895-08BA579C42F3}" srcOrd="2" destOrd="0" presId="urn:microsoft.com/office/officeart/2005/8/layout/default"/>
    <dgm:cxn modelId="{BE86FCE5-2C13-4DE9-BA51-137834DF01E3}" type="presParOf" srcId="{904F40E0-B3C5-4626-A1AA-EAC0BA18C170}" destId="{C6471EE6-CC8F-4782-98A0-D7C18433EEED}" srcOrd="3" destOrd="0" presId="urn:microsoft.com/office/officeart/2005/8/layout/default"/>
    <dgm:cxn modelId="{15513E78-12F0-4FAA-9F87-96983CCCB68E}" type="presParOf" srcId="{904F40E0-B3C5-4626-A1AA-EAC0BA18C170}" destId="{52F8D0CD-A777-4F6D-841D-52C6BB5F57A5}" srcOrd="4" destOrd="0" presId="urn:microsoft.com/office/officeart/2005/8/layout/default"/>
    <dgm:cxn modelId="{07161139-F26F-430C-A5D8-7E6C42E1F591}" type="presParOf" srcId="{904F40E0-B3C5-4626-A1AA-EAC0BA18C170}" destId="{54058C3E-9D89-4AC3-A64D-299D8164D284}" srcOrd="5" destOrd="0" presId="urn:microsoft.com/office/officeart/2005/8/layout/default"/>
    <dgm:cxn modelId="{B75EA0BC-B38B-4440-9D38-9FD8A9E61746}" type="presParOf" srcId="{904F40E0-B3C5-4626-A1AA-EAC0BA18C170}" destId="{C29ECCFA-1C30-4C4B-9704-B81FD24A1139}" srcOrd="6" destOrd="0" presId="urn:microsoft.com/office/officeart/2005/8/layout/default"/>
    <dgm:cxn modelId="{49C79B3C-4F42-4A7A-B0CF-D13B4753B8B9}" type="presParOf" srcId="{904F40E0-B3C5-4626-A1AA-EAC0BA18C170}" destId="{21EAEF24-F4B1-40B9-9159-DAD0B1B9C224}" srcOrd="7" destOrd="0" presId="urn:microsoft.com/office/officeart/2005/8/layout/default"/>
    <dgm:cxn modelId="{238EF339-E1C9-4A35-B0BE-ACAB9A142B1E}" type="presParOf" srcId="{904F40E0-B3C5-4626-A1AA-EAC0BA18C170}" destId="{1535D577-DF12-401E-9C9F-5FA082C8C9EE}" srcOrd="8" destOrd="0" presId="urn:microsoft.com/office/officeart/2005/8/layout/default"/>
    <dgm:cxn modelId="{942911F4-009E-4712-B122-E07B299B6BA4}" type="presParOf" srcId="{904F40E0-B3C5-4626-A1AA-EAC0BA18C170}" destId="{FF84EA05-5799-4651-A8A4-CC58A69EDF3F}" srcOrd="9" destOrd="0" presId="urn:microsoft.com/office/officeart/2005/8/layout/default"/>
    <dgm:cxn modelId="{FB5F2653-1ECB-47A3-9C4D-7CAF449548D1}" type="presParOf" srcId="{904F40E0-B3C5-4626-A1AA-EAC0BA18C170}" destId="{770EC3F1-DD18-4F3A-ABF0-95CEAF30073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1B0FFB-7B6B-4EBE-BA07-4635BBC91A73}" type="doc">
      <dgm:prSet loTypeId="urn:microsoft.com/office/officeart/2005/8/layout/default" loCatId="list" qsTypeId="urn:microsoft.com/office/officeart/2005/8/quickstyle/simple1" qsCatId="simple" csTypeId="urn:microsoft.com/office/officeart/2005/8/colors/accent6_4" csCatId="accent6" phldr="1"/>
      <dgm:spPr/>
      <dgm:t>
        <a:bodyPr/>
        <a:lstStyle/>
        <a:p>
          <a:endParaRPr lang="en-US"/>
        </a:p>
      </dgm:t>
    </dgm:pt>
    <dgm:pt modelId="{EF33D7B0-0423-42F5-80BC-42C20C42AE30}">
      <dgm:prSet phldrT="[Tekst]" custT="1"/>
      <dgm:spPr/>
      <dgm:t>
        <a:bodyPr/>
        <a:lstStyle/>
        <a:p>
          <a:r>
            <a:rPr lang="pl-PL" sz="1400" dirty="0" smtClean="0">
              <a:latin typeface="+mn-lt"/>
            </a:rPr>
            <a:t>Posłanka PO, dawniej radna, v-ce prezydent miasta za rządów M. Mazura</a:t>
          </a:r>
          <a:endParaRPr lang="en-US" sz="1400" dirty="0">
            <a:latin typeface="+mn-lt"/>
          </a:endParaRPr>
        </a:p>
      </dgm:t>
    </dgm:pt>
    <dgm:pt modelId="{6BCC76DC-ADE4-4FF4-A389-96FEB63DBE47}" type="parTrans" cxnId="{C188783B-2A5B-4233-87C1-D1BFA4D867DC}">
      <dgm:prSet/>
      <dgm:spPr/>
      <dgm:t>
        <a:bodyPr/>
        <a:lstStyle/>
        <a:p>
          <a:endParaRPr lang="en-US" sz="1400">
            <a:latin typeface="+mn-lt"/>
          </a:endParaRPr>
        </a:p>
      </dgm:t>
    </dgm:pt>
    <dgm:pt modelId="{92A6941D-FCB4-42A9-9CAE-E00A86A96340}" type="sibTrans" cxnId="{C188783B-2A5B-4233-87C1-D1BFA4D867DC}">
      <dgm:prSet/>
      <dgm:spPr/>
      <dgm:t>
        <a:bodyPr/>
        <a:lstStyle/>
        <a:p>
          <a:endParaRPr lang="en-US" sz="1400">
            <a:latin typeface="+mn-lt"/>
          </a:endParaRPr>
        </a:p>
      </dgm:t>
    </dgm:pt>
    <dgm:pt modelId="{E7F76028-6CB3-461D-8C2C-CD807CA9F3A4}">
      <dgm:prSet phldrT="[Tekst]" custT="1"/>
      <dgm:spPr/>
      <dgm:t>
        <a:bodyPr/>
        <a:lstStyle/>
        <a:p>
          <a:r>
            <a:rPr lang="pl-PL" sz="1400" dirty="0" smtClean="0">
              <a:latin typeface="+mn-lt"/>
            </a:rPr>
            <a:t>Właścicielka sklepów </a:t>
          </a:r>
          <a:r>
            <a:rPr lang="pl-PL" sz="1400" dirty="0" err="1" smtClean="0">
              <a:latin typeface="+mn-lt"/>
            </a:rPr>
            <a:t>ZygZak</a:t>
          </a:r>
          <a:r>
            <a:rPr lang="pl-PL" sz="1400" dirty="0" smtClean="0">
              <a:latin typeface="+mn-lt"/>
            </a:rPr>
            <a:t>, bizneswoman, mąż też prowadzi firmę, dobrze im się powodzi</a:t>
          </a:r>
          <a:endParaRPr lang="en-US" sz="1400" dirty="0">
            <a:latin typeface="+mn-lt"/>
          </a:endParaRPr>
        </a:p>
      </dgm:t>
    </dgm:pt>
    <dgm:pt modelId="{93B644C1-7652-4BD6-A463-8C3CCF1B4401}" type="parTrans" cxnId="{BCE3BAC6-ACFC-4D8A-8A31-18C61383037E}">
      <dgm:prSet/>
      <dgm:spPr/>
      <dgm:t>
        <a:bodyPr/>
        <a:lstStyle/>
        <a:p>
          <a:endParaRPr lang="en-US" sz="1400">
            <a:latin typeface="+mn-lt"/>
          </a:endParaRPr>
        </a:p>
      </dgm:t>
    </dgm:pt>
    <dgm:pt modelId="{120A9820-9770-412D-851C-7803561124D2}" type="sibTrans" cxnId="{BCE3BAC6-ACFC-4D8A-8A31-18C61383037E}">
      <dgm:prSet/>
      <dgm:spPr/>
      <dgm:t>
        <a:bodyPr/>
        <a:lstStyle/>
        <a:p>
          <a:endParaRPr lang="en-US" sz="1400">
            <a:latin typeface="+mn-lt"/>
          </a:endParaRPr>
        </a:p>
      </dgm:t>
    </dgm:pt>
    <dgm:pt modelId="{AC62767E-E699-483D-867B-BF985F5CC269}">
      <dgm:prSet phldrT="[Tekst]" custT="1"/>
      <dgm:spPr/>
      <dgm:t>
        <a:bodyPr/>
        <a:lstStyle/>
        <a:p>
          <a:r>
            <a:rPr lang="pl-PL" sz="1400" dirty="0" smtClean="0">
              <a:latin typeface="+mn-lt"/>
            </a:rPr>
            <a:t>Osoba z inicjatywą, </a:t>
          </a:r>
          <a:br>
            <a:rPr lang="pl-PL" sz="1400" dirty="0" smtClean="0">
              <a:latin typeface="+mn-lt"/>
            </a:rPr>
          </a:br>
          <a:r>
            <a:rPr lang="pl-PL" sz="1400" dirty="0" smtClean="0">
              <a:latin typeface="+mn-lt"/>
            </a:rPr>
            <a:t>z pomysłami (spotkania </a:t>
          </a:r>
          <a:br>
            <a:rPr lang="pl-PL" sz="1400" dirty="0" smtClean="0">
              <a:latin typeface="+mn-lt"/>
            </a:rPr>
          </a:br>
          <a:r>
            <a:rPr lang="pl-PL" sz="1400" dirty="0" smtClean="0">
              <a:latin typeface="+mn-lt"/>
            </a:rPr>
            <a:t>z okazji imienin Anny)</a:t>
          </a:r>
          <a:endParaRPr lang="en-US" sz="1400" dirty="0">
            <a:latin typeface="+mn-lt"/>
          </a:endParaRPr>
        </a:p>
      </dgm:t>
    </dgm:pt>
    <dgm:pt modelId="{3FD624D1-EAB4-4A5A-AE7A-4F6CD61A1A4E}" type="parTrans" cxnId="{BAC29B10-A889-4DF5-B3B5-CB97B0CB9489}">
      <dgm:prSet/>
      <dgm:spPr/>
      <dgm:t>
        <a:bodyPr/>
        <a:lstStyle/>
        <a:p>
          <a:endParaRPr lang="en-US" sz="1400">
            <a:latin typeface="+mn-lt"/>
          </a:endParaRPr>
        </a:p>
      </dgm:t>
    </dgm:pt>
    <dgm:pt modelId="{76A0FA85-C34F-476F-A70C-0CD8F85B41A7}" type="sibTrans" cxnId="{BAC29B10-A889-4DF5-B3B5-CB97B0CB9489}">
      <dgm:prSet/>
      <dgm:spPr/>
      <dgm:t>
        <a:bodyPr/>
        <a:lstStyle/>
        <a:p>
          <a:endParaRPr lang="en-US" sz="1400">
            <a:latin typeface="+mn-lt"/>
          </a:endParaRPr>
        </a:p>
      </dgm:t>
    </dgm:pt>
    <dgm:pt modelId="{1DCBEAC2-1B6F-4B35-B2B7-2CFA7C0995DC}">
      <dgm:prSet phldrT="[Tekst]" custT="1"/>
      <dgm:spPr/>
      <dgm:t>
        <a:bodyPr/>
        <a:lstStyle/>
        <a:p>
          <a:r>
            <a:rPr lang="pl-PL" sz="1400" dirty="0" smtClean="0">
              <a:latin typeface="+mn-lt"/>
            </a:rPr>
            <a:t>Ma zatarg z prezydentem Machem, jest mocno atakowana (ulotki w skrzynkach)</a:t>
          </a:r>
          <a:endParaRPr lang="en-US" sz="1400" dirty="0">
            <a:latin typeface="+mn-lt"/>
          </a:endParaRPr>
        </a:p>
      </dgm:t>
    </dgm:pt>
    <dgm:pt modelId="{801E91F0-662F-4989-BF07-1ABAB60CF50A}" type="parTrans" cxnId="{A1E06146-7D80-4C62-A291-11C147B5D36A}">
      <dgm:prSet/>
      <dgm:spPr/>
      <dgm:t>
        <a:bodyPr/>
        <a:lstStyle/>
        <a:p>
          <a:endParaRPr lang="en-US">
            <a:latin typeface="+mn-lt"/>
          </a:endParaRPr>
        </a:p>
      </dgm:t>
    </dgm:pt>
    <dgm:pt modelId="{B81B19DC-D898-4400-BD13-8A4DEFDC3B2B}" type="sibTrans" cxnId="{A1E06146-7D80-4C62-A291-11C147B5D36A}">
      <dgm:prSet/>
      <dgm:spPr/>
      <dgm:t>
        <a:bodyPr/>
        <a:lstStyle/>
        <a:p>
          <a:endParaRPr lang="en-US">
            <a:latin typeface="+mn-lt"/>
          </a:endParaRPr>
        </a:p>
      </dgm:t>
    </dgm:pt>
    <dgm:pt modelId="{7787D5F4-0CEC-4EB2-87E9-B9487F499DCB}">
      <dgm:prSet phldrT="[Tekst]" custT="1"/>
      <dgm:spPr/>
      <dgm:t>
        <a:bodyPr/>
        <a:lstStyle/>
        <a:p>
          <a:r>
            <a:rPr lang="pl-PL" sz="1400" dirty="0" smtClean="0">
              <a:latin typeface="+mn-lt"/>
            </a:rPr>
            <a:t>Przez część osób jest postrzegana jako typowy przedstawiciel klasy rządzącej, jedno mówi, drugie robi – np. źle traktuje ludzi, nie daje pracownikom umowy</a:t>
          </a:r>
          <a:endParaRPr lang="en-US" sz="1400" dirty="0">
            <a:latin typeface="+mn-lt"/>
          </a:endParaRPr>
        </a:p>
      </dgm:t>
    </dgm:pt>
    <dgm:pt modelId="{E0DF6AFA-DA19-44C0-96C3-1A98BA08BA74}" type="parTrans" cxnId="{43EE13D7-1ED0-43E2-A818-937CF0211B07}">
      <dgm:prSet/>
      <dgm:spPr/>
      <dgm:t>
        <a:bodyPr/>
        <a:lstStyle/>
        <a:p>
          <a:endParaRPr lang="en-US">
            <a:latin typeface="+mn-lt"/>
          </a:endParaRPr>
        </a:p>
      </dgm:t>
    </dgm:pt>
    <dgm:pt modelId="{706ABB6B-FBB3-4383-9BC1-165D9F695F52}" type="sibTrans" cxnId="{43EE13D7-1ED0-43E2-A818-937CF0211B07}">
      <dgm:prSet/>
      <dgm:spPr/>
      <dgm:t>
        <a:bodyPr/>
        <a:lstStyle/>
        <a:p>
          <a:endParaRPr lang="en-US">
            <a:latin typeface="+mn-lt"/>
          </a:endParaRPr>
        </a:p>
      </dgm:t>
    </dgm:pt>
    <dgm:pt modelId="{6D1B952A-167C-4FD8-A8D9-B1986FD2E597}">
      <dgm:prSet phldrT="[Tekst]" custT="1"/>
      <dgm:spPr>
        <a:solidFill>
          <a:srgbClr val="CC0066"/>
        </a:solidFill>
      </dgm:spPr>
      <dgm:t>
        <a:bodyPr/>
        <a:lstStyle/>
        <a:p>
          <a:r>
            <a:rPr lang="pl-PL" sz="1400" dirty="0" smtClean="0">
              <a:latin typeface="+mn-lt"/>
            </a:rPr>
            <a:t>Nie jest postrzegana jako lek/rozwiązanie</a:t>
          </a:r>
          <a:endParaRPr lang="en-US" sz="1400" dirty="0">
            <a:latin typeface="+mn-lt"/>
          </a:endParaRPr>
        </a:p>
      </dgm:t>
    </dgm:pt>
    <dgm:pt modelId="{53C6013F-7643-4188-A71D-513FE7A9F034}" type="parTrans" cxnId="{9A337A75-D64E-4AAC-8EC8-844A93E6E87A}">
      <dgm:prSet/>
      <dgm:spPr/>
      <dgm:t>
        <a:bodyPr/>
        <a:lstStyle/>
        <a:p>
          <a:endParaRPr lang="en-US">
            <a:latin typeface="+mn-lt"/>
          </a:endParaRPr>
        </a:p>
      </dgm:t>
    </dgm:pt>
    <dgm:pt modelId="{206B2C6E-4933-4171-977C-70075164EE4F}" type="sibTrans" cxnId="{9A337A75-D64E-4AAC-8EC8-844A93E6E87A}">
      <dgm:prSet/>
      <dgm:spPr/>
      <dgm:t>
        <a:bodyPr/>
        <a:lstStyle/>
        <a:p>
          <a:endParaRPr lang="en-US">
            <a:latin typeface="+mn-lt"/>
          </a:endParaRPr>
        </a:p>
      </dgm:t>
    </dgm:pt>
    <dgm:pt modelId="{5005DC5C-98B2-4163-A58C-93458EC7D2B7}">
      <dgm:prSet phldrT="[Tekst]" custT="1"/>
      <dgm:spPr/>
      <dgm:t>
        <a:bodyPr/>
        <a:lstStyle/>
        <a:p>
          <a:r>
            <a:rPr lang="pl-PL" sz="1400" dirty="0" smtClean="0">
              <a:latin typeface="+mn-lt"/>
            </a:rPr>
            <a:t>Czasem postrzegana jako jeszcze bardziej cyniczna niż Mach, bo broni własnych interesów, swoich sklepów</a:t>
          </a:r>
          <a:endParaRPr lang="en-US" sz="1400" dirty="0">
            <a:latin typeface="+mn-lt"/>
          </a:endParaRPr>
        </a:p>
      </dgm:t>
    </dgm:pt>
    <dgm:pt modelId="{0E0EF927-6C77-4155-ABE6-295AB3800D26}" type="parTrans" cxnId="{84CFE945-C80F-4EEB-9B5C-FC1F236E310C}">
      <dgm:prSet/>
      <dgm:spPr/>
      <dgm:t>
        <a:bodyPr/>
        <a:lstStyle/>
        <a:p>
          <a:endParaRPr lang="en-US"/>
        </a:p>
      </dgm:t>
    </dgm:pt>
    <dgm:pt modelId="{534D19CF-A8D8-403E-9956-59157F9341A6}" type="sibTrans" cxnId="{84CFE945-C80F-4EEB-9B5C-FC1F236E310C}">
      <dgm:prSet/>
      <dgm:spPr/>
      <dgm:t>
        <a:bodyPr/>
        <a:lstStyle/>
        <a:p>
          <a:endParaRPr lang="en-US"/>
        </a:p>
      </dgm:t>
    </dgm:pt>
    <dgm:pt modelId="{284106C7-1942-4283-B173-425A6E5E0648}" type="pres">
      <dgm:prSet presAssocID="{A31B0FFB-7B6B-4EBE-BA07-4635BBC91A73}" presName="diagram" presStyleCnt="0">
        <dgm:presLayoutVars>
          <dgm:dir/>
          <dgm:resizeHandles val="exact"/>
        </dgm:presLayoutVars>
      </dgm:prSet>
      <dgm:spPr/>
      <dgm:t>
        <a:bodyPr/>
        <a:lstStyle/>
        <a:p>
          <a:endParaRPr lang="en-US"/>
        </a:p>
      </dgm:t>
    </dgm:pt>
    <dgm:pt modelId="{CAC3F262-CD47-4869-994F-52FC6C4BE43C}" type="pres">
      <dgm:prSet presAssocID="{EF33D7B0-0423-42F5-80BC-42C20C42AE30}" presName="node" presStyleLbl="node1" presStyleIdx="0" presStyleCnt="7">
        <dgm:presLayoutVars>
          <dgm:bulletEnabled val="1"/>
        </dgm:presLayoutVars>
      </dgm:prSet>
      <dgm:spPr/>
      <dgm:t>
        <a:bodyPr/>
        <a:lstStyle/>
        <a:p>
          <a:endParaRPr lang="en-US"/>
        </a:p>
      </dgm:t>
    </dgm:pt>
    <dgm:pt modelId="{9BC97AF7-3F2A-43DD-A65C-3B5A2F0A5281}" type="pres">
      <dgm:prSet presAssocID="{92A6941D-FCB4-42A9-9CAE-E00A86A96340}" presName="sibTrans" presStyleCnt="0"/>
      <dgm:spPr/>
    </dgm:pt>
    <dgm:pt modelId="{11DC8E70-E4B4-4D1E-A8B2-9760E5376706}" type="pres">
      <dgm:prSet presAssocID="{1DCBEAC2-1B6F-4B35-B2B7-2CFA7C0995DC}" presName="node" presStyleLbl="node1" presStyleIdx="1" presStyleCnt="7">
        <dgm:presLayoutVars>
          <dgm:bulletEnabled val="1"/>
        </dgm:presLayoutVars>
      </dgm:prSet>
      <dgm:spPr/>
      <dgm:t>
        <a:bodyPr/>
        <a:lstStyle/>
        <a:p>
          <a:endParaRPr lang="en-US"/>
        </a:p>
      </dgm:t>
    </dgm:pt>
    <dgm:pt modelId="{3077203C-4546-437C-94BA-1B975C17E128}" type="pres">
      <dgm:prSet presAssocID="{B81B19DC-D898-4400-BD13-8A4DEFDC3B2B}" presName="sibTrans" presStyleCnt="0"/>
      <dgm:spPr/>
    </dgm:pt>
    <dgm:pt modelId="{913B00AC-6BAD-4FC6-882C-69149AFA70F6}" type="pres">
      <dgm:prSet presAssocID="{E7F76028-6CB3-461D-8C2C-CD807CA9F3A4}" presName="node" presStyleLbl="node1" presStyleIdx="2" presStyleCnt="7">
        <dgm:presLayoutVars>
          <dgm:bulletEnabled val="1"/>
        </dgm:presLayoutVars>
      </dgm:prSet>
      <dgm:spPr/>
      <dgm:t>
        <a:bodyPr/>
        <a:lstStyle/>
        <a:p>
          <a:endParaRPr lang="en-US"/>
        </a:p>
      </dgm:t>
    </dgm:pt>
    <dgm:pt modelId="{7EDD3C81-AC08-4E79-9CF7-093260357DE0}" type="pres">
      <dgm:prSet presAssocID="{120A9820-9770-412D-851C-7803561124D2}" presName="sibTrans" presStyleCnt="0"/>
      <dgm:spPr/>
    </dgm:pt>
    <dgm:pt modelId="{AFD08AEC-3B6A-4D2B-96D7-E5D30C9E0F3A}" type="pres">
      <dgm:prSet presAssocID="{AC62767E-E699-483D-867B-BF985F5CC269}" presName="node" presStyleLbl="node1" presStyleIdx="3" presStyleCnt="7">
        <dgm:presLayoutVars>
          <dgm:bulletEnabled val="1"/>
        </dgm:presLayoutVars>
      </dgm:prSet>
      <dgm:spPr/>
      <dgm:t>
        <a:bodyPr/>
        <a:lstStyle/>
        <a:p>
          <a:endParaRPr lang="en-US"/>
        </a:p>
      </dgm:t>
    </dgm:pt>
    <dgm:pt modelId="{950BDB33-7955-41A1-9A58-FFFF3D6F8DF2}" type="pres">
      <dgm:prSet presAssocID="{76A0FA85-C34F-476F-A70C-0CD8F85B41A7}" presName="sibTrans" presStyleCnt="0"/>
      <dgm:spPr/>
    </dgm:pt>
    <dgm:pt modelId="{57EB57DF-B5AC-4215-B939-F7167539B18E}" type="pres">
      <dgm:prSet presAssocID="{7787D5F4-0CEC-4EB2-87E9-B9487F499DCB}" presName="node" presStyleLbl="node1" presStyleIdx="4" presStyleCnt="7" custScaleX="216396">
        <dgm:presLayoutVars>
          <dgm:bulletEnabled val="1"/>
        </dgm:presLayoutVars>
      </dgm:prSet>
      <dgm:spPr/>
      <dgm:t>
        <a:bodyPr/>
        <a:lstStyle/>
        <a:p>
          <a:endParaRPr lang="en-US"/>
        </a:p>
      </dgm:t>
    </dgm:pt>
    <dgm:pt modelId="{B6027837-CD7F-45A6-BBD1-771537D3694A}" type="pres">
      <dgm:prSet presAssocID="{706ABB6B-FBB3-4383-9BC1-165D9F695F52}" presName="sibTrans" presStyleCnt="0"/>
      <dgm:spPr/>
    </dgm:pt>
    <dgm:pt modelId="{7BFF9F62-1551-4954-918A-FF8142853DC4}" type="pres">
      <dgm:prSet presAssocID="{5005DC5C-98B2-4163-A58C-93458EC7D2B7}" presName="node" presStyleLbl="node1" presStyleIdx="5" presStyleCnt="7" custScaleX="101778">
        <dgm:presLayoutVars>
          <dgm:bulletEnabled val="1"/>
        </dgm:presLayoutVars>
      </dgm:prSet>
      <dgm:spPr/>
      <dgm:t>
        <a:bodyPr/>
        <a:lstStyle/>
        <a:p>
          <a:endParaRPr lang="en-US"/>
        </a:p>
      </dgm:t>
    </dgm:pt>
    <dgm:pt modelId="{00D06BE4-958A-4F87-B416-CBD772CC4985}" type="pres">
      <dgm:prSet presAssocID="{534D19CF-A8D8-403E-9956-59157F9341A6}" presName="sibTrans" presStyleCnt="0"/>
      <dgm:spPr/>
    </dgm:pt>
    <dgm:pt modelId="{E6BAF944-894D-41B8-A280-43E552B7296E}" type="pres">
      <dgm:prSet presAssocID="{6D1B952A-167C-4FD8-A8D9-B1986FD2E597}" presName="node" presStyleLbl="node1" presStyleIdx="6" presStyleCnt="7">
        <dgm:presLayoutVars>
          <dgm:bulletEnabled val="1"/>
        </dgm:presLayoutVars>
      </dgm:prSet>
      <dgm:spPr/>
      <dgm:t>
        <a:bodyPr/>
        <a:lstStyle/>
        <a:p>
          <a:endParaRPr lang="en-US"/>
        </a:p>
      </dgm:t>
    </dgm:pt>
  </dgm:ptLst>
  <dgm:cxnLst>
    <dgm:cxn modelId="{A1E06146-7D80-4C62-A291-11C147B5D36A}" srcId="{A31B0FFB-7B6B-4EBE-BA07-4635BBC91A73}" destId="{1DCBEAC2-1B6F-4B35-B2B7-2CFA7C0995DC}" srcOrd="1" destOrd="0" parTransId="{801E91F0-662F-4989-BF07-1ABAB60CF50A}" sibTransId="{B81B19DC-D898-4400-BD13-8A4DEFDC3B2B}"/>
    <dgm:cxn modelId="{501C6480-92F6-497C-904F-43BEDCEA30B2}" type="presOf" srcId="{AC62767E-E699-483D-867B-BF985F5CC269}" destId="{AFD08AEC-3B6A-4D2B-96D7-E5D30C9E0F3A}" srcOrd="0" destOrd="0" presId="urn:microsoft.com/office/officeart/2005/8/layout/default"/>
    <dgm:cxn modelId="{BCE3BAC6-ACFC-4D8A-8A31-18C61383037E}" srcId="{A31B0FFB-7B6B-4EBE-BA07-4635BBC91A73}" destId="{E7F76028-6CB3-461D-8C2C-CD807CA9F3A4}" srcOrd="2" destOrd="0" parTransId="{93B644C1-7652-4BD6-A463-8C3CCF1B4401}" sibTransId="{120A9820-9770-412D-851C-7803561124D2}"/>
    <dgm:cxn modelId="{9A337A75-D64E-4AAC-8EC8-844A93E6E87A}" srcId="{A31B0FFB-7B6B-4EBE-BA07-4635BBC91A73}" destId="{6D1B952A-167C-4FD8-A8D9-B1986FD2E597}" srcOrd="6" destOrd="0" parTransId="{53C6013F-7643-4188-A71D-513FE7A9F034}" sibTransId="{206B2C6E-4933-4171-977C-70075164EE4F}"/>
    <dgm:cxn modelId="{5387C533-2977-44C5-9C43-D22179EEA2B8}" type="presOf" srcId="{EF33D7B0-0423-42F5-80BC-42C20C42AE30}" destId="{CAC3F262-CD47-4869-994F-52FC6C4BE43C}" srcOrd="0" destOrd="0" presId="urn:microsoft.com/office/officeart/2005/8/layout/default"/>
    <dgm:cxn modelId="{7267D1F0-F480-4097-9979-0AD5639BFDFC}" type="presOf" srcId="{7787D5F4-0CEC-4EB2-87E9-B9487F499DCB}" destId="{57EB57DF-B5AC-4215-B939-F7167539B18E}" srcOrd="0" destOrd="0" presId="urn:microsoft.com/office/officeart/2005/8/layout/default"/>
    <dgm:cxn modelId="{42B55EDF-ACDA-423C-828E-032FA7D2C8CC}" type="presOf" srcId="{5005DC5C-98B2-4163-A58C-93458EC7D2B7}" destId="{7BFF9F62-1551-4954-918A-FF8142853DC4}" srcOrd="0" destOrd="0" presId="urn:microsoft.com/office/officeart/2005/8/layout/default"/>
    <dgm:cxn modelId="{84CFE945-C80F-4EEB-9B5C-FC1F236E310C}" srcId="{A31B0FFB-7B6B-4EBE-BA07-4635BBC91A73}" destId="{5005DC5C-98B2-4163-A58C-93458EC7D2B7}" srcOrd="5" destOrd="0" parTransId="{0E0EF927-6C77-4155-ABE6-295AB3800D26}" sibTransId="{534D19CF-A8D8-403E-9956-59157F9341A6}"/>
    <dgm:cxn modelId="{C188783B-2A5B-4233-87C1-D1BFA4D867DC}" srcId="{A31B0FFB-7B6B-4EBE-BA07-4635BBC91A73}" destId="{EF33D7B0-0423-42F5-80BC-42C20C42AE30}" srcOrd="0" destOrd="0" parTransId="{6BCC76DC-ADE4-4FF4-A389-96FEB63DBE47}" sibTransId="{92A6941D-FCB4-42A9-9CAE-E00A86A96340}"/>
    <dgm:cxn modelId="{19C5F288-18DA-46B2-B669-277C8C8009AB}" type="presOf" srcId="{A31B0FFB-7B6B-4EBE-BA07-4635BBC91A73}" destId="{284106C7-1942-4283-B173-425A6E5E0648}" srcOrd="0" destOrd="0" presId="urn:microsoft.com/office/officeart/2005/8/layout/default"/>
    <dgm:cxn modelId="{B30DA6E9-07E2-45E6-B5B2-FCC9CBB04977}" type="presOf" srcId="{6D1B952A-167C-4FD8-A8D9-B1986FD2E597}" destId="{E6BAF944-894D-41B8-A280-43E552B7296E}" srcOrd="0" destOrd="0" presId="urn:microsoft.com/office/officeart/2005/8/layout/default"/>
    <dgm:cxn modelId="{BAC29B10-A889-4DF5-B3B5-CB97B0CB9489}" srcId="{A31B0FFB-7B6B-4EBE-BA07-4635BBC91A73}" destId="{AC62767E-E699-483D-867B-BF985F5CC269}" srcOrd="3" destOrd="0" parTransId="{3FD624D1-EAB4-4A5A-AE7A-4F6CD61A1A4E}" sibTransId="{76A0FA85-C34F-476F-A70C-0CD8F85B41A7}"/>
    <dgm:cxn modelId="{43EE13D7-1ED0-43E2-A818-937CF0211B07}" srcId="{A31B0FFB-7B6B-4EBE-BA07-4635BBC91A73}" destId="{7787D5F4-0CEC-4EB2-87E9-B9487F499DCB}" srcOrd="4" destOrd="0" parTransId="{E0DF6AFA-DA19-44C0-96C3-1A98BA08BA74}" sibTransId="{706ABB6B-FBB3-4383-9BC1-165D9F695F52}"/>
    <dgm:cxn modelId="{C519713C-DF21-4938-9378-A18C75B1A323}" type="presOf" srcId="{1DCBEAC2-1B6F-4B35-B2B7-2CFA7C0995DC}" destId="{11DC8E70-E4B4-4D1E-A8B2-9760E5376706}" srcOrd="0" destOrd="0" presId="urn:microsoft.com/office/officeart/2005/8/layout/default"/>
    <dgm:cxn modelId="{65E98608-EC20-48D5-93A9-F92C4FDAEFA1}" type="presOf" srcId="{E7F76028-6CB3-461D-8C2C-CD807CA9F3A4}" destId="{913B00AC-6BAD-4FC6-882C-69149AFA70F6}" srcOrd="0" destOrd="0" presId="urn:microsoft.com/office/officeart/2005/8/layout/default"/>
    <dgm:cxn modelId="{B084F755-E6B1-4D17-A80C-02691098D566}" type="presParOf" srcId="{284106C7-1942-4283-B173-425A6E5E0648}" destId="{CAC3F262-CD47-4869-994F-52FC6C4BE43C}" srcOrd="0" destOrd="0" presId="urn:microsoft.com/office/officeart/2005/8/layout/default"/>
    <dgm:cxn modelId="{52914636-CF53-42E2-B35E-76CE6B325BF9}" type="presParOf" srcId="{284106C7-1942-4283-B173-425A6E5E0648}" destId="{9BC97AF7-3F2A-43DD-A65C-3B5A2F0A5281}" srcOrd="1" destOrd="0" presId="urn:microsoft.com/office/officeart/2005/8/layout/default"/>
    <dgm:cxn modelId="{B0F0C00B-2B2A-4C85-B458-9D1F20B096FF}" type="presParOf" srcId="{284106C7-1942-4283-B173-425A6E5E0648}" destId="{11DC8E70-E4B4-4D1E-A8B2-9760E5376706}" srcOrd="2" destOrd="0" presId="urn:microsoft.com/office/officeart/2005/8/layout/default"/>
    <dgm:cxn modelId="{A175E561-E75E-4BC8-A886-B4D744035C01}" type="presParOf" srcId="{284106C7-1942-4283-B173-425A6E5E0648}" destId="{3077203C-4546-437C-94BA-1B975C17E128}" srcOrd="3" destOrd="0" presId="urn:microsoft.com/office/officeart/2005/8/layout/default"/>
    <dgm:cxn modelId="{3A7C4931-F39F-4CE2-8446-ABDE2A88330D}" type="presParOf" srcId="{284106C7-1942-4283-B173-425A6E5E0648}" destId="{913B00AC-6BAD-4FC6-882C-69149AFA70F6}" srcOrd="4" destOrd="0" presId="urn:microsoft.com/office/officeart/2005/8/layout/default"/>
    <dgm:cxn modelId="{2EF9A9A2-FB99-467E-9459-69345375780E}" type="presParOf" srcId="{284106C7-1942-4283-B173-425A6E5E0648}" destId="{7EDD3C81-AC08-4E79-9CF7-093260357DE0}" srcOrd="5" destOrd="0" presId="urn:microsoft.com/office/officeart/2005/8/layout/default"/>
    <dgm:cxn modelId="{CAB200B2-36C6-4E0D-AD62-CDE77501E428}" type="presParOf" srcId="{284106C7-1942-4283-B173-425A6E5E0648}" destId="{AFD08AEC-3B6A-4D2B-96D7-E5D30C9E0F3A}" srcOrd="6" destOrd="0" presId="urn:microsoft.com/office/officeart/2005/8/layout/default"/>
    <dgm:cxn modelId="{576C7F48-6992-45AB-ABAD-A37067E2BF4B}" type="presParOf" srcId="{284106C7-1942-4283-B173-425A6E5E0648}" destId="{950BDB33-7955-41A1-9A58-FFFF3D6F8DF2}" srcOrd="7" destOrd="0" presId="urn:microsoft.com/office/officeart/2005/8/layout/default"/>
    <dgm:cxn modelId="{2272D877-6BD9-4AEC-B95C-F2999651E6F5}" type="presParOf" srcId="{284106C7-1942-4283-B173-425A6E5E0648}" destId="{57EB57DF-B5AC-4215-B939-F7167539B18E}" srcOrd="8" destOrd="0" presId="urn:microsoft.com/office/officeart/2005/8/layout/default"/>
    <dgm:cxn modelId="{763E5BBC-A85A-4C15-BABC-1477C38E4348}" type="presParOf" srcId="{284106C7-1942-4283-B173-425A6E5E0648}" destId="{B6027837-CD7F-45A6-BBD1-771537D3694A}" srcOrd="9" destOrd="0" presId="urn:microsoft.com/office/officeart/2005/8/layout/default"/>
    <dgm:cxn modelId="{4737E234-BE5B-4F62-BE2D-1371DB79E447}" type="presParOf" srcId="{284106C7-1942-4283-B173-425A6E5E0648}" destId="{7BFF9F62-1551-4954-918A-FF8142853DC4}" srcOrd="10" destOrd="0" presId="urn:microsoft.com/office/officeart/2005/8/layout/default"/>
    <dgm:cxn modelId="{1C52FA9C-AEF5-436B-8885-043565459BDC}" type="presParOf" srcId="{284106C7-1942-4283-B173-425A6E5E0648}" destId="{00D06BE4-958A-4F87-B416-CBD772CC4985}" srcOrd="11" destOrd="0" presId="urn:microsoft.com/office/officeart/2005/8/layout/default"/>
    <dgm:cxn modelId="{7D245A82-C9B9-48AB-9670-BF16F7117C07}" type="presParOf" srcId="{284106C7-1942-4283-B173-425A6E5E0648}" destId="{E6BAF944-894D-41B8-A280-43E552B7296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4175F3-9BE1-46B5-ACBC-B13CAC4C0153}"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US"/>
        </a:p>
      </dgm:t>
    </dgm:pt>
    <dgm:pt modelId="{C609BFA4-D9F0-4BC4-8859-77664F3BD5D4}">
      <dgm:prSet phldrT="[Tekst]" custT="1"/>
      <dgm:spPr/>
      <dgm:t>
        <a:bodyPr/>
        <a:lstStyle/>
        <a:p>
          <a:r>
            <a:rPr lang="pl-PL" sz="1400" b="1" dirty="0" smtClean="0"/>
            <a:t>Nowe miejsca pracy – zakłady!</a:t>
          </a:r>
          <a:endParaRPr lang="en-US" sz="1400" b="1" dirty="0"/>
        </a:p>
      </dgm:t>
    </dgm:pt>
    <dgm:pt modelId="{517FB5AA-CE96-40DB-9F5D-6ECCF2136B61}" type="parTrans" cxnId="{A75497B5-7EDB-47AA-92BE-80075EC2CF84}">
      <dgm:prSet/>
      <dgm:spPr/>
      <dgm:t>
        <a:bodyPr/>
        <a:lstStyle/>
        <a:p>
          <a:endParaRPr lang="en-US" sz="1400" b="1"/>
        </a:p>
      </dgm:t>
    </dgm:pt>
    <dgm:pt modelId="{88D476E0-AFD2-4A1C-B5CF-D752466119F0}" type="sibTrans" cxnId="{A75497B5-7EDB-47AA-92BE-80075EC2CF84}">
      <dgm:prSet/>
      <dgm:spPr/>
      <dgm:t>
        <a:bodyPr/>
        <a:lstStyle/>
        <a:p>
          <a:endParaRPr lang="en-US" sz="1400" b="1"/>
        </a:p>
      </dgm:t>
    </dgm:pt>
    <dgm:pt modelId="{83D2B602-469A-4F59-A823-E32D089AF3C0}">
      <dgm:prSet phldrT="[Tekst]" custT="1"/>
      <dgm:spPr/>
      <dgm:t>
        <a:bodyPr/>
        <a:lstStyle/>
        <a:p>
          <a:r>
            <a:rPr lang="pl-PL" sz="1400" b="1" dirty="0" smtClean="0"/>
            <a:t>Wykorzystanie potencjału turystycznego Jury</a:t>
          </a:r>
          <a:endParaRPr lang="en-US" sz="1400" b="1" dirty="0"/>
        </a:p>
      </dgm:t>
    </dgm:pt>
    <dgm:pt modelId="{F64BE1EA-C4E0-4D91-A941-42734C195B41}" type="parTrans" cxnId="{E5047A3F-7826-4793-8B1A-178254FAD61B}">
      <dgm:prSet/>
      <dgm:spPr/>
      <dgm:t>
        <a:bodyPr/>
        <a:lstStyle/>
        <a:p>
          <a:endParaRPr lang="en-US" sz="1400" b="1"/>
        </a:p>
      </dgm:t>
    </dgm:pt>
    <dgm:pt modelId="{0084590A-24EA-44DF-8038-7720E3DEA5EA}" type="sibTrans" cxnId="{E5047A3F-7826-4793-8B1A-178254FAD61B}">
      <dgm:prSet/>
      <dgm:spPr/>
      <dgm:t>
        <a:bodyPr/>
        <a:lstStyle/>
        <a:p>
          <a:endParaRPr lang="en-US" sz="1400" b="1"/>
        </a:p>
      </dgm:t>
    </dgm:pt>
    <dgm:pt modelId="{9E1F7C4B-DBC3-449E-9EFB-782387BD0A4E}">
      <dgm:prSet phldrT="[Tekst]" custT="1"/>
      <dgm:spPr/>
      <dgm:t>
        <a:bodyPr/>
        <a:lstStyle/>
        <a:p>
          <a:r>
            <a:rPr lang="pl-PL" sz="1400" b="1" dirty="0" smtClean="0"/>
            <a:t>Obwodnica </a:t>
          </a:r>
          <a:endParaRPr lang="en-US" sz="1400" b="1" dirty="0"/>
        </a:p>
      </dgm:t>
    </dgm:pt>
    <dgm:pt modelId="{AA6F4C54-C061-474C-B4DC-A6D51E22AA41}" type="parTrans" cxnId="{F34CF5BE-EF61-4B6D-B6A1-126D9C580CAD}">
      <dgm:prSet/>
      <dgm:spPr/>
      <dgm:t>
        <a:bodyPr/>
        <a:lstStyle/>
        <a:p>
          <a:endParaRPr lang="en-US" sz="1400" b="1"/>
        </a:p>
      </dgm:t>
    </dgm:pt>
    <dgm:pt modelId="{42D4DC6B-EC5E-427E-8BF8-1D6A908CAB0A}" type="sibTrans" cxnId="{F34CF5BE-EF61-4B6D-B6A1-126D9C580CAD}">
      <dgm:prSet/>
      <dgm:spPr/>
      <dgm:t>
        <a:bodyPr/>
        <a:lstStyle/>
        <a:p>
          <a:endParaRPr lang="en-US" sz="1400" b="1"/>
        </a:p>
      </dgm:t>
    </dgm:pt>
    <dgm:pt modelId="{864CD398-AEC4-47D3-9B3B-9A801ED3CE30}">
      <dgm:prSet phldrT="[Tekst]" custT="1"/>
      <dgm:spPr/>
      <dgm:t>
        <a:bodyPr/>
        <a:lstStyle/>
        <a:p>
          <a:r>
            <a:rPr lang="pl-PL" sz="1400" b="1" dirty="0" smtClean="0"/>
            <a:t>Plan zagospodarowania przestrzeni – gdzie jest centrum Zawiercia?</a:t>
          </a:r>
          <a:endParaRPr lang="en-US" sz="1400" b="1" dirty="0"/>
        </a:p>
      </dgm:t>
    </dgm:pt>
    <dgm:pt modelId="{80F61CF6-FEA4-49E4-8489-BE579BA8BDAD}" type="parTrans" cxnId="{DDDE6071-43D8-4599-A14E-F67ACEAA3462}">
      <dgm:prSet/>
      <dgm:spPr/>
      <dgm:t>
        <a:bodyPr/>
        <a:lstStyle/>
        <a:p>
          <a:endParaRPr lang="en-US" sz="1400" b="1"/>
        </a:p>
      </dgm:t>
    </dgm:pt>
    <dgm:pt modelId="{0664E7A9-57E9-4290-B006-78804160C5FF}" type="sibTrans" cxnId="{DDDE6071-43D8-4599-A14E-F67ACEAA3462}">
      <dgm:prSet/>
      <dgm:spPr/>
      <dgm:t>
        <a:bodyPr/>
        <a:lstStyle/>
        <a:p>
          <a:endParaRPr lang="en-US" sz="1400" b="1"/>
        </a:p>
      </dgm:t>
    </dgm:pt>
    <dgm:pt modelId="{447E120E-A799-48F4-AA61-1C2246636997}">
      <dgm:prSet phldrT="[Tekst]" custT="1"/>
      <dgm:spPr/>
      <dgm:t>
        <a:bodyPr/>
        <a:lstStyle/>
        <a:p>
          <a:r>
            <a:rPr lang="pl-PL" sz="1400" b="1" dirty="0" smtClean="0"/>
            <a:t>Nadzór nad pracodawcami, rzetelne kontrole</a:t>
          </a:r>
          <a:endParaRPr lang="en-US" sz="1400" b="1" dirty="0"/>
        </a:p>
      </dgm:t>
    </dgm:pt>
    <dgm:pt modelId="{0254B04C-9C68-432E-8CA0-34E336FC80DA}" type="parTrans" cxnId="{45EFB6C6-C341-416D-88BC-AC152E626564}">
      <dgm:prSet/>
      <dgm:spPr/>
      <dgm:t>
        <a:bodyPr/>
        <a:lstStyle/>
        <a:p>
          <a:endParaRPr lang="en-US" sz="1400" b="1"/>
        </a:p>
      </dgm:t>
    </dgm:pt>
    <dgm:pt modelId="{C9E75FB8-C1D8-4D4F-9B7F-35ECF206F0CA}" type="sibTrans" cxnId="{45EFB6C6-C341-416D-88BC-AC152E626564}">
      <dgm:prSet/>
      <dgm:spPr/>
      <dgm:t>
        <a:bodyPr/>
        <a:lstStyle/>
        <a:p>
          <a:endParaRPr lang="en-US" sz="1400" b="1"/>
        </a:p>
      </dgm:t>
    </dgm:pt>
    <dgm:pt modelId="{974A27C4-864C-483D-BDDC-DD3E76617AA0}">
      <dgm:prSet phldrT="[Tekst]" custT="1"/>
      <dgm:spPr/>
      <dgm:t>
        <a:bodyPr/>
        <a:lstStyle/>
        <a:p>
          <a:r>
            <a:rPr lang="pl-PL" sz="1400" b="1" dirty="0" smtClean="0"/>
            <a:t>Sprawiedliwe i sprawne służby miejskie – Policja </a:t>
          </a:r>
          <a:br>
            <a:rPr lang="pl-PL" sz="1400" b="1" dirty="0" smtClean="0"/>
          </a:br>
          <a:r>
            <a:rPr lang="pl-PL" sz="1400" b="1" dirty="0" smtClean="0"/>
            <a:t>i Straż Miejska</a:t>
          </a:r>
          <a:endParaRPr lang="en-US" sz="1400" b="1" dirty="0"/>
        </a:p>
      </dgm:t>
    </dgm:pt>
    <dgm:pt modelId="{EF66D35F-6607-4B03-8709-04EDEF89659A}" type="parTrans" cxnId="{18124FD9-615A-45EE-8B19-6B73E7590F36}">
      <dgm:prSet/>
      <dgm:spPr/>
      <dgm:t>
        <a:bodyPr/>
        <a:lstStyle/>
        <a:p>
          <a:endParaRPr lang="en-US" sz="1400" b="1"/>
        </a:p>
      </dgm:t>
    </dgm:pt>
    <dgm:pt modelId="{26B3DA68-B65D-46CD-8F34-246093E51CA7}" type="sibTrans" cxnId="{18124FD9-615A-45EE-8B19-6B73E7590F36}">
      <dgm:prSet/>
      <dgm:spPr/>
      <dgm:t>
        <a:bodyPr/>
        <a:lstStyle/>
        <a:p>
          <a:endParaRPr lang="en-US" sz="1400" b="1"/>
        </a:p>
      </dgm:t>
    </dgm:pt>
    <dgm:pt modelId="{D2EA2541-725A-4E95-977B-D89B32A99A52}">
      <dgm:prSet phldrT="[Tekst]" custT="1"/>
      <dgm:spPr/>
      <dgm:t>
        <a:bodyPr/>
        <a:lstStyle/>
        <a:p>
          <a:r>
            <a:rPr lang="pl-PL" sz="1400" b="1" dirty="0" smtClean="0"/>
            <a:t>Oferta kulturalna (kino, deptak) – symboliczne dowartościowanie</a:t>
          </a:r>
          <a:endParaRPr lang="en-US" sz="1400" b="1" dirty="0"/>
        </a:p>
      </dgm:t>
    </dgm:pt>
    <dgm:pt modelId="{FF65B3C3-AF93-4352-BAD7-4A4D7E25EBF3}" type="parTrans" cxnId="{9BA78485-DF87-4589-834E-7D839E400561}">
      <dgm:prSet/>
      <dgm:spPr/>
      <dgm:t>
        <a:bodyPr/>
        <a:lstStyle/>
        <a:p>
          <a:endParaRPr lang="en-US"/>
        </a:p>
      </dgm:t>
    </dgm:pt>
    <dgm:pt modelId="{C7820AAE-0373-449F-ADDF-4D775E5F8D61}" type="sibTrans" cxnId="{9BA78485-DF87-4589-834E-7D839E400561}">
      <dgm:prSet/>
      <dgm:spPr/>
      <dgm:t>
        <a:bodyPr/>
        <a:lstStyle/>
        <a:p>
          <a:endParaRPr lang="en-US"/>
        </a:p>
      </dgm:t>
    </dgm:pt>
    <dgm:pt modelId="{116FE229-C08B-4E36-8E77-0B1FEA71260B}">
      <dgm:prSet phldrT="[Tekst]" custT="1"/>
      <dgm:spPr/>
      <dgm:t>
        <a:bodyPr/>
        <a:lstStyle/>
        <a:p>
          <a:r>
            <a:rPr lang="pl-PL" sz="1400" b="1" dirty="0" smtClean="0"/>
            <a:t>Więcej komunikacji, więcej przejrzystości</a:t>
          </a:r>
          <a:endParaRPr lang="en-US" sz="1400" b="1" dirty="0"/>
        </a:p>
      </dgm:t>
    </dgm:pt>
    <dgm:pt modelId="{1C01C4D8-5CD9-4D99-B8DD-037FB4B64554}" type="parTrans" cxnId="{CDF99C77-5231-4BCA-9722-10A558B8F9EC}">
      <dgm:prSet/>
      <dgm:spPr/>
      <dgm:t>
        <a:bodyPr/>
        <a:lstStyle/>
        <a:p>
          <a:endParaRPr lang="en-US"/>
        </a:p>
      </dgm:t>
    </dgm:pt>
    <dgm:pt modelId="{D5B4A163-631E-4932-8640-E9BF13AFD066}" type="sibTrans" cxnId="{CDF99C77-5231-4BCA-9722-10A558B8F9EC}">
      <dgm:prSet/>
      <dgm:spPr/>
      <dgm:t>
        <a:bodyPr/>
        <a:lstStyle/>
        <a:p>
          <a:endParaRPr lang="en-US"/>
        </a:p>
      </dgm:t>
    </dgm:pt>
    <dgm:pt modelId="{D9087358-31AA-41C0-9A55-724A20095FBF}">
      <dgm:prSet phldrT="[Tekst]" custT="1"/>
      <dgm:spPr/>
      <dgm:t>
        <a:bodyPr/>
        <a:lstStyle/>
        <a:p>
          <a:r>
            <a:rPr lang="pl-PL" sz="1400" b="1" dirty="0" smtClean="0"/>
            <a:t>Aktywność w specjalnej strefie ekonomicznej</a:t>
          </a:r>
          <a:endParaRPr lang="en-US" sz="1400" b="1" dirty="0"/>
        </a:p>
      </dgm:t>
    </dgm:pt>
    <dgm:pt modelId="{54316116-BA1B-4025-89A6-A89499836F3F}" type="parTrans" cxnId="{90DBB319-751A-4744-8186-34F50ABC674A}">
      <dgm:prSet/>
      <dgm:spPr/>
      <dgm:t>
        <a:bodyPr/>
        <a:lstStyle/>
        <a:p>
          <a:endParaRPr lang="en-US"/>
        </a:p>
      </dgm:t>
    </dgm:pt>
    <dgm:pt modelId="{3C455B22-9328-4BDF-B6BC-B649EE922E8C}" type="sibTrans" cxnId="{90DBB319-751A-4744-8186-34F50ABC674A}">
      <dgm:prSet/>
      <dgm:spPr/>
      <dgm:t>
        <a:bodyPr/>
        <a:lstStyle/>
        <a:p>
          <a:endParaRPr lang="en-US"/>
        </a:p>
      </dgm:t>
    </dgm:pt>
    <dgm:pt modelId="{92D07141-DBAB-4082-8456-9764B326A0F2}">
      <dgm:prSet phldrT="[Tekst]" custT="1"/>
      <dgm:spPr/>
      <dgm:t>
        <a:bodyPr/>
        <a:lstStyle/>
        <a:p>
          <a:r>
            <a:rPr lang="pl-PL" sz="1400" b="1" dirty="0" smtClean="0"/>
            <a:t>Troska o mieszkańców – niech ktoś wreszcie zadba o nas, a nie o siebie</a:t>
          </a:r>
          <a:endParaRPr lang="en-US" sz="1400" b="1" dirty="0"/>
        </a:p>
      </dgm:t>
    </dgm:pt>
    <dgm:pt modelId="{9FFB3EB8-A712-446B-ABB5-73F78DF2732C}" type="parTrans" cxnId="{B40CC827-08FC-436D-B9B1-F6EDA19450AD}">
      <dgm:prSet/>
      <dgm:spPr/>
      <dgm:t>
        <a:bodyPr/>
        <a:lstStyle/>
        <a:p>
          <a:endParaRPr lang="en-US"/>
        </a:p>
      </dgm:t>
    </dgm:pt>
    <dgm:pt modelId="{59D33AEB-EB49-4E49-9C90-0504EA105C07}" type="sibTrans" cxnId="{B40CC827-08FC-436D-B9B1-F6EDA19450AD}">
      <dgm:prSet/>
      <dgm:spPr/>
      <dgm:t>
        <a:bodyPr/>
        <a:lstStyle/>
        <a:p>
          <a:endParaRPr lang="en-US"/>
        </a:p>
      </dgm:t>
    </dgm:pt>
    <dgm:pt modelId="{80CB238A-A535-466E-B85F-D3F64663A2CB}">
      <dgm:prSet phldrT="[Tekst]" custT="1"/>
      <dgm:spPr/>
      <dgm:t>
        <a:bodyPr/>
        <a:lstStyle/>
        <a:p>
          <a:r>
            <a:rPr lang="pl-PL" sz="1400" b="1" dirty="0" smtClean="0"/>
            <a:t>Zrównoważony rozwój gospodarczy, nie tylko galerie</a:t>
          </a:r>
          <a:endParaRPr lang="en-US" sz="1400" b="1" dirty="0"/>
        </a:p>
      </dgm:t>
    </dgm:pt>
    <dgm:pt modelId="{8F80FB2F-9540-4023-B355-CB480B61E6C3}" type="parTrans" cxnId="{22E95349-5E6B-4372-A256-8AA9C5EA5F24}">
      <dgm:prSet/>
      <dgm:spPr/>
      <dgm:t>
        <a:bodyPr/>
        <a:lstStyle/>
        <a:p>
          <a:endParaRPr lang="en-US"/>
        </a:p>
      </dgm:t>
    </dgm:pt>
    <dgm:pt modelId="{73F3B095-AF1B-47A3-8493-78D4465A213B}" type="sibTrans" cxnId="{22E95349-5E6B-4372-A256-8AA9C5EA5F24}">
      <dgm:prSet/>
      <dgm:spPr/>
      <dgm:t>
        <a:bodyPr/>
        <a:lstStyle/>
        <a:p>
          <a:endParaRPr lang="en-US"/>
        </a:p>
      </dgm:t>
    </dgm:pt>
    <dgm:pt modelId="{41EC7543-FE17-4991-9017-E60A849A0FBC}">
      <dgm:prSet phldrT="[Tekst]" custT="1"/>
      <dgm:spPr/>
      <dgm:t>
        <a:bodyPr/>
        <a:lstStyle/>
        <a:p>
          <a:r>
            <a:rPr lang="pl-PL" sz="1400" b="1" dirty="0" smtClean="0"/>
            <a:t>Coś, co zatrzyma w mieście młodych</a:t>
          </a:r>
          <a:endParaRPr lang="en-US" sz="1400" b="1" dirty="0"/>
        </a:p>
      </dgm:t>
    </dgm:pt>
    <dgm:pt modelId="{615AE3DA-BF82-4100-8CEC-C8ABCFAC4AF2}" type="parTrans" cxnId="{5E1D92B2-EAA9-424E-B231-C45C1523A3DC}">
      <dgm:prSet/>
      <dgm:spPr/>
      <dgm:t>
        <a:bodyPr/>
        <a:lstStyle/>
        <a:p>
          <a:endParaRPr lang="en-US"/>
        </a:p>
      </dgm:t>
    </dgm:pt>
    <dgm:pt modelId="{1F30A57F-E2BE-4E66-A965-570E227F9130}" type="sibTrans" cxnId="{5E1D92B2-EAA9-424E-B231-C45C1523A3DC}">
      <dgm:prSet/>
      <dgm:spPr/>
      <dgm:t>
        <a:bodyPr/>
        <a:lstStyle/>
        <a:p>
          <a:endParaRPr lang="en-US"/>
        </a:p>
      </dgm:t>
    </dgm:pt>
    <dgm:pt modelId="{CF83D7B1-B190-44C9-9011-B46DD3EFF683}" type="pres">
      <dgm:prSet presAssocID="{A94175F3-9BE1-46B5-ACBC-B13CAC4C0153}" presName="diagram" presStyleCnt="0">
        <dgm:presLayoutVars>
          <dgm:dir/>
          <dgm:resizeHandles val="exact"/>
        </dgm:presLayoutVars>
      </dgm:prSet>
      <dgm:spPr/>
      <dgm:t>
        <a:bodyPr/>
        <a:lstStyle/>
        <a:p>
          <a:endParaRPr lang="en-US"/>
        </a:p>
      </dgm:t>
    </dgm:pt>
    <dgm:pt modelId="{BC848121-BB13-4CBB-9226-AC04D007CED5}" type="pres">
      <dgm:prSet presAssocID="{C609BFA4-D9F0-4BC4-8859-77664F3BD5D4}" presName="node" presStyleLbl="node1" presStyleIdx="0" presStyleCnt="12">
        <dgm:presLayoutVars>
          <dgm:bulletEnabled val="1"/>
        </dgm:presLayoutVars>
      </dgm:prSet>
      <dgm:spPr/>
      <dgm:t>
        <a:bodyPr/>
        <a:lstStyle/>
        <a:p>
          <a:endParaRPr lang="en-US"/>
        </a:p>
      </dgm:t>
    </dgm:pt>
    <dgm:pt modelId="{A6AFFDC3-A1ED-4DC1-8A57-1F6CEC69C805}" type="pres">
      <dgm:prSet presAssocID="{88D476E0-AFD2-4A1C-B5CF-D752466119F0}" presName="sibTrans" presStyleCnt="0"/>
      <dgm:spPr/>
      <dgm:t>
        <a:bodyPr/>
        <a:lstStyle/>
        <a:p>
          <a:endParaRPr lang="en-US"/>
        </a:p>
      </dgm:t>
    </dgm:pt>
    <dgm:pt modelId="{2B533672-E207-4330-9B8C-FBC3B8D64C18}" type="pres">
      <dgm:prSet presAssocID="{83D2B602-469A-4F59-A823-E32D089AF3C0}" presName="node" presStyleLbl="node1" presStyleIdx="1" presStyleCnt="12">
        <dgm:presLayoutVars>
          <dgm:bulletEnabled val="1"/>
        </dgm:presLayoutVars>
      </dgm:prSet>
      <dgm:spPr/>
      <dgm:t>
        <a:bodyPr/>
        <a:lstStyle/>
        <a:p>
          <a:endParaRPr lang="en-US"/>
        </a:p>
      </dgm:t>
    </dgm:pt>
    <dgm:pt modelId="{AA69A877-A5AC-4CC0-97A8-876E2830D42E}" type="pres">
      <dgm:prSet presAssocID="{0084590A-24EA-44DF-8038-7720E3DEA5EA}" presName="sibTrans" presStyleCnt="0"/>
      <dgm:spPr/>
      <dgm:t>
        <a:bodyPr/>
        <a:lstStyle/>
        <a:p>
          <a:endParaRPr lang="en-US"/>
        </a:p>
      </dgm:t>
    </dgm:pt>
    <dgm:pt modelId="{2AFE67F1-40E3-41F7-BE00-FEB217013EAE}" type="pres">
      <dgm:prSet presAssocID="{9E1F7C4B-DBC3-449E-9EFB-782387BD0A4E}" presName="node" presStyleLbl="node1" presStyleIdx="2" presStyleCnt="12">
        <dgm:presLayoutVars>
          <dgm:bulletEnabled val="1"/>
        </dgm:presLayoutVars>
      </dgm:prSet>
      <dgm:spPr/>
      <dgm:t>
        <a:bodyPr/>
        <a:lstStyle/>
        <a:p>
          <a:endParaRPr lang="en-US"/>
        </a:p>
      </dgm:t>
    </dgm:pt>
    <dgm:pt modelId="{C2089CD0-71E3-4D8E-95E5-4D9F01679425}" type="pres">
      <dgm:prSet presAssocID="{42D4DC6B-EC5E-427E-8BF8-1D6A908CAB0A}" presName="sibTrans" presStyleCnt="0"/>
      <dgm:spPr/>
      <dgm:t>
        <a:bodyPr/>
        <a:lstStyle/>
        <a:p>
          <a:endParaRPr lang="en-US"/>
        </a:p>
      </dgm:t>
    </dgm:pt>
    <dgm:pt modelId="{14A9476E-8FBB-4CE3-833F-4F84812162A4}" type="pres">
      <dgm:prSet presAssocID="{864CD398-AEC4-47D3-9B3B-9A801ED3CE30}" presName="node" presStyleLbl="node1" presStyleIdx="3" presStyleCnt="12">
        <dgm:presLayoutVars>
          <dgm:bulletEnabled val="1"/>
        </dgm:presLayoutVars>
      </dgm:prSet>
      <dgm:spPr/>
      <dgm:t>
        <a:bodyPr/>
        <a:lstStyle/>
        <a:p>
          <a:endParaRPr lang="en-US"/>
        </a:p>
      </dgm:t>
    </dgm:pt>
    <dgm:pt modelId="{ABFFDF43-4AF8-4774-B6EC-88F366B326B4}" type="pres">
      <dgm:prSet presAssocID="{0664E7A9-57E9-4290-B006-78804160C5FF}" presName="sibTrans" presStyleCnt="0"/>
      <dgm:spPr/>
      <dgm:t>
        <a:bodyPr/>
        <a:lstStyle/>
        <a:p>
          <a:endParaRPr lang="en-US"/>
        </a:p>
      </dgm:t>
    </dgm:pt>
    <dgm:pt modelId="{D13F6321-B6EE-4E52-B7D3-28B1E452E802}" type="pres">
      <dgm:prSet presAssocID="{447E120E-A799-48F4-AA61-1C2246636997}" presName="node" presStyleLbl="node1" presStyleIdx="4" presStyleCnt="12">
        <dgm:presLayoutVars>
          <dgm:bulletEnabled val="1"/>
        </dgm:presLayoutVars>
      </dgm:prSet>
      <dgm:spPr/>
      <dgm:t>
        <a:bodyPr/>
        <a:lstStyle/>
        <a:p>
          <a:endParaRPr lang="en-US"/>
        </a:p>
      </dgm:t>
    </dgm:pt>
    <dgm:pt modelId="{68C500B3-99EA-47A1-A3D0-0546BAA8BDDF}" type="pres">
      <dgm:prSet presAssocID="{C9E75FB8-C1D8-4D4F-9B7F-35ECF206F0CA}" presName="sibTrans" presStyleCnt="0"/>
      <dgm:spPr/>
      <dgm:t>
        <a:bodyPr/>
        <a:lstStyle/>
        <a:p>
          <a:endParaRPr lang="en-US"/>
        </a:p>
      </dgm:t>
    </dgm:pt>
    <dgm:pt modelId="{05D51020-DCEB-4C61-8CDB-CFA9B70F067C}" type="pres">
      <dgm:prSet presAssocID="{974A27C4-864C-483D-BDDC-DD3E76617AA0}" presName="node" presStyleLbl="node1" presStyleIdx="5" presStyleCnt="12">
        <dgm:presLayoutVars>
          <dgm:bulletEnabled val="1"/>
        </dgm:presLayoutVars>
      </dgm:prSet>
      <dgm:spPr/>
      <dgm:t>
        <a:bodyPr/>
        <a:lstStyle/>
        <a:p>
          <a:endParaRPr lang="en-US"/>
        </a:p>
      </dgm:t>
    </dgm:pt>
    <dgm:pt modelId="{A07B997D-9EA9-4D84-BDF2-E1658322BDA2}" type="pres">
      <dgm:prSet presAssocID="{26B3DA68-B65D-46CD-8F34-246093E51CA7}" presName="sibTrans" presStyleCnt="0"/>
      <dgm:spPr/>
      <dgm:t>
        <a:bodyPr/>
        <a:lstStyle/>
        <a:p>
          <a:endParaRPr lang="en-US"/>
        </a:p>
      </dgm:t>
    </dgm:pt>
    <dgm:pt modelId="{79AD6F70-33B8-4DB2-92A7-5B7CCD09D56E}" type="pres">
      <dgm:prSet presAssocID="{D2EA2541-725A-4E95-977B-D89B32A99A52}" presName="node" presStyleLbl="node1" presStyleIdx="6" presStyleCnt="12">
        <dgm:presLayoutVars>
          <dgm:bulletEnabled val="1"/>
        </dgm:presLayoutVars>
      </dgm:prSet>
      <dgm:spPr/>
      <dgm:t>
        <a:bodyPr/>
        <a:lstStyle/>
        <a:p>
          <a:endParaRPr lang="en-US"/>
        </a:p>
      </dgm:t>
    </dgm:pt>
    <dgm:pt modelId="{B9A1269C-8CB7-46AC-B28B-FD5EFE6951BC}" type="pres">
      <dgm:prSet presAssocID="{C7820AAE-0373-449F-ADDF-4D775E5F8D61}" presName="sibTrans" presStyleCnt="0"/>
      <dgm:spPr/>
      <dgm:t>
        <a:bodyPr/>
        <a:lstStyle/>
        <a:p>
          <a:endParaRPr lang="en-US"/>
        </a:p>
      </dgm:t>
    </dgm:pt>
    <dgm:pt modelId="{E59F439F-90D4-478D-9A95-C36C73C02608}" type="pres">
      <dgm:prSet presAssocID="{116FE229-C08B-4E36-8E77-0B1FEA71260B}" presName="node" presStyleLbl="node1" presStyleIdx="7" presStyleCnt="12">
        <dgm:presLayoutVars>
          <dgm:bulletEnabled val="1"/>
        </dgm:presLayoutVars>
      </dgm:prSet>
      <dgm:spPr/>
      <dgm:t>
        <a:bodyPr/>
        <a:lstStyle/>
        <a:p>
          <a:endParaRPr lang="en-US"/>
        </a:p>
      </dgm:t>
    </dgm:pt>
    <dgm:pt modelId="{58F6A62C-45C0-41ED-A716-1A069DCFC187}" type="pres">
      <dgm:prSet presAssocID="{D5B4A163-631E-4932-8640-E9BF13AFD066}" presName="sibTrans" presStyleCnt="0"/>
      <dgm:spPr/>
      <dgm:t>
        <a:bodyPr/>
        <a:lstStyle/>
        <a:p>
          <a:endParaRPr lang="en-US"/>
        </a:p>
      </dgm:t>
    </dgm:pt>
    <dgm:pt modelId="{9D79BD71-CDF9-4D4A-ADE7-340AEDCCDC8E}" type="pres">
      <dgm:prSet presAssocID="{D9087358-31AA-41C0-9A55-724A20095FBF}" presName="node" presStyleLbl="node1" presStyleIdx="8" presStyleCnt="12">
        <dgm:presLayoutVars>
          <dgm:bulletEnabled val="1"/>
        </dgm:presLayoutVars>
      </dgm:prSet>
      <dgm:spPr/>
      <dgm:t>
        <a:bodyPr/>
        <a:lstStyle/>
        <a:p>
          <a:endParaRPr lang="en-US"/>
        </a:p>
      </dgm:t>
    </dgm:pt>
    <dgm:pt modelId="{F1D57640-43ED-43FF-8126-3023824B1811}" type="pres">
      <dgm:prSet presAssocID="{3C455B22-9328-4BDF-B6BC-B649EE922E8C}" presName="sibTrans" presStyleCnt="0"/>
      <dgm:spPr/>
      <dgm:t>
        <a:bodyPr/>
        <a:lstStyle/>
        <a:p>
          <a:endParaRPr lang="en-US"/>
        </a:p>
      </dgm:t>
    </dgm:pt>
    <dgm:pt modelId="{BF4B8721-D8D6-4260-A7BE-014EBFEC41E8}" type="pres">
      <dgm:prSet presAssocID="{92D07141-DBAB-4082-8456-9764B326A0F2}" presName="node" presStyleLbl="node1" presStyleIdx="9" presStyleCnt="12">
        <dgm:presLayoutVars>
          <dgm:bulletEnabled val="1"/>
        </dgm:presLayoutVars>
      </dgm:prSet>
      <dgm:spPr/>
      <dgm:t>
        <a:bodyPr/>
        <a:lstStyle/>
        <a:p>
          <a:endParaRPr lang="en-US"/>
        </a:p>
      </dgm:t>
    </dgm:pt>
    <dgm:pt modelId="{6D8F5915-BB32-4E2F-8C51-08CB6C19B190}" type="pres">
      <dgm:prSet presAssocID="{59D33AEB-EB49-4E49-9C90-0504EA105C07}" presName="sibTrans" presStyleCnt="0"/>
      <dgm:spPr/>
      <dgm:t>
        <a:bodyPr/>
        <a:lstStyle/>
        <a:p>
          <a:endParaRPr lang="en-US"/>
        </a:p>
      </dgm:t>
    </dgm:pt>
    <dgm:pt modelId="{D659EE3E-4556-494D-8446-314AD9ED4A83}" type="pres">
      <dgm:prSet presAssocID="{80CB238A-A535-466E-B85F-D3F64663A2CB}" presName="node" presStyleLbl="node1" presStyleIdx="10" presStyleCnt="12">
        <dgm:presLayoutVars>
          <dgm:bulletEnabled val="1"/>
        </dgm:presLayoutVars>
      </dgm:prSet>
      <dgm:spPr/>
      <dgm:t>
        <a:bodyPr/>
        <a:lstStyle/>
        <a:p>
          <a:endParaRPr lang="en-US"/>
        </a:p>
      </dgm:t>
    </dgm:pt>
    <dgm:pt modelId="{3EC9F821-ED7F-4570-A8AA-140DB74AC535}" type="pres">
      <dgm:prSet presAssocID="{73F3B095-AF1B-47A3-8493-78D4465A213B}" presName="sibTrans" presStyleCnt="0"/>
      <dgm:spPr/>
      <dgm:t>
        <a:bodyPr/>
        <a:lstStyle/>
        <a:p>
          <a:endParaRPr lang="en-US"/>
        </a:p>
      </dgm:t>
    </dgm:pt>
    <dgm:pt modelId="{6F77B2B1-73E5-4F0B-A5D6-A2D3CAF9E639}" type="pres">
      <dgm:prSet presAssocID="{41EC7543-FE17-4991-9017-E60A849A0FBC}" presName="node" presStyleLbl="node1" presStyleIdx="11" presStyleCnt="12">
        <dgm:presLayoutVars>
          <dgm:bulletEnabled val="1"/>
        </dgm:presLayoutVars>
      </dgm:prSet>
      <dgm:spPr/>
      <dgm:t>
        <a:bodyPr/>
        <a:lstStyle/>
        <a:p>
          <a:endParaRPr lang="en-US"/>
        </a:p>
      </dgm:t>
    </dgm:pt>
  </dgm:ptLst>
  <dgm:cxnLst>
    <dgm:cxn modelId="{E5047A3F-7826-4793-8B1A-178254FAD61B}" srcId="{A94175F3-9BE1-46B5-ACBC-B13CAC4C0153}" destId="{83D2B602-469A-4F59-A823-E32D089AF3C0}" srcOrd="1" destOrd="0" parTransId="{F64BE1EA-C4E0-4D91-A941-42734C195B41}" sibTransId="{0084590A-24EA-44DF-8038-7720E3DEA5EA}"/>
    <dgm:cxn modelId="{49F27562-6973-4AFC-9C54-3E60B9005622}" type="presOf" srcId="{864CD398-AEC4-47D3-9B3B-9A801ED3CE30}" destId="{14A9476E-8FBB-4CE3-833F-4F84812162A4}" srcOrd="0" destOrd="0" presId="urn:microsoft.com/office/officeart/2005/8/layout/default"/>
    <dgm:cxn modelId="{DEC77A69-208A-4B12-A024-9E2E8DBA21F7}" type="presOf" srcId="{447E120E-A799-48F4-AA61-1C2246636997}" destId="{D13F6321-B6EE-4E52-B7D3-28B1E452E802}" srcOrd="0" destOrd="0" presId="urn:microsoft.com/office/officeart/2005/8/layout/default"/>
    <dgm:cxn modelId="{CDF99C77-5231-4BCA-9722-10A558B8F9EC}" srcId="{A94175F3-9BE1-46B5-ACBC-B13CAC4C0153}" destId="{116FE229-C08B-4E36-8E77-0B1FEA71260B}" srcOrd="7" destOrd="0" parTransId="{1C01C4D8-5CD9-4D99-B8DD-037FB4B64554}" sibTransId="{D5B4A163-631E-4932-8640-E9BF13AFD066}"/>
    <dgm:cxn modelId="{B40CC827-08FC-436D-B9B1-F6EDA19450AD}" srcId="{A94175F3-9BE1-46B5-ACBC-B13CAC4C0153}" destId="{92D07141-DBAB-4082-8456-9764B326A0F2}" srcOrd="9" destOrd="0" parTransId="{9FFB3EB8-A712-446B-ABB5-73F78DF2732C}" sibTransId="{59D33AEB-EB49-4E49-9C90-0504EA105C07}"/>
    <dgm:cxn modelId="{18124FD9-615A-45EE-8B19-6B73E7590F36}" srcId="{A94175F3-9BE1-46B5-ACBC-B13CAC4C0153}" destId="{974A27C4-864C-483D-BDDC-DD3E76617AA0}" srcOrd="5" destOrd="0" parTransId="{EF66D35F-6607-4B03-8709-04EDEF89659A}" sibTransId="{26B3DA68-B65D-46CD-8F34-246093E51CA7}"/>
    <dgm:cxn modelId="{A279D890-DE5A-4EB3-BDEB-5C5FF9DCDCF6}" type="presOf" srcId="{83D2B602-469A-4F59-A823-E32D089AF3C0}" destId="{2B533672-E207-4330-9B8C-FBC3B8D64C18}" srcOrd="0" destOrd="0" presId="urn:microsoft.com/office/officeart/2005/8/layout/default"/>
    <dgm:cxn modelId="{17258257-7EDB-4EB8-BEC0-77BCCA766E87}" type="presOf" srcId="{D2EA2541-725A-4E95-977B-D89B32A99A52}" destId="{79AD6F70-33B8-4DB2-92A7-5B7CCD09D56E}" srcOrd="0" destOrd="0" presId="urn:microsoft.com/office/officeart/2005/8/layout/default"/>
    <dgm:cxn modelId="{70717484-0D69-4C3F-B567-6B526D6CAAAF}" type="presOf" srcId="{D9087358-31AA-41C0-9A55-724A20095FBF}" destId="{9D79BD71-CDF9-4D4A-ADE7-340AEDCCDC8E}" srcOrd="0" destOrd="0" presId="urn:microsoft.com/office/officeart/2005/8/layout/default"/>
    <dgm:cxn modelId="{FC20E6D0-DFC2-4D60-B895-F3D0CF3A7676}" type="presOf" srcId="{80CB238A-A535-466E-B85F-D3F64663A2CB}" destId="{D659EE3E-4556-494D-8446-314AD9ED4A83}" srcOrd="0" destOrd="0" presId="urn:microsoft.com/office/officeart/2005/8/layout/default"/>
    <dgm:cxn modelId="{503B4111-E0CF-4394-945C-CB7B1DF3D588}" type="presOf" srcId="{92D07141-DBAB-4082-8456-9764B326A0F2}" destId="{BF4B8721-D8D6-4260-A7BE-014EBFEC41E8}" srcOrd="0" destOrd="0" presId="urn:microsoft.com/office/officeart/2005/8/layout/default"/>
    <dgm:cxn modelId="{45EFB6C6-C341-416D-88BC-AC152E626564}" srcId="{A94175F3-9BE1-46B5-ACBC-B13CAC4C0153}" destId="{447E120E-A799-48F4-AA61-1C2246636997}" srcOrd="4" destOrd="0" parTransId="{0254B04C-9C68-432E-8CA0-34E336FC80DA}" sibTransId="{C9E75FB8-C1D8-4D4F-9B7F-35ECF206F0CA}"/>
    <dgm:cxn modelId="{9BA78485-DF87-4589-834E-7D839E400561}" srcId="{A94175F3-9BE1-46B5-ACBC-B13CAC4C0153}" destId="{D2EA2541-725A-4E95-977B-D89B32A99A52}" srcOrd="6" destOrd="0" parTransId="{FF65B3C3-AF93-4352-BAD7-4A4D7E25EBF3}" sibTransId="{C7820AAE-0373-449F-ADDF-4D775E5F8D61}"/>
    <dgm:cxn modelId="{DDDE6071-43D8-4599-A14E-F67ACEAA3462}" srcId="{A94175F3-9BE1-46B5-ACBC-B13CAC4C0153}" destId="{864CD398-AEC4-47D3-9B3B-9A801ED3CE30}" srcOrd="3" destOrd="0" parTransId="{80F61CF6-FEA4-49E4-8489-BE579BA8BDAD}" sibTransId="{0664E7A9-57E9-4290-B006-78804160C5FF}"/>
    <dgm:cxn modelId="{90DBB319-751A-4744-8186-34F50ABC674A}" srcId="{A94175F3-9BE1-46B5-ACBC-B13CAC4C0153}" destId="{D9087358-31AA-41C0-9A55-724A20095FBF}" srcOrd="8" destOrd="0" parTransId="{54316116-BA1B-4025-89A6-A89499836F3F}" sibTransId="{3C455B22-9328-4BDF-B6BC-B649EE922E8C}"/>
    <dgm:cxn modelId="{7C8E527C-8FA6-41D5-AC20-68EEAC5AA75A}" type="presOf" srcId="{C609BFA4-D9F0-4BC4-8859-77664F3BD5D4}" destId="{BC848121-BB13-4CBB-9226-AC04D007CED5}" srcOrd="0" destOrd="0" presId="urn:microsoft.com/office/officeart/2005/8/layout/default"/>
    <dgm:cxn modelId="{6772F82A-DB63-42FF-A66D-CC2381E1634D}" type="presOf" srcId="{9E1F7C4B-DBC3-449E-9EFB-782387BD0A4E}" destId="{2AFE67F1-40E3-41F7-BE00-FEB217013EAE}" srcOrd="0" destOrd="0" presId="urn:microsoft.com/office/officeart/2005/8/layout/default"/>
    <dgm:cxn modelId="{6FF9CE7F-99B6-4B24-AB26-46410A98D3E1}" type="presOf" srcId="{41EC7543-FE17-4991-9017-E60A849A0FBC}" destId="{6F77B2B1-73E5-4F0B-A5D6-A2D3CAF9E639}" srcOrd="0" destOrd="0" presId="urn:microsoft.com/office/officeart/2005/8/layout/default"/>
    <dgm:cxn modelId="{F34CF5BE-EF61-4B6D-B6A1-126D9C580CAD}" srcId="{A94175F3-9BE1-46B5-ACBC-B13CAC4C0153}" destId="{9E1F7C4B-DBC3-449E-9EFB-782387BD0A4E}" srcOrd="2" destOrd="0" parTransId="{AA6F4C54-C061-474C-B4DC-A6D51E22AA41}" sibTransId="{42D4DC6B-EC5E-427E-8BF8-1D6A908CAB0A}"/>
    <dgm:cxn modelId="{725937BF-2C4C-4F8A-A8F7-BA45FE452EC2}" type="presOf" srcId="{974A27C4-864C-483D-BDDC-DD3E76617AA0}" destId="{05D51020-DCEB-4C61-8CDB-CFA9B70F067C}" srcOrd="0" destOrd="0" presId="urn:microsoft.com/office/officeart/2005/8/layout/default"/>
    <dgm:cxn modelId="{22E95349-5E6B-4372-A256-8AA9C5EA5F24}" srcId="{A94175F3-9BE1-46B5-ACBC-B13CAC4C0153}" destId="{80CB238A-A535-466E-B85F-D3F64663A2CB}" srcOrd="10" destOrd="0" parTransId="{8F80FB2F-9540-4023-B355-CB480B61E6C3}" sibTransId="{73F3B095-AF1B-47A3-8493-78D4465A213B}"/>
    <dgm:cxn modelId="{5E1D92B2-EAA9-424E-B231-C45C1523A3DC}" srcId="{A94175F3-9BE1-46B5-ACBC-B13CAC4C0153}" destId="{41EC7543-FE17-4991-9017-E60A849A0FBC}" srcOrd="11" destOrd="0" parTransId="{615AE3DA-BF82-4100-8CEC-C8ABCFAC4AF2}" sibTransId="{1F30A57F-E2BE-4E66-A965-570E227F9130}"/>
    <dgm:cxn modelId="{8A6AAF7D-BF39-414A-937C-115BD9DF452E}" type="presOf" srcId="{116FE229-C08B-4E36-8E77-0B1FEA71260B}" destId="{E59F439F-90D4-478D-9A95-C36C73C02608}" srcOrd="0" destOrd="0" presId="urn:microsoft.com/office/officeart/2005/8/layout/default"/>
    <dgm:cxn modelId="{231907DB-E149-4A5E-A8C9-7C0DE9E54FE8}" type="presOf" srcId="{A94175F3-9BE1-46B5-ACBC-B13CAC4C0153}" destId="{CF83D7B1-B190-44C9-9011-B46DD3EFF683}" srcOrd="0" destOrd="0" presId="urn:microsoft.com/office/officeart/2005/8/layout/default"/>
    <dgm:cxn modelId="{A75497B5-7EDB-47AA-92BE-80075EC2CF84}" srcId="{A94175F3-9BE1-46B5-ACBC-B13CAC4C0153}" destId="{C609BFA4-D9F0-4BC4-8859-77664F3BD5D4}" srcOrd="0" destOrd="0" parTransId="{517FB5AA-CE96-40DB-9F5D-6ECCF2136B61}" sibTransId="{88D476E0-AFD2-4A1C-B5CF-D752466119F0}"/>
    <dgm:cxn modelId="{81CFDD89-179E-429F-98D1-4B4B77F2B8D6}" type="presParOf" srcId="{CF83D7B1-B190-44C9-9011-B46DD3EFF683}" destId="{BC848121-BB13-4CBB-9226-AC04D007CED5}" srcOrd="0" destOrd="0" presId="urn:microsoft.com/office/officeart/2005/8/layout/default"/>
    <dgm:cxn modelId="{9B76B73A-4E84-4138-B3B2-195D61B009E9}" type="presParOf" srcId="{CF83D7B1-B190-44C9-9011-B46DD3EFF683}" destId="{A6AFFDC3-A1ED-4DC1-8A57-1F6CEC69C805}" srcOrd="1" destOrd="0" presId="urn:microsoft.com/office/officeart/2005/8/layout/default"/>
    <dgm:cxn modelId="{341CC0AC-5F18-44CF-8079-1E4DEF4CBFF7}" type="presParOf" srcId="{CF83D7B1-B190-44C9-9011-B46DD3EFF683}" destId="{2B533672-E207-4330-9B8C-FBC3B8D64C18}" srcOrd="2" destOrd="0" presId="urn:microsoft.com/office/officeart/2005/8/layout/default"/>
    <dgm:cxn modelId="{760386C7-829E-4453-8A08-04853F90E17B}" type="presParOf" srcId="{CF83D7B1-B190-44C9-9011-B46DD3EFF683}" destId="{AA69A877-A5AC-4CC0-97A8-876E2830D42E}" srcOrd="3" destOrd="0" presId="urn:microsoft.com/office/officeart/2005/8/layout/default"/>
    <dgm:cxn modelId="{46670DF4-1876-45A9-90AF-59315C0D0E2A}" type="presParOf" srcId="{CF83D7B1-B190-44C9-9011-B46DD3EFF683}" destId="{2AFE67F1-40E3-41F7-BE00-FEB217013EAE}" srcOrd="4" destOrd="0" presId="urn:microsoft.com/office/officeart/2005/8/layout/default"/>
    <dgm:cxn modelId="{9C2F1259-0ADD-47BC-980E-DC093E7C11D0}" type="presParOf" srcId="{CF83D7B1-B190-44C9-9011-B46DD3EFF683}" destId="{C2089CD0-71E3-4D8E-95E5-4D9F01679425}" srcOrd="5" destOrd="0" presId="urn:microsoft.com/office/officeart/2005/8/layout/default"/>
    <dgm:cxn modelId="{DA0FCEE4-FD30-4F14-BD32-DF221E0C35DE}" type="presParOf" srcId="{CF83D7B1-B190-44C9-9011-B46DD3EFF683}" destId="{14A9476E-8FBB-4CE3-833F-4F84812162A4}" srcOrd="6" destOrd="0" presId="urn:microsoft.com/office/officeart/2005/8/layout/default"/>
    <dgm:cxn modelId="{99A481D0-764F-4ACA-9397-0F1594449458}" type="presParOf" srcId="{CF83D7B1-B190-44C9-9011-B46DD3EFF683}" destId="{ABFFDF43-4AF8-4774-B6EC-88F366B326B4}" srcOrd="7" destOrd="0" presId="urn:microsoft.com/office/officeart/2005/8/layout/default"/>
    <dgm:cxn modelId="{208ACAAA-0FE8-4D0F-BBB6-AD6FF793C3CA}" type="presParOf" srcId="{CF83D7B1-B190-44C9-9011-B46DD3EFF683}" destId="{D13F6321-B6EE-4E52-B7D3-28B1E452E802}" srcOrd="8" destOrd="0" presId="urn:microsoft.com/office/officeart/2005/8/layout/default"/>
    <dgm:cxn modelId="{AB5AB168-BA0C-4A83-AFB6-EBFFE174F7C0}" type="presParOf" srcId="{CF83D7B1-B190-44C9-9011-B46DD3EFF683}" destId="{68C500B3-99EA-47A1-A3D0-0546BAA8BDDF}" srcOrd="9" destOrd="0" presId="urn:microsoft.com/office/officeart/2005/8/layout/default"/>
    <dgm:cxn modelId="{077C9461-6261-4951-AB7B-7BCEC0D4F942}" type="presParOf" srcId="{CF83D7B1-B190-44C9-9011-B46DD3EFF683}" destId="{05D51020-DCEB-4C61-8CDB-CFA9B70F067C}" srcOrd="10" destOrd="0" presId="urn:microsoft.com/office/officeart/2005/8/layout/default"/>
    <dgm:cxn modelId="{BE1279E7-CF0F-483C-8171-22E73AFE8B28}" type="presParOf" srcId="{CF83D7B1-B190-44C9-9011-B46DD3EFF683}" destId="{A07B997D-9EA9-4D84-BDF2-E1658322BDA2}" srcOrd="11" destOrd="0" presId="urn:microsoft.com/office/officeart/2005/8/layout/default"/>
    <dgm:cxn modelId="{2558B2C6-5375-4ABD-8750-D74C5406FD55}" type="presParOf" srcId="{CF83D7B1-B190-44C9-9011-B46DD3EFF683}" destId="{79AD6F70-33B8-4DB2-92A7-5B7CCD09D56E}" srcOrd="12" destOrd="0" presId="urn:microsoft.com/office/officeart/2005/8/layout/default"/>
    <dgm:cxn modelId="{AC9721CE-87E0-4676-BFB1-6ACFFF5111FA}" type="presParOf" srcId="{CF83D7B1-B190-44C9-9011-B46DD3EFF683}" destId="{B9A1269C-8CB7-46AC-B28B-FD5EFE6951BC}" srcOrd="13" destOrd="0" presId="urn:microsoft.com/office/officeart/2005/8/layout/default"/>
    <dgm:cxn modelId="{4BB1E130-54F1-4ECE-BB0F-D6207DB5E865}" type="presParOf" srcId="{CF83D7B1-B190-44C9-9011-B46DD3EFF683}" destId="{E59F439F-90D4-478D-9A95-C36C73C02608}" srcOrd="14" destOrd="0" presId="urn:microsoft.com/office/officeart/2005/8/layout/default"/>
    <dgm:cxn modelId="{8056C3D4-1D9C-4280-B827-7EF329C46D85}" type="presParOf" srcId="{CF83D7B1-B190-44C9-9011-B46DD3EFF683}" destId="{58F6A62C-45C0-41ED-A716-1A069DCFC187}" srcOrd="15" destOrd="0" presId="urn:microsoft.com/office/officeart/2005/8/layout/default"/>
    <dgm:cxn modelId="{E4CE63ED-4CF9-4C12-AB43-9ADDAEFFB0F6}" type="presParOf" srcId="{CF83D7B1-B190-44C9-9011-B46DD3EFF683}" destId="{9D79BD71-CDF9-4D4A-ADE7-340AEDCCDC8E}" srcOrd="16" destOrd="0" presId="urn:microsoft.com/office/officeart/2005/8/layout/default"/>
    <dgm:cxn modelId="{E4E3B2FF-FF3D-4E85-AFBD-87F3C9EDC5CE}" type="presParOf" srcId="{CF83D7B1-B190-44C9-9011-B46DD3EFF683}" destId="{F1D57640-43ED-43FF-8126-3023824B1811}" srcOrd="17" destOrd="0" presId="urn:microsoft.com/office/officeart/2005/8/layout/default"/>
    <dgm:cxn modelId="{550422B8-7B48-445A-9188-7EC46ADA456E}" type="presParOf" srcId="{CF83D7B1-B190-44C9-9011-B46DD3EFF683}" destId="{BF4B8721-D8D6-4260-A7BE-014EBFEC41E8}" srcOrd="18" destOrd="0" presId="urn:microsoft.com/office/officeart/2005/8/layout/default"/>
    <dgm:cxn modelId="{8AC40CC5-498C-452F-8471-9CDA86ECB0FE}" type="presParOf" srcId="{CF83D7B1-B190-44C9-9011-B46DD3EFF683}" destId="{6D8F5915-BB32-4E2F-8C51-08CB6C19B190}" srcOrd="19" destOrd="0" presId="urn:microsoft.com/office/officeart/2005/8/layout/default"/>
    <dgm:cxn modelId="{C020C5FF-6468-4640-9BE3-BC3345775412}" type="presParOf" srcId="{CF83D7B1-B190-44C9-9011-B46DD3EFF683}" destId="{D659EE3E-4556-494D-8446-314AD9ED4A83}" srcOrd="20" destOrd="0" presId="urn:microsoft.com/office/officeart/2005/8/layout/default"/>
    <dgm:cxn modelId="{7643B516-9F39-4591-84F1-34C335521794}" type="presParOf" srcId="{CF83D7B1-B190-44C9-9011-B46DD3EFF683}" destId="{3EC9F821-ED7F-4570-A8AA-140DB74AC535}" srcOrd="21" destOrd="0" presId="urn:microsoft.com/office/officeart/2005/8/layout/default"/>
    <dgm:cxn modelId="{423DFD01-46C6-43A3-BD19-708E87150098}" type="presParOf" srcId="{CF83D7B1-B190-44C9-9011-B46DD3EFF683}" destId="{6F77B2B1-73E5-4F0B-A5D6-A2D3CAF9E639}"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79E7D9-54FC-4A03-A602-33BE4F4CA7EE}" type="doc">
      <dgm:prSet loTypeId="urn:microsoft.com/office/officeart/2005/8/layout/cycle6" loCatId="cycle" qsTypeId="urn:microsoft.com/office/officeart/2005/8/quickstyle/simple1" qsCatId="simple" csTypeId="urn:microsoft.com/office/officeart/2005/8/colors/accent2_4" csCatId="accent2" phldr="1"/>
      <dgm:spPr/>
      <dgm:t>
        <a:bodyPr/>
        <a:lstStyle/>
        <a:p>
          <a:endParaRPr lang="en-US"/>
        </a:p>
      </dgm:t>
    </dgm:pt>
    <dgm:pt modelId="{F0A4E8AA-EC42-4402-B8DB-BF9852ADEFC3}">
      <dgm:prSet phldrT="[Tekst]"/>
      <dgm:spPr/>
      <dgm:t>
        <a:bodyPr/>
        <a:lstStyle/>
        <a:p>
          <a:r>
            <a:rPr lang="pl-PL" dirty="0" smtClean="0"/>
            <a:t>40-50 lat</a:t>
          </a:r>
          <a:endParaRPr lang="en-US" dirty="0"/>
        </a:p>
      </dgm:t>
    </dgm:pt>
    <dgm:pt modelId="{9C22A754-D138-4394-A37D-7F3998C35832}" type="parTrans" cxnId="{231C17D5-C01E-42BA-9538-0ED1415167FD}">
      <dgm:prSet/>
      <dgm:spPr/>
      <dgm:t>
        <a:bodyPr/>
        <a:lstStyle/>
        <a:p>
          <a:endParaRPr lang="en-US"/>
        </a:p>
      </dgm:t>
    </dgm:pt>
    <dgm:pt modelId="{413F1D21-75F1-4FAB-9603-F56A71927529}" type="sibTrans" cxnId="{231C17D5-C01E-42BA-9538-0ED1415167FD}">
      <dgm:prSet/>
      <dgm:spPr/>
      <dgm:t>
        <a:bodyPr/>
        <a:lstStyle/>
        <a:p>
          <a:endParaRPr lang="en-US"/>
        </a:p>
      </dgm:t>
    </dgm:pt>
    <dgm:pt modelId="{CEF20957-78B7-4501-8305-36B214C83702}">
      <dgm:prSet phldrT="[Tekst]"/>
      <dgm:spPr/>
      <dgm:t>
        <a:bodyPr/>
        <a:lstStyle/>
        <a:p>
          <a:r>
            <a:rPr lang="pl-PL" dirty="0" smtClean="0"/>
            <a:t>Rzutki manager</a:t>
          </a:r>
          <a:endParaRPr lang="en-US" dirty="0"/>
        </a:p>
      </dgm:t>
    </dgm:pt>
    <dgm:pt modelId="{BB5F5F4E-DF6E-4B20-8816-5305B5467EED}" type="parTrans" cxnId="{9DA08DCD-D190-4971-9BE5-D746EB9BCA30}">
      <dgm:prSet/>
      <dgm:spPr/>
      <dgm:t>
        <a:bodyPr/>
        <a:lstStyle/>
        <a:p>
          <a:endParaRPr lang="en-US"/>
        </a:p>
      </dgm:t>
    </dgm:pt>
    <dgm:pt modelId="{856452B2-3DAA-4B65-8B98-F76CB24C4160}" type="sibTrans" cxnId="{9DA08DCD-D190-4971-9BE5-D746EB9BCA30}">
      <dgm:prSet/>
      <dgm:spPr/>
      <dgm:t>
        <a:bodyPr/>
        <a:lstStyle/>
        <a:p>
          <a:endParaRPr lang="en-US"/>
        </a:p>
      </dgm:t>
    </dgm:pt>
    <dgm:pt modelId="{01E49FDD-B394-45B6-903A-27F9A3F5D55B}">
      <dgm:prSet phldrT="[Tekst]"/>
      <dgm:spPr/>
      <dgm:t>
        <a:bodyPr/>
        <a:lstStyle/>
        <a:p>
          <a:r>
            <a:rPr lang="pl-PL" dirty="0" smtClean="0">
              <a:solidFill>
                <a:schemeClr val="tx1"/>
              </a:solidFill>
            </a:rPr>
            <a:t>Spoza układu</a:t>
          </a:r>
          <a:endParaRPr lang="en-US" dirty="0">
            <a:solidFill>
              <a:schemeClr val="tx1"/>
            </a:solidFill>
          </a:endParaRPr>
        </a:p>
      </dgm:t>
    </dgm:pt>
    <dgm:pt modelId="{0521C997-8C46-4730-AA5A-66DD483F4348}" type="parTrans" cxnId="{8A988C2A-DEFD-4C38-85ED-261D80719F53}">
      <dgm:prSet/>
      <dgm:spPr/>
      <dgm:t>
        <a:bodyPr/>
        <a:lstStyle/>
        <a:p>
          <a:endParaRPr lang="en-US"/>
        </a:p>
      </dgm:t>
    </dgm:pt>
    <dgm:pt modelId="{FD6B93D7-FC93-40E7-BD70-17AA8561889A}" type="sibTrans" cxnId="{8A988C2A-DEFD-4C38-85ED-261D80719F53}">
      <dgm:prSet/>
      <dgm:spPr/>
      <dgm:t>
        <a:bodyPr/>
        <a:lstStyle/>
        <a:p>
          <a:endParaRPr lang="en-US"/>
        </a:p>
      </dgm:t>
    </dgm:pt>
    <dgm:pt modelId="{3BCFB21B-5F59-4110-A04B-279074F53B41}">
      <dgm:prSet phldrT="[Tekst]"/>
      <dgm:spPr/>
      <dgm:t>
        <a:bodyPr/>
        <a:lstStyle/>
        <a:p>
          <a:r>
            <a:rPr lang="pl-PL" dirty="0" smtClean="0">
              <a:solidFill>
                <a:schemeClr val="tx1"/>
              </a:solidFill>
            </a:rPr>
            <a:t>Charyzmatyczny – tylko taki podoła sytuacji </a:t>
          </a:r>
          <a:endParaRPr lang="en-US" dirty="0">
            <a:solidFill>
              <a:schemeClr val="tx1"/>
            </a:solidFill>
          </a:endParaRPr>
        </a:p>
      </dgm:t>
    </dgm:pt>
    <dgm:pt modelId="{5E655221-776A-4A58-92EC-B156129CBF1F}" type="parTrans" cxnId="{4FFC79A1-68D2-4145-980F-389BB0441A92}">
      <dgm:prSet/>
      <dgm:spPr/>
      <dgm:t>
        <a:bodyPr/>
        <a:lstStyle/>
        <a:p>
          <a:endParaRPr lang="en-US"/>
        </a:p>
      </dgm:t>
    </dgm:pt>
    <dgm:pt modelId="{51B621BF-93EF-4D6B-913B-6FDDE36504E6}" type="sibTrans" cxnId="{4FFC79A1-68D2-4145-980F-389BB0441A92}">
      <dgm:prSet/>
      <dgm:spPr/>
      <dgm:t>
        <a:bodyPr/>
        <a:lstStyle/>
        <a:p>
          <a:endParaRPr lang="en-US"/>
        </a:p>
      </dgm:t>
    </dgm:pt>
    <dgm:pt modelId="{2A001809-31AB-44D1-ACC5-40F4B5DAFA92}">
      <dgm:prSet phldrT="[Tekst]"/>
      <dgm:spPr/>
      <dgm:t>
        <a:bodyPr/>
        <a:lstStyle/>
        <a:p>
          <a:r>
            <a:rPr lang="pl-PL" dirty="0" smtClean="0">
              <a:solidFill>
                <a:schemeClr val="tx1"/>
              </a:solidFill>
            </a:rPr>
            <a:t>Zrobi czystkę w urzędach</a:t>
          </a:r>
          <a:endParaRPr lang="en-US" dirty="0">
            <a:solidFill>
              <a:schemeClr val="tx1"/>
            </a:solidFill>
          </a:endParaRPr>
        </a:p>
      </dgm:t>
    </dgm:pt>
    <dgm:pt modelId="{B1A364EC-F7EE-4257-BD59-7B10471F11A9}" type="parTrans" cxnId="{40FFA42D-C3A0-4DA8-8D3D-510A81A06069}">
      <dgm:prSet/>
      <dgm:spPr/>
      <dgm:t>
        <a:bodyPr/>
        <a:lstStyle/>
        <a:p>
          <a:endParaRPr lang="en-US"/>
        </a:p>
      </dgm:t>
    </dgm:pt>
    <dgm:pt modelId="{1B0FB70D-D369-453D-9377-48780F32FCE3}" type="sibTrans" cxnId="{40FFA42D-C3A0-4DA8-8D3D-510A81A06069}">
      <dgm:prSet/>
      <dgm:spPr/>
      <dgm:t>
        <a:bodyPr/>
        <a:lstStyle/>
        <a:p>
          <a:endParaRPr lang="en-US"/>
        </a:p>
      </dgm:t>
    </dgm:pt>
    <dgm:pt modelId="{506E4154-FFBB-43C2-A0BF-461D84EFF1A8}">
      <dgm:prSet phldrT="[Tekst]"/>
      <dgm:spPr/>
      <dgm:t>
        <a:bodyPr/>
        <a:lstStyle/>
        <a:p>
          <a:r>
            <a:rPr lang="pl-PL" dirty="0" err="1" smtClean="0"/>
            <a:t>Uporządkouje</a:t>
          </a:r>
          <a:r>
            <a:rPr lang="pl-PL" dirty="0" smtClean="0"/>
            <a:t> sprawę PIP, sądów – żeby pilnowały porządku</a:t>
          </a:r>
          <a:endParaRPr lang="en-US" dirty="0"/>
        </a:p>
      </dgm:t>
    </dgm:pt>
    <dgm:pt modelId="{1B72EFB1-BC8E-4157-B4EC-66C542C6FEED}" type="parTrans" cxnId="{86A3B689-99AF-42AB-942F-52B9C2AE1600}">
      <dgm:prSet/>
      <dgm:spPr/>
      <dgm:t>
        <a:bodyPr/>
        <a:lstStyle/>
        <a:p>
          <a:endParaRPr lang="en-US"/>
        </a:p>
      </dgm:t>
    </dgm:pt>
    <dgm:pt modelId="{05DD91AC-085E-4DA4-894C-A7E4E8CAFCA1}" type="sibTrans" cxnId="{86A3B689-99AF-42AB-942F-52B9C2AE1600}">
      <dgm:prSet/>
      <dgm:spPr/>
      <dgm:t>
        <a:bodyPr/>
        <a:lstStyle/>
        <a:p>
          <a:endParaRPr lang="en-US"/>
        </a:p>
      </dgm:t>
    </dgm:pt>
    <dgm:pt modelId="{31AACF3B-E472-4D5F-BA82-EFC00174FD40}" type="pres">
      <dgm:prSet presAssocID="{B879E7D9-54FC-4A03-A602-33BE4F4CA7EE}" presName="cycle" presStyleCnt="0">
        <dgm:presLayoutVars>
          <dgm:dir/>
          <dgm:resizeHandles val="exact"/>
        </dgm:presLayoutVars>
      </dgm:prSet>
      <dgm:spPr/>
      <dgm:t>
        <a:bodyPr/>
        <a:lstStyle/>
        <a:p>
          <a:endParaRPr lang="en-US"/>
        </a:p>
      </dgm:t>
    </dgm:pt>
    <dgm:pt modelId="{C12F93F9-514D-4ED7-B8C1-381B941CEF39}" type="pres">
      <dgm:prSet presAssocID="{F0A4E8AA-EC42-4402-B8DB-BF9852ADEFC3}" presName="node" presStyleLbl="node1" presStyleIdx="0" presStyleCnt="6">
        <dgm:presLayoutVars>
          <dgm:bulletEnabled val="1"/>
        </dgm:presLayoutVars>
      </dgm:prSet>
      <dgm:spPr/>
      <dgm:t>
        <a:bodyPr/>
        <a:lstStyle/>
        <a:p>
          <a:endParaRPr lang="en-US"/>
        </a:p>
      </dgm:t>
    </dgm:pt>
    <dgm:pt modelId="{DCA0C16B-3C0C-4892-903F-1B04181E39CD}" type="pres">
      <dgm:prSet presAssocID="{F0A4E8AA-EC42-4402-B8DB-BF9852ADEFC3}" presName="spNode" presStyleCnt="0"/>
      <dgm:spPr/>
      <dgm:t>
        <a:bodyPr/>
        <a:lstStyle/>
        <a:p>
          <a:endParaRPr lang="en-US"/>
        </a:p>
      </dgm:t>
    </dgm:pt>
    <dgm:pt modelId="{927D8B7D-BEBC-40D0-A2F6-53F71BDCBEDB}" type="pres">
      <dgm:prSet presAssocID="{413F1D21-75F1-4FAB-9603-F56A71927529}" presName="sibTrans" presStyleLbl="sibTrans1D1" presStyleIdx="0" presStyleCnt="6"/>
      <dgm:spPr/>
      <dgm:t>
        <a:bodyPr/>
        <a:lstStyle/>
        <a:p>
          <a:endParaRPr lang="en-US"/>
        </a:p>
      </dgm:t>
    </dgm:pt>
    <dgm:pt modelId="{11548CE6-FC3B-421A-9DB7-19FC8115B1AD}" type="pres">
      <dgm:prSet presAssocID="{CEF20957-78B7-4501-8305-36B214C83702}" presName="node" presStyleLbl="node1" presStyleIdx="1" presStyleCnt="6">
        <dgm:presLayoutVars>
          <dgm:bulletEnabled val="1"/>
        </dgm:presLayoutVars>
      </dgm:prSet>
      <dgm:spPr/>
      <dgm:t>
        <a:bodyPr/>
        <a:lstStyle/>
        <a:p>
          <a:endParaRPr lang="en-US"/>
        </a:p>
      </dgm:t>
    </dgm:pt>
    <dgm:pt modelId="{B34D63CD-C4B4-49FC-8687-913F7D5D6ABF}" type="pres">
      <dgm:prSet presAssocID="{CEF20957-78B7-4501-8305-36B214C83702}" presName="spNode" presStyleCnt="0"/>
      <dgm:spPr/>
      <dgm:t>
        <a:bodyPr/>
        <a:lstStyle/>
        <a:p>
          <a:endParaRPr lang="en-US"/>
        </a:p>
      </dgm:t>
    </dgm:pt>
    <dgm:pt modelId="{0EC6FFB6-94C0-4AC6-A4AA-9B921AF2BDE5}" type="pres">
      <dgm:prSet presAssocID="{856452B2-3DAA-4B65-8B98-F76CB24C4160}" presName="sibTrans" presStyleLbl="sibTrans1D1" presStyleIdx="1" presStyleCnt="6"/>
      <dgm:spPr/>
      <dgm:t>
        <a:bodyPr/>
        <a:lstStyle/>
        <a:p>
          <a:endParaRPr lang="en-US"/>
        </a:p>
      </dgm:t>
    </dgm:pt>
    <dgm:pt modelId="{406979B7-83AA-40BC-AF17-332EF3EC7157}" type="pres">
      <dgm:prSet presAssocID="{01E49FDD-B394-45B6-903A-27F9A3F5D55B}" presName="node" presStyleLbl="node1" presStyleIdx="2" presStyleCnt="6">
        <dgm:presLayoutVars>
          <dgm:bulletEnabled val="1"/>
        </dgm:presLayoutVars>
      </dgm:prSet>
      <dgm:spPr/>
      <dgm:t>
        <a:bodyPr/>
        <a:lstStyle/>
        <a:p>
          <a:endParaRPr lang="en-US"/>
        </a:p>
      </dgm:t>
    </dgm:pt>
    <dgm:pt modelId="{04DAE4EF-0BF3-492C-9DFD-FC31E4A517C8}" type="pres">
      <dgm:prSet presAssocID="{01E49FDD-B394-45B6-903A-27F9A3F5D55B}" presName="spNode" presStyleCnt="0"/>
      <dgm:spPr/>
      <dgm:t>
        <a:bodyPr/>
        <a:lstStyle/>
        <a:p>
          <a:endParaRPr lang="en-US"/>
        </a:p>
      </dgm:t>
    </dgm:pt>
    <dgm:pt modelId="{B5EA3379-7A1C-4D61-AFD2-36ECFDB6C970}" type="pres">
      <dgm:prSet presAssocID="{FD6B93D7-FC93-40E7-BD70-17AA8561889A}" presName="sibTrans" presStyleLbl="sibTrans1D1" presStyleIdx="2" presStyleCnt="6"/>
      <dgm:spPr/>
      <dgm:t>
        <a:bodyPr/>
        <a:lstStyle/>
        <a:p>
          <a:endParaRPr lang="en-US"/>
        </a:p>
      </dgm:t>
    </dgm:pt>
    <dgm:pt modelId="{8A032586-2B23-4E3C-84A1-11C717C2B87F}" type="pres">
      <dgm:prSet presAssocID="{3BCFB21B-5F59-4110-A04B-279074F53B41}" presName="node" presStyleLbl="node1" presStyleIdx="3" presStyleCnt="6">
        <dgm:presLayoutVars>
          <dgm:bulletEnabled val="1"/>
        </dgm:presLayoutVars>
      </dgm:prSet>
      <dgm:spPr/>
      <dgm:t>
        <a:bodyPr/>
        <a:lstStyle/>
        <a:p>
          <a:endParaRPr lang="en-US"/>
        </a:p>
      </dgm:t>
    </dgm:pt>
    <dgm:pt modelId="{3CF1FD56-CFF2-4BF2-80B4-2F2AD17076FF}" type="pres">
      <dgm:prSet presAssocID="{3BCFB21B-5F59-4110-A04B-279074F53B41}" presName="spNode" presStyleCnt="0"/>
      <dgm:spPr/>
      <dgm:t>
        <a:bodyPr/>
        <a:lstStyle/>
        <a:p>
          <a:endParaRPr lang="en-US"/>
        </a:p>
      </dgm:t>
    </dgm:pt>
    <dgm:pt modelId="{26DC50B1-862E-453E-9380-8A0BA691F531}" type="pres">
      <dgm:prSet presAssocID="{51B621BF-93EF-4D6B-913B-6FDDE36504E6}" presName="sibTrans" presStyleLbl="sibTrans1D1" presStyleIdx="3" presStyleCnt="6"/>
      <dgm:spPr/>
      <dgm:t>
        <a:bodyPr/>
        <a:lstStyle/>
        <a:p>
          <a:endParaRPr lang="en-US"/>
        </a:p>
      </dgm:t>
    </dgm:pt>
    <dgm:pt modelId="{5138D8CB-D546-454D-84D7-09A98A568CF2}" type="pres">
      <dgm:prSet presAssocID="{2A001809-31AB-44D1-ACC5-40F4B5DAFA92}" presName="node" presStyleLbl="node1" presStyleIdx="4" presStyleCnt="6">
        <dgm:presLayoutVars>
          <dgm:bulletEnabled val="1"/>
        </dgm:presLayoutVars>
      </dgm:prSet>
      <dgm:spPr/>
      <dgm:t>
        <a:bodyPr/>
        <a:lstStyle/>
        <a:p>
          <a:endParaRPr lang="en-US"/>
        </a:p>
      </dgm:t>
    </dgm:pt>
    <dgm:pt modelId="{5609A69D-7167-4796-907F-90347D3CE9BB}" type="pres">
      <dgm:prSet presAssocID="{2A001809-31AB-44D1-ACC5-40F4B5DAFA92}" presName="spNode" presStyleCnt="0"/>
      <dgm:spPr/>
      <dgm:t>
        <a:bodyPr/>
        <a:lstStyle/>
        <a:p>
          <a:endParaRPr lang="en-US"/>
        </a:p>
      </dgm:t>
    </dgm:pt>
    <dgm:pt modelId="{321A0ECE-5101-4499-A663-480DA6A22905}" type="pres">
      <dgm:prSet presAssocID="{1B0FB70D-D369-453D-9377-48780F32FCE3}" presName="sibTrans" presStyleLbl="sibTrans1D1" presStyleIdx="4" presStyleCnt="6"/>
      <dgm:spPr/>
      <dgm:t>
        <a:bodyPr/>
        <a:lstStyle/>
        <a:p>
          <a:endParaRPr lang="en-US"/>
        </a:p>
      </dgm:t>
    </dgm:pt>
    <dgm:pt modelId="{A415CCB5-EF4D-483D-93FF-9FF431D49905}" type="pres">
      <dgm:prSet presAssocID="{506E4154-FFBB-43C2-A0BF-461D84EFF1A8}" presName="node" presStyleLbl="node1" presStyleIdx="5" presStyleCnt="6">
        <dgm:presLayoutVars>
          <dgm:bulletEnabled val="1"/>
        </dgm:presLayoutVars>
      </dgm:prSet>
      <dgm:spPr/>
      <dgm:t>
        <a:bodyPr/>
        <a:lstStyle/>
        <a:p>
          <a:endParaRPr lang="en-US"/>
        </a:p>
      </dgm:t>
    </dgm:pt>
    <dgm:pt modelId="{E3D9863E-F2D0-48C2-95C4-424A2B077BBA}" type="pres">
      <dgm:prSet presAssocID="{506E4154-FFBB-43C2-A0BF-461D84EFF1A8}" presName="spNode" presStyleCnt="0"/>
      <dgm:spPr/>
      <dgm:t>
        <a:bodyPr/>
        <a:lstStyle/>
        <a:p>
          <a:endParaRPr lang="en-US"/>
        </a:p>
      </dgm:t>
    </dgm:pt>
    <dgm:pt modelId="{8A8C2D34-33F1-4E42-8D04-EA6EBFE39050}" type="pres">
      <dgm:prSet presAssocID="{05DD91AC-085E-4DA4-894C-A7E4E8CAFCA1}" presName="sibTrans" presStyleLbl="sibTrans1D1" presStyleIdx="5" presStyleCnt="6"/>
      <dgm:spPr/>
      <dgm:t>
        <a:bodyPr/>
        <a:lstStyle/>
        <a:p>
          <a:endParaRPr lang="en-US"/>
        </a:p>
      </dgm:t>
    </dgm:pt>
  </dgm:ptLst>
  <dgm:cxnLst>
    <dgm:cxn modelId="{2E39E04A-F59B-4341-8D20-8BB68E2C8D69}" type="presOf" srcId="{CEF20957-78B7-4501-8305-36B214C83702}" destId="{11548CE6-FC3B-421A-9DB7-19FC8115B1AD}" srcOrd="0" destOrd="0" presId="urn:microsoft.com/office/officeart/2005/8/layout/cycle6"/>
    <dgm:cxn modelId="{4E537614-BA4F-4A5E-90AC-15E49B0F62DB}" type="presOf" srcId="{1B0FB70D-D369-453D-9377-48780F32FCE3}" destId="{321A0ECE-5101-4499-A663-480DA6A22905}" srcOrd="0" destOrd="0" presId="urn:microsoft.com/office/officeart/2005/8/layout/cycle6"/>
    <dgm:cxn modelId="{F1929899-0578-4589-9BBE-7BCB2FD88FAA}" type="presOf" srcId="{01E49FDD-B394-45B6-903A-27F9A3F5D55B}" destId="{406979B7-83AA-40BC-AF17-332EF3EC7157}" srcOrd="0" destOrd="0" presId="urn:microsoft.com/office/officeart/2005/8/layout/cycle6"/>
    <dgm:cxn modelId="{40FFA42D-C3A0-4DA8-8D3D-510A81A06069}" srcId="{B879E7D9-54FC-4A03-A602-33BE4F4CA7EE}" destId="{2A001809-31AB-44D1-ACC5-40F4B5DAFA92}" srcOrd="4" destOrd="0" parTransId="{B1A364EC-F7EE-4257-BD59-7B10471F11A9}" sibTransId="{1B0FB70D-D369-453D-9377-48780F32FCE3}"/>
    <dgm:cxn modelId="{FE646427-E630-43C4-945D-F60FFB0BB608}" type="presOf" srcId="{FD6B93D7-FC93-40E7-BD70-17AA8561889A}" destId="{B5EA3379-7A1C-4D61-AFD2-36ECFDB6C970}" srcOrd="0" destOrd="0" presId="urn:microsoft.com/office/officeart/2005/8/layout/cycle6"/>
    <dgm:cxn modelId="{C30690D1-0595-4AD5-AF91-16F5914326F2}" type="presOf" srcId="{B879E7D9-54FC-4A03-A602-33BE4F4CA7EE}" destId="{31AACF3B-E472-4D5F-BA82-EFC00174FD40}" srcOrd="0" destOrd="0" presId="urn:microsoft.com/office/officeart/2005/8/layout/cycle6"/>
    <dgm:cxn modelId="{9827639F-F24D-4C72-8306-E2E1B4B07257}" type="presOf" srcId="{856452B2-3DAA-4B65-8B98-F76CB24C4160}" destId="{0EC6FFB6-94C0-4AC6-A4AA-9B921AF2BDE5}" srcOrd="0" destOrd="0" presId="urn:microsoft.com/office/officeart/2005/8/layout/cycle6"/>
    <dgm:cxn modelId="{9D4A1249-AEFC-4CE0-8276-74BA508B0892}" type="presOf" srcId="{506E4154-FFBB-43C2-A0BF-461D84EFF1A8}" destId="{A415CCB5-EF4D-483D-93FF-9FF431D49905}" srcOrd="0" destOrd="0" presId="urn:microsoft.com/office/officeart/2005/8/layout/cycle6"/>
    <dgm:cxn modelId="{AA80A0CB-48F9-4F05-B6F2-0BD309AF6194}" type="presOf" srcId="{51B621BF-93EF-4D6B-913B-6FDDE36504E6}" destId="{26DC50B1-862E-453E-9380-8A0BA691F531}" srcOrd="0" destOrd="0" presId="urn:microsoft.com/office/officeart/2005/8/layout/cycle6"/>
    <dgm:cxn modelId="{312CE365-55E2-4E20-835D-4DB53C0B774E}" type="presOf" srcId="{3BCFB21B-5F59-4110-A04B-279074F53B41}" destId="{8A032586-2B23-4E3C-84A1-11C717C2B87F}" srcOrd="0" destOrd="0" presId="urn:microsoft.com/office/officeart/2005/8/layout/cycle6"/>
    <dgm:cxn modelId="{3BB47DA8-EBD2-4089-91FD-42CE54FB6A27}" type="presOf" srcId="{2A001809-31AB-44D1-ACC5-40F4B5DAFA92}" destId="{5138D8CB-D546-454D-84D7-09A98A568CF2}" srcOrd="0" destOrd="0" presId="urn:microsoft.com/office/officeart/2005/8/layout/cycle6"/>
    <dgm:cxn modelId="{4FFC79A1-68D2-4145-980F-389BB0441A92}" srcId="{B879E7D9-54FC-4A03-A602-33BE4F4CA7EE}" destId="{3BCFB21B-5F59-4110-A04B-279074F53B41}" srcOrd="3" destOrd="0" parTransId="{5E655221-776A-4A58-92EC-B156129CBF1F}" sibTransId="{51B621BF-93EF-4D6B-913B-6FDDE36504E6}"/>
    <dgm:cxn modelId="{9DA08DCD-D190-4971-9BE5-D746EB9BCA30}" srcId="{B879E7D9-54FC-4A03-A602-33BE4F4CA7EE}" destId="{CEF20957-78B7-4501-8305-36B214C83702}" srcOrd="1" destOrd="0" parTransId="{BB5F5F4E-DF6E-4B20-8816-5305B5467EED}" sibTransId="{856452B2-3DAA-4B65-8B98-F76CB24C4160}"/>
    <dgm:cxn modelId="{1867360D-0FAB-4074-B35E-A7BEE01B4750}" type="presOf" srcId="{05DD91AC-085E-4DA4-894C-A7E4E8CAFCA1}" destId="{8A8C2D34-33F1-4E42-8D04-EA6EBFE39050}" srcOrd="0" destOrd="0" presId="urn:microsoft.com/office/officeart/2005/8/layout/cycle6"/>
    <dgm:cxn modelId="{8A988C2A-DEFD-4C38-85ED-261D80719F53}" srcId="{B879E7D9-54FC-4A03-A602-33BE4F4CA7EE}" destId="{01E49FDD-B394-45B6-903A-27F9A3F5D55B}" srcOrd="2" destOrd="0" parTransId="{0521C997-8C46-4730-AA5A-66DD483F4348}" sibTransId="{FD6B93D7-FC93-40E7-BD70-17AA8561889A}"/>
    <dgm:cxn modelId="{4361A456-6650-4490-8648-F52C305BB666}" type="presOf" srcId="{413F1D21-75F1-4FAB-9603-F56A71927529}" destId="{927D8B7D-BEBC-40D0-A2F6-53F71BDCBEDB}" srcOrd="0" destOrd="0" presId="urn:microsoft.com/office/officeart/2005/8/layout/cycle6"/>
    <dgm:cxn modelId="{86A3B689-99AF-42AB-942F-52B9C2AE1600}" srcId="{B879E7D9-54FC-4A03-A602-33BE4F4CA7EE}" destId="{506E4154-FFBB-43C2-A0BF-461D84EFF1A8}" srcOrd="5" destOrd="0" parTransId="{1B72EFB1-BC8E-4157-B4EC-66C542C6FEED}" sibTransId="{05DD91AC-085E-4DA4-894C-A7E4E8CAFCA1}"/>
    <dgm:cxn modelId="{9666846D-6AF2-4B1F-90D7-75F02EF249AA}" type="presOf" srcId="{F0A4E8AA-EC42-4402-B8DB-BF9852ADEFC3}" destId="{C12F93F9-514D-4ED7-B8C1-381B941CEF39}" srcOrd="0" destOrd="0" presId="urn:microsoft.com/office/officeart/2005/8/layout/cycle6"/>
    <dgm:cxn modelId="{231C17D5-C01E-42BA-9538-0ED1415167FD}" srcId="{B879E7D9-54FC-4A03-A602-33BE4F4CA7EE}" destId="{F0A4E8AA-EC42-4402-B8DB-BF9852ADEFC3}" srcOrd="0" destOrd="0" parTransId="{9C22A754-D138-4394-A37D-7F3998C35832}" sibTransId="{413F1D21-75F1-4FAB-9603-F56A71927529}"/>
    <dgm:cxn modelId="{338DE750-1BA1-40C8-A464-7905674E4ADC}" type="presParOf" srcId="{31AACF3B-E472-4D5F-BA82-EFC00174FD40}" destId="{C12F93F9-514D-4ED7-B8C1-381B941CEF39}" srcOrd="0" destOrd="0" presId="urn:microsoft.com/office/officeart/2005/8/layout/cycle6"/>
    <dgm:cxn modelId="{887D0294-E9C7-4EF8-8A89-51868FDEAB65}" type="presParOf" srcId="{31AACF3B-E472-4D5F-BA82-EFC00174FD40}" destId="{DCA0C16B-3C0C-4892-903F-1B04181E39CD}" srcOrd="1" destOrd="0" presId="urn:microsoft.com/office/officeart/2005/8/layout/cycle6"/>
    <dgm:cxn modelId="{17F6C095-99C0-4B5D-8975-227BA2EEDDC6}" type="presParOf" srcId="{31AACF3B-E472-4D5F-BA82-EFC00174FD40}" destId="{927D8B7D-BEBC-40D0-A2F6-53F71BDCBEDB}" srcOrd="2" destOrd="0" presId="urn:microsoft.com/office/officeart/2005/8/layout/cycle6"/>
    <dgm:cxn modelId="{E27540FD-D8E6-449D-8E90-BC556A79E35D}" type="presParOf" srcId="{31AACF3B-E472-4D5F-BA82-EFC00174FD40}" destId="{11548CE6-FC3B-421A-9DB7-19FC8115B1AD}" srcOrd="3" destOrd="0" presId="urn:microsoft.com/office/officeart/2005/8/layout/cycle6"/>
    <dgm:cxn modelId="{BC4EEF90-C0CE-444A-8CA3-4FEBE8F342A1}" type="presParOf" srcId="{31AACF3B-E472-4D5F-BA82-EFC00174FD40}" destId="{B34D63CD-C4B4-49FC-8687-913F7D5D6ABF}" srcOrd="4" destOrd="0" presId="urn:microsoft.com/office/officeart/2005/8/layout/cycle6"/>
    <dgm:cxn modelId="{C344086D-275E-4854-BC5E-5A9CC87235A7}" type="presParOf" srcId="{31AACF3B-E472-4D5F-BA82-EFC00174FD40}" destId="{0EC6FFB6-94C0-4AC6-A4AA-9B921AF2BDE5}" srcOrd="5" destOrd="0" presId="urn:microsoft.com/office/officeart/2005/8/layout/cycle6"/>
    <dgm:cxn modelId="{5623C1ED-8DEB-4696-A2D8-3D12389218EE}" type="presParOf" srcId="{31AACF3B-E472-4D5F-BA82-EFC00174FD40}" destId="{406979B7-83AA-40BC-AF17-332EF3EC7157}" srcOrd="6" destOrd="0" presId="urn:microsoft.com/office/officeart/2005/8/layout/cycle6"/>
    <dgm:cxn modelId="{E5A7B49F-09DA-4C90-9E1A-D610DE3641DD}" type="presParOf" srcId="{31AACF3B-E472-4D5F-BA82-EFC00174FD40}" destId="{04DAE4EF-0BF3-492C-9DFD-FC31E4A517C8}" srcOrd="7" destOrd="0" presId="urn:microsoft.com/office/officeart/2005/8/layout/cycle6"/>
    <dgm:cxn modelId="{FA1276AE-D819-4D08-90CC-A31C9624B74C}" type="presParOf" srcId="{31AACF3B-E472-4D5F-BA82-EFC00174FD40}" destId="{B5EA3379-7A1C-4D61-AFD2-36ECFDB6C970}" srcOrd="8" destOrd="0" presId="urn:microsoft.com/office/officeart/2005/8/layout/cycle6"/>
    <dgm:cxn modelId="{D32D7851-A4F6-4F04-8259-D8FB9B4AC73B}" type="presParOf" srcId="{31AACF3B-E472-4D5F-BA82-EFC00174FD40}" destId="{8A032586-2B23-4E3C-84A1-11C717C2B87F}" srcOrd="9" destOrd="0" presId="urn:microsoft.com/office/officeart/2005/8/layout/cycle6"/>
    <dgm:cxn modelId="{5650820C-02C2-4FFA-839C-0A82F2A4DD2E}" type="presParOf" srcId="{31AACF3B-E472-4D5F-BA82-EFC00174FD40}" destId="{3CF1FD56-CFF2-4BF2-80B4-2F2AD17076FF}" srcOrd="10" destOrd="0" presId="urn:microsoft.com/office/officeart/2005/8/layout/cycle6"/>
    <dgm:cxn modelId="{6B42ED10-98D4-43D1-ABE3-B6C7B67B02BA}" type="presParOf" srcId="{31AACF3B-E472-4D5F-BA82-EFC00174FD40}" destId="{26DC50B1-862E-453E-9380-8A0BA691F531}" srcOrd="11" destOrd="0" presId="urn:microsoft.com/office/officeart/2005/8/layout/cycle6"/>
    <dgm:cxn modelId="{4CAB5F10-4B4E-49C0-B1E3-74A0859C1793}" type="presParOf" srcId="{31AACF3B-E472-4D5F-BA82-EFC00174FD40}" destId="{5138D8CB-D546-454D-84D7-09A98A568CF2}" srcOrd="12" destOrd="0" presId="urn:microsoft.com/office/officeart/2005/8/layout/cycle6"/>
    <dgm:cxn modelId="{98A5FF7F-83B9-4AAD-8147-7E050CA99D9E}" type="presParOf" srcId="{31AACF3B-E472-4D5F-BA82-EFC00174FD40}" destId="{5609A69D-7167-4796-907F-90347D3CE9BB}" srcOrd="13" destOrd="0" presId="urn:microsoft.com/office/officeart/2005/8/layout/cycle6"/>
    <dgm:cxn modelId="{0777BE46-DCDB-4829-979D-F91E5CA2B4E7}" type="presParOf" srcId="{31AACF3B-E472-4D5F-BA82-EFC00174FD40}" destId="{321A0ECE-5101-4499-A663-480DA6A22905}" srcOrd="14" destOrd="0" presId="urn:microsoft.com/office/officeart/2005/8/layout/cycle6"/>
    <dgm:cxn modelId="{186ABDBF-951B-4585-B970-19DDE1D9F597}" type="presParOf" srcId="{31AACF3B-E472-4D5F-BA82-EFC00174FD40}" destId="{A415CCB5-EF4D-483D-93FF-9FF431D49905}" srcOrd="15" destOrd="0" presId="urn:microsoft.com/office/officeart/2005/8/layout/cycle6"/>
    <dgm:cxn modelId="{C43DF524-247F-4267-A554-2267AAF6731A}" type="presParOf" srcId="{31AACF3B-E472-4D5F-BA82-EFC00174FD40}" destId="{E3D9863E-F2D0-48C2-95C4-424A2B077BBA}" srcOrd="16" destOrd="0" presId="urn:microsoft.com/office/officeart/2005/8/layout/cycle6"/>
    <dgm:cxn modelId="{47686F2E-5839-42E6-A0FC-5B4FBA842700}" type="presParOf" srcId="{31AACF3B-E472-4D5F-BA82-EFC00174FD40}" destId="{8A8C2D34-33F1-4E42-8D04-EA6EBFE39050}"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5DB33-5646-4E94-8406-4677A61A5471}">
      <dsp:nvSpPr>
        <dsp:cNvPr id="0" name=""/>
        <dsp:cNvSpPr/>
      </dsp:nvSpPr>
      <dsp:spPr>
        <a:xfrm>
          <a:off x="0" y="0"/>
          <a:ext cx="5537835" cy="203511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77800" lvl="0" indent="0" algn="l" defTabSz="622300">
            <a:lnSpc>
              <a:spcPct val="90000"/>
            </a:lnSpc>
            <a:spcBef>
              <a:spcPct val="0"/>
            </a:spcBef>
            <a:spcAft>
              <a:spcPct val="35000"/>
            </a:spcAft>
          </a:pPr>
          <a:r>
            <a:rPr lang="pl-PL" sz="1400" b="1" kern="1200" dirty="0" smtClean="0">
              <a:latin typeface="+mn-lt"/>
            </a:rPr>
            <a:t>I ETAP:  </a:t>
          </a:r>
        </a:p>
        <a:p>
          <a:pPr marL="177800" lvl="0" indent="0" algn="l" defTabSz="622300">
            <a:lnSpc>
              <a:spcPct val="90000"/>
            </a:lnSpc>
            <a:spcBef>
              <a:spcPct val="0"/>
            </a:spcBef>
            <a:spcAft>
              <a:spcPct val="35000"/>
            </a:spcAft>
          </a:pPr>
          <a:r>
            <a:rPr lang="pl-PL" sz="1400" kern="1200" dirty="0" smtClean="0">
              <a:latin typeface="+mn-lt"/>
            </a:rPr>
            <a:t>Badanie jakościowe z mieszkańcami miasta oraz z liderami opinii: 4 FGI + 6 IDI.</a:t>
          </a:r>
        </a:p>
        <a:p>
          <a:pPr marL="177800" lvl="0" indent="0" algn="l" defTabSz="622300">
            <a:lnSpc>
              <a:spcPct val="90000"/>
            </a:lnSpc>
            <a:spcBef>
              <a:spcPct val="0"/>
            </a:spcBef>
            <a:spcAft>
              <a:spcPct val="35000"/>
            </a:spcAft>
          </a:pPr>
          <a:r>
            <a:rPr lang="pl-PL" sz="1400" kern="1200" dirty="0" smtClean="0">
              <a:latin typeface="+mn-lt"/>
            </a:rPr>
            <a:t>Celem tego etapu była analiza i pogłębienie rozumienia postaw mieszkańców wobec tego, co dzieje się w mieście, wobec prezydenta, władz lokalnych i samej inicjatywy referendalnej.</a:t>
          </a:r>
          <a:endParaRPr lang="pl-PL" sz="1400" kern="1200" dirty="0">
            <a:latin typeface="+mn-lt"/>
          </a:endParaRPr>
        </a:p>
      </dsp:txBody>
      <dsp:txXfrm>
        <a:off x="59606" y="59606"/>
        <a:ext cx="3434389" cy="1915899"/>
      </dsp:txXfrm>
    </dsp:sp>
    <dsp:sp modelId="{0C43F907-C10D-485A-8771-94A55CD57758}">
      <dsp:nvSpPr>
        <dsp:cNvPr id="0" name=""/>
        <dsp:cNvSpPr/>
      </dsp:nvSpPr>
      <dsp:spPr>
        <a:xfrm>
          <a:off x="977264" y="2487358"/>
          <a:ext cx="5537835" cy="2035111"/>
        </a:xfrm>
        <a:prstGeom prst="roundRect">
          <a:avLst>
            <a:gd name="adj" fmla="val 10000"/>
          </a:avLst>
        </a:prstGeom>
        <a:solidFill>
          <a:schemeClr val="accent2">
            <a:hueOff val="7830902"/>
            <a:satOff val="-3768"/>
            <a:lumOff val="2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77800" lvl="0" indent="0" algn="l" defTabSz="622300">
            <a:lnSpc>
              <a:spcPct val="90000"/>
            </a:lnSpc>
            <a:spcBef>
              <a:spcPct val="0"/>
            </a:spcBef>
            <a:spcAft>
              <a:spcPct val="35000"/>
            </a:spcAft>
          </a:pPr>
          <a:r>
            <a:rPr lang="pl-PL" sz="1400" b="1" kern="1200" dirty="0" smtClean="0">
              <a:latin typeface="+mn-lt"/>
            </a:rPr>
            <a:t>II ETAP: </a:t>
          </a:r>
        </a:p>
        <a:p>
          <a:pPr marL="177800" lvl="0" indent="0" algn="l" defTabSz="622300">
            <a:lnSpc>
              <a:spcPct val="90000"/>
            </a:lnSpc>
            <a:spcBef>
              <a:spcPct val="0"/>
            </a:spcBef>
            <a:spcAft>
              <a:spcPct val="35000"/>
            </a:spcAft>
          </a:pPr>
          <a:r>
            <a:rPr lang="pl-PL" sz="1400" kern="1200" dirty="0" smtClean="0">
              <a:latin typeface="+mn-lt"/>
            </a:rPr>
            <a:t>Sondaż CATI  na reprezentatywnej próbie mieszkańców Zawiercia, N=500.</a:t>
          </a:r>
        </a:p>
        <a:p>
          <a:pPr marL="177800" lvl="0" indent="0" algn="l" defTabSz="622300">
            <a:lnSpc>
              <a:spcPct val="90000"/>
            </a:lnSpc>
            <a:spcBef>
              <a:spcPct val="0"/>
            </a:spcBef>
            <a:spcAft>
              <a:spcPct val="35000"/>
            </a:spcAft>
          </a:pPr>
          <a:r>
            <a:rPr lang="pl-PL" sz="1400" kern="1200" dirty="0" smtClean="0">
              <a:latin typeface="+mn-lt"/>
            </a:rPr>
            <a:t>Celem tego etapu była kwantyfikacja postaw i opinii zdiagnozowanych </a:t>
          </a:r>
          <a:br>
            <a:rPr lang="pl-PL" sz="1400" kern="1200" dirty="0" smtClean="0">
              <a:latin typeface="+mn-lt"/>
            </a:rPr>
          </a:br>
          <a:r>
            <a:rPr lang="pl-PL" sz="1400" kern="1200" dirty="0" smtClean="0">
              <a:latin typeface="+mn-lt"/>
            </a:rPr>
            <a:t>w pierwszym etapie – badaniu jakościowym.</a:t>
          </a:r>
          <a:endParaRPr lang="pl-PL" sz="1400" kern="1200" dirty="0">
            <a:latin typeface="+mn-lt"/>
          </a:endParaRPr>
        </a:p>
      </dsp:txBody>
      <dsp:txXfrm>
        <a:off x="1036870" y="2546964"/>
        <a:ext cx="3118535" cy="1915899"/>
      </dsp:txXfrm>
    </dsp:sp>
    <dsp:sp modelId="{8B9DC331-7B6C-4F4F-99BB-0DF7EDED5D54}">
      <dsp:nvSpPr>
        <dsp:cNvPr id="0" name=""/>
        <dsp:cNvSpPr/>
      </dsp:nvSpPr>
      <dsp:spPr>
        <a:xfrm>
          <a:off x="3476626" y="1599823"/>
          <a:ext cx="2399547" cy="132282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pl-PL" sz="1300" kern="1200">
            <a:latin typeface="Candara" pitchFamily="34" charset="0"/>
          </a:endParaRPr>
        </a:p>
      </dsp:txBody>
      <dsp:txXfrm>
        <a:off x="4016524" y="1599823"/>
        <a:ext cx="1319751" cy="995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C7561-D6EE-4665-A83C-77735354A5E8}">
      <dsp:nvSpPr>
        <dsp:cNvPr id="0" name=""/>
        <dsp:cNvSpPr/>
      </dsp:nvSpPr>
      <dsp:spPr>
        <a:xfrm>
          <a:off x="356744" y="1193"/>
          <a:ext cx="1846030" cy="11076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mn-lt"/>
            </a:rPr>
            <a:t>Senior, emeryt</a:t>
          </a:r>
          <a:endParaRPr lang="en-US" sz="1400" kern="1200" dirty="0">
            <a:latin typeface="+mn-lt"/>
          </a:endParaRPr>
        </a:p>
      </dsp:txBody>
      <dsp:txXfrm>
        <a:off x="356744" y="1193"/>
        <a:ext cx="1846030" cy="1107618"/>
      </dsp:txXfrm>
    </dsp:sp>
    <dsp:sp modelId="{6F2A9473-692C-4C8F-BA49-4E7C69E4022B}">
      <dsp:nvSpPr>
        <dsp:cNvPr id="0" name=""/>
        <dsp:cNvSpPr/>
      </dsp:nvSpPr>
      <dsp:spPr>
        <a:xfrm>
          <a:off x="2387378" y="1193"/>
          <a:ext cx="1846030" cy="1107618"/>
        </a:xfrm>
        <a:prstGeom prst="rect">
          <a:avLst/>
        </a:prstGeom>
        <a:solidFill>
          <a:schemeClr val="accent4">
            <a:hueOff val="-330095"/>
            <a:satOff val="-8670"/>
            <a:lumOff val="7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mn-lt"/>
            </a:rPr>
            <a:t>Arogancki, bezkarny, wszystko mu wolno</a:t>
          </a:r>
          <a:endParaRPr lang="en-US" sz="1400" kern="1200" dirty="0">
            <a:latin typeface="+mn-lt"/>
          </a:endParaRPr>
        </a:p>
      </dsp:txBody>
      <dsp:txXfrm>
        <a:off x="2387378" y="1193"/>
        <a:ext cx="1846030" cy="1107618"/>
      </dsp:txXfrm>
    </dsp:sp>
    <dsp:sp modelId="{13B46D5E-18B6-4AF8-9697-37A456546B80}">
      <dsp:nvSpPr>
        <dsp:cNvPr id="0" name=""/>
        <dsp:cNvSpPr/>
      </dsp:nvSpPr>
      <dsp:spPr>
        <a:xfrm>
          <a:off x="4418012" y="1193"/>
          <a:ext cx="1846030" cy="1107618"/>
        </a:xfrm>
        <a:prstGeom prst="rect">
          <a:avLst/>
        </a:prstGeom>
        <a:solidFill>
          <a:schemeClr val="accent4">
            <a:hueOff val="-660191"/>
            <a:satOff val="-17340"/>
            <a:lumOff val="1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mn-lt"/>
            </a:rPr>
            <a:t>Alkoholik, kumple od kieliszka </a:t>
          </a:r>
          <a:endParaRPr lang="en-US" sz="1400" kern="1200" dirty="0">
            <a:latin typeface="+mn-lt"/>
          </a:endParaRPr>
        </a:p>
      </dsp:txBody>
      <dsp:txXfrm>
        <a:off x="4418012" y="1193"/>
        <a:ext cx="1846030" cy="1107618"/>
      </dsp:txXfrm>
    </dsp:sp>
    <dsp:sp modelId="{7DCE3C2D-ACE0-44EE-BEDE-118F73DBDBFE}">
      <dsp:nvSpPr>
        <dsp:cNvPr id="0" name=""/>
        <dsp:cNvSpPr/>
      </dsp:nvSpPr>
      <dsp:spPr>
        <a:xfrm>
          <a:off x="6448645" y="1193"/>
          <a:ext cx="1846030" cy="1107618"/>
        </a:xfrm>
        <a:prstGeom prst="rect">
          <a:avLst/>
        </a:prstGeom>
        <a:solidFill>
          <a:schemeClr val="accent4">
            <a:hueOff val="-990286"/>
            <a:satOff val="-26010"/>
            <a:lumOff val="23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mn-lt"/>
            </a:rPr>
            <a:t>Zdemoralizowany, obsadza swoje kochanki na stanowiskach</a:t>
          </a:r>
          <a:endParaRPr lang="en-US" sz="1400" kern="1200" dirty="0">
            <a:latin typeface="+mn-lt"/>
          </a:endParaRPr>
        </a:p>
      </dsp:txBody>
      <dsp:txXfrm>
        <a:off x="6448645" y="1193"/>
        <a:ext cx="1846030" cy="1107618"/>
      </dsp:txXfrm>
    </dsp:sp>
    <dsp:sp modelId="{91941AAF-BEAC-41F5-BD0D-4F8EB75C30C0}">
      <dsp:nvSpPr>
        <dsp:cNvPr id="0" name=""/>
        <dsp:cNvSpPr/>
      </dsp:nvSpPr>
      <dsp:spPr>
        <a:xfrm>
          <a:off x="1407671" y="1293415"/>
          <a:ext cx="1846030" cy="1107618"/>
        </a:xfrm>
        <a:prstGeom prst="rect">
          <a:avLst/>
        </a:prstGeom>
        <a:solidFill>
          <a:schemeClr val="accent4">
            <a:hueOff val="-1320382"/>
            <a:satOff val="-34680"/>
            <a:lumOff val="3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mn-lt"/>
            </a:rPr>
            <a:t>Wszystko robi po cichu, pokątnie – mówi się, że…</a:t>
          </a:r>
          <a:endParaRPr lang="en-US" sz="1400" kern="1200" dirty="0">
            <a:latin typeface="+mn-lt"/>
          </a:endParaRPr>
        </a:p>
      </dsp:txBody>
      <dsp:txXfrm>
        <a:off x="1407671" y="1293415"/>
        <a:ext cx="1846030" cy="1107618"/>
      </dsp:txXfrm>
    </dsp:sp>
    <dsp:sp modelId="{0CC9C270-3AC1-4645-9856-E31D0D91D4B4}">
      <dsp:nvSpPr>
        <dsp:cNvPr id="0" name=""/>
        <dsp:cNvSpPr/>
      </dsp:nvSpPr>
      <dsp:spPr>
        <a:xfrm>
          <a:off x="3402695" y="1293415"/>
          <a:ext cx="1846030" cy="1107618"/>
        </a:xfrm>
        <a:prstGeom prst="rect">
          <a:avLst/>
        </a:prstGeom>
        <a:solidFill>
          <a:srgbClr val="CC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solidFill>
                <a:schemeClr val="bg1"/>
              </a:solidFill>
              <a:latin typeface="+mn-lt"/>
            </a:rPr>
            <a:t>Działa na zasadzie – po nas choćby i potop – wyprzedaje majątek miasta</a:t>
          </a:r>
          <a:endParaRPr lang="en-US" sz="1400" kern="1200" dirty="0">
            <a:solidFill>
              <a:schemeClr val="bg1"/>
            </a:solidFill>
            <a:latin typeface="+mn-lt"/>
          </a:endParaRPr>
        </a:p>
      </dsp:txBody>
      <dsp:txXfrm>
        <a:off x="3402695" y="1293415"/>
        <a:ext cx="1846030" cy="1107618"/>
      </dsp:txXfrm>
    </dsp:sp>
    <dsp:sp modelId="{3A1967B8-496A-4AAB-8DA9-CACD0713028D}">
      <dsp:nvSpPr>
        <dsp:cNvPr id="0" name=""/>
        <dsp:cNvSpPr/>
      </dsp:nvSpPr>
      <dsp:spPr>
        <a:xfrm>
          <a:off x="5433328" y="1293415"/>
          <a:ext cx="1846030" cy="1107618"/>
        </a:xfrm>
        <a:prstGeom prst="rect">
          <a:avLst/>
        </a:prstGeom>
        <a:solidFill>
          <a:schemeClr val="accent4">
            <a:hueOff val="-1980572"/>
            <a:satOff val="-52020"/>
            <a:lumOff val="476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solidFill>
                <a:schemeClr val="tx1"/>
              </a:solidFill>
              <a:latin typeface="+mn-lt"/>
            </a:rPr>
            <a:t>Dobrze osadzony, ma kolegów</a:t>
          </a:r>
          <a:endParaRPr lang="en-US" sz="1400" kern="1200" dirty="0">
            <a:solidFill>
              <a:schemeClr val="tx1"/>
            </a:solidFill>
            <a:latin typeface="+mn-lt"/>
          </a:endParaRPr>
        </a:p>
      </dsp:txBody>
      <dsp:txXfrm>
        <a:off x="5433328" y="1293415"/>
        <a:ext cx="1846030" cy="1107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35F07-7378-4B50-9590-30082EF09D2A}">
      <dsp:nvSpPr>
        <dsp:cNvPr id="0" name=""/>
        <dsp:cNvSpPr/>
      </dsp:nvSpPr>
      <dsp:spPr>
        <a:xfrm>
          <a:off x="985614" y="391"/>
          <a:ext cx="1911208" cy="1146725"/>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mn-lt"/>
            </a:rPr>
            <a:t>Człowiek kulturalny, spokojny, z klasą</a:t>
          </a:r>
          <a:endParaRPr lang="en-US" sz="1400" kern="1200" dirty="0">
            <a:latin typeface="+mn-lt"/>
          </a:endParaRPr>
        </a:p>
      </dsp:txBody>
      <dsp:txXfrm>
        <a:off x="985614" y="391"/>
        <a:ext cx="1911208" cy="1146725"/>
      </dsp:txXfrm>
    </dsp:sp>
    <dsp:sp modelId="{F3657EE5-A34E-4627-A895-08BA579C42F3}">
      <dsp:nvSpPr>
        <dsp:cNvPr id="0" name=""/>
        <dsp:cNvSpPr/>
      </dsp:nvSpPr>
      <dsp:spPr>
        <a:xfrm>
          <a:off x="3087944" y="391"/>
          <a:ext cx="1911208" cy="1146725"/>
        </a:xfrm>
        <a:prstGeom prst="rect">
          <a:avLst/>
        </a:prstGeom>
        <a:solidFill>
          <a:schemeClr val="accent2">
            <a:shade val="50000"/>
            <a:hueOff val="165800"/>
            <a:satOff val="-15285"/>
            <a:lumOff val="1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mn-lt"/>
            </a:rPr>
            <a:t>Przestrzegał przepisów, słuchał ludzi</a:t>
          </a:r>
          <a:endParaRPr lang="en-US" sz="1400" kern="1200" dirty="0">
            <a:latin typeface="+mn-lt"/>
          </a:endParaRPr>
        </a:p>
      </dsp:txBody>
      <dsp:txXfrm>
        <a:off x="3087944" y="391"/>
        <a:ext cx="1911208" cy="1146725"/>
      </dsp:txXfrm>
    </dsp:sp>
    <dsp:sp modelId="{52F8D0CD-A777-4F6D-841D-52C6BB5F57A5}">
      <dsp:nvSpPr>
        <dsp:cNvPr id="0" name=""/>
        <dsp:cNvSpPr/>
      </dsp:nvSpPr>
      <dsp:spPr>
        <a:xfrm>
          <a:off x="5190273" y="391"/>
          <a:ext cx="1911208" cy="1146725"/>
        </a:xfrm>
        <a:prstGeom prst="rect">
          <a:avLst/>
        </a:prstGeom>
        <a:solidFill>
          <a:schemeClr val="accent2">
            <a:shade val="50000"/>
            <a:hueOff val="331601"/>
            <a:satOff val="-30570"/>
            <a:lumOff val="372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solidFill>
                <a:schemeClr val="tx1"/>
              </a:solidFill>
              <a:latin typeface="+mn-lt"/>
            </a:rPr>
            <a:t>Nie poradził sobie w walce z układem, był za słaby (albo układ był za silny)</a:t>
          </a:r>
          <a:endParaRPr lang="en-US" sz="1400" kern="1200" dirty="0">
            <a:solidFill>
              <a:schemeClr val="tx1"/>
            </a:solidFill>
            <a:latin typeface="+mn-lt"/>
          </a:endParaRPr>
        </a:p>
      </dsp:txBody>
      <dsp:txXfrm>
        <a:off x="5190273" y="391"/>
        <a:ext cx="1911208" cy="1146725"/>
      </dsp:txXfrm>
    </dsp:sp>
    <dsp:sp modelId="{C29ECCFA-1C30-4C4B-9704-B81FD24A1139}">
      <dsp:nvSpPr>
        <dsp:cNvPr id="0" name=""/>
        <dsp:cNvSpPr/>
      </dsp:nvSpPr>
      <dsp:spPr>
        <a:xfrm>
          <a:off x="985614" y="1338237"/>
          <a:ext cx="1911208" cy="1146725"/>
        </a:xfrm>
        <a:prstGeom prst="rect">
          <a:avLst/>
        </a:prstGeom>
        <a:solidFill>
          <a:schemeClr val="accent2">
            <a:shade val="50000"/>
            <a:hueOff val="497401"/>
            <a:satOff val="-45855"/>
            <a:lumOff val="558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solidFill>
                <a:schemeClr val="tx1"/>
              </a:solidFill>
              <a:latin typeface="+mn-lt"/>
            </a:rPr>
            <a:t>Trudno powiedzieć, co dokładnie zrobił – spory z Machem o ’autorstwo projektów’ (np. kanalizacji)</a:t>
          </a:r>
          <a:endParaRPr lang="en-US" sz="1400" kern="1200" dirty="0">
            <a:solidFill>
              <a:schemeClr val="tx1"/>
            </a:solidFill>
            <a:latin typeface="+mn-lt"/>
          </a:endParaRPr>
        </a:p>
      </dsp:txBody>
      <dsp:txXfrm>
        <a:off x="985614" y="1338237"/>
        <a:ext cx="1911208" cy="1146725"/>
      </dsp:txXfrm>
    </dsp:sp>
    <dsp:sp modelId="{1535D577-DF12-401E-9C9F-5FA082C8C9EE}">
      <dsp:nvSpPr>
        <dsp:cNvPr id="0" name=""/>
        <dsp:cNvSpPr/>
      </dsp:nvSpPr>
      <dsp:spPr>
        <a:xfrm>
          <a:off x="3087944" y="1338237"/>
          <a:ext cx="1911208" cy="1146725"/>
        </a:xfrm>
        <a:prstGeom prst="rect">
          <a:avLst/>
        </a:prstGeom>
        <a:solidFill>
          <a:schemeClr val="accent2">
            <a:shade val="50000"/>
            <a:hueOff val="331601"/>
            <a:satOff val="-30570"/>
            <a:lumOff val="372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mn-lt"/>
            </a:rPr>
            <a:t>Budowanie swojego układu</a:t>
          </a:r>
          <a:endParaRPr lang="en-US" sz="1400" kern="1200" dirty="0">
            <a:latin typeface="+mn-lt"/>
          </a:endParaRPr>
        </a:p>
      </dsp:txBody>
      <dsp:txXfrm>
        <a:off x="3087944" y="1338237"/>
        <a:ext cx="1911208" cy="1146725"/>
      </dsp:txXfrm>
    </dsp:sp>
    <dsp:sp modelId="{770EC3F1-DD18-4F3A-ABF0-95CEAF30073E}">
      <dsp:nvSpPr>
        <dsp:cNvPr id="0" name=""/>
        <dsp:cNvSpPr/>
      </dsp:nvSpPr>
      <dsp:spPr>
        <a:xfrm>
          <a:off x="5190273" y="1338237"/>
          <a:ext cx="1911208" cy="1146725"/>
        </a:xfrm>
        <a:prstGeom prst="rect">
          <a:avLst/>
        </a:prstGeom>
        <a:solidFill>
          <a:srgbClr val="CC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latin typeface="+mn-lt"/>
            </a:rPr>
            <a:t>Zabrakło</a:t>
          </a:r>
          <a:r>
            <a:rPr lang="pl-PL" sz="1400" kern="1200" dirty="0" smtClean="0">
              <a:latin typeface="+mn-lt"/>
            </a:rPr>
            <a:t> wyraźnych </a:t>
          </a:r>
          <a:r>
            <a:rPr lang="pl-PL" sz="1400" b="1" kern="1200" dirty="0" smtClean="0">
              <a:latin typeface="+mn-lt"/>
            </a:rPr>
            <a:t>sukcesów</a:t>
          </a:r>
          <a:r>
            <a:rPr lang="pl-PL" sz="1400" kern="1200" dirty="0" smtClean="0">
              <a:latin typeface="+mn-lt"/>
            </a:rPr>
            <a:t>, ludzie nie widzieli jakościowej zmiany</a:t>
          </a:r>
          <a:endParaRPr lang="en-US" sz="1400" kern="1200" dirty="0">
            <a:latin typeface="+mn-lt"/>
          </a:endParaRPr>
        </a:p>
      </dsp:txBody>
      <dsp:txXfrm>
        <a:off x="5190273" y="1338237"/>
        <a:ext cx="1911208" cy="1146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3F262-CD47-4869-994F-52FC6C4BE43C}">
      <dsp:nvSpPr>
        <dsp:cNvPr id="0" name=""/>
        <dsp:cNvSpPr/>
      </dsp:nvSpPr>
      <dsp:spPr>
        <a:xfrm>
          <a:off x="644610" y="507"/>
          <a:ext cx="1746603" cy="1047962"/>
        </a:xfrm>
        <a:prstGeom prst="rect">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mn-lt"/>
            </a:rPr>
            <a:t>Posłanka PO, dawniej radna, v-ce prezydent miasta za rządów M. Mazura</a:t>
          </a:r>
          <a:endParaRPr lang="en-US" sz="1400" kern="1200" dirty="0">
            <a:latin typeface="+mn-lt"/>
          </a:endParaRPr>
        </a:p>
      </dsp:txBody>
      <dsp:txXfrm>
        <a:off x="644610" y="507"/>
        <a:ext cx="1746603" cy="1047962"/>
      </dsp:txXfrm>
    </dsp:sp>
    <dsp:sp modelId="{11DC8E70-E4B4-4D1E-A8B2-9760E5376706}">
      <dsp:nvSpPr>
        <dsp:cNvPr id="0" name=""/>
        <dsp:cNvSpPr/>
      </dsp:nvSpPr>
      <dsp:spPr>
        <a:xfrm>
          <a:off x="2565874" y="507"/>
          <a:ext cx="1746603" cy="1047962"/>
        </a:xfrm>
        <a:prstGeom prst="rect">
          <a:avLst/>
        </a:prstGeom>
        <a:solidFill>
          <a:schemeClr val="accent6">
            <a:shade val="50000"/>
            <a:hueOff val="27024"/>
            <a:satOff val="-3359"/>
            <a:lumOff val="133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mn-lt"/>
            </a:rPr>
            <a:t>Ma zatarg z prezydentem Machem, jest mocno atakowana (ulotki w skrzynkach)</a:t>
          </a:r>
          <a:endParaRPr lang="en-US" sz="1400" kern="1200" dirty="0">
            <a:latin typeface="+mn-lt"/>
          </a:endParaRPr>
        </a:p>
      </dsp:txBody>
      <dsp:txXfrm>
        <a:off x="2565874" y="507"/>
        <a:ext cx="1746603" cy="1047962"/>
      </dsp:txXfrm>
    </dsp:sp>
    <dsp:sp modelId="{913B00AC-6BAD-4FC6-882C-69149AFA70F6}">
      <dsp:nvSpPr>
        <dsp:cNvPr id="0" name=""/>
        <dsp:cNvSpPr/>
      </dsp:nvSpPr>
      <dsp:spPr>
        <a:xfrm>
          <a:off x="4487138" y="507"/>
          <a:ext cx="1746603" cy="1047962"/>
        </a:xfrm>
        <a:prstGeom prst="rect">
          <a:avLst/>
        </a:prstGeom>
        <a:solidFill>
          <a:schemeClr val="accent6">
            <a:shade val="50000"/>
            <a:hueOff val="54048"/>
            <a:satOff val="-6717"/>
            <a:lumOff val="267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mn-lt"/>
            </a:rPr>
            <a:t>Właścicielka sklepów </a:t>
          </a:r>
          <a:r>
            <a:rPr lang="pl-PL" sz="1400" kern="1200" dirty="0" err="1" smtClean="0">
              <a:latin typeface="+mn-lt"/>
            </a:rPr>
            <a:t>ZygZak</a:t>
          </a:r>
          <a:r>
            <a:rPr lang="pl-PL" sz="1400" kern="1200" dirty="0" smtClean="0">
              <a:latin typeface="+mn-lt"/>
            </a:rPr>
            <a:t>, bizneswoman, mąż też prowadzi firmę, dobrze im się powodzi</a:t>
          </a:r>
          <a:endParaRPr lang="en-US" sz="1400" kern="1200" dirty="0">
            <a:latin typeface="+mn-lt"/>
          </a:endParaRPr>
        </a:p>
      </dsp:txBody>
      <dsp:txXfrm>
        <a:off x="4487138" y="507"/>
        <a:ext cx="1746603" cy="1047962"/>
      </dsp:txXfrm>
    </dsp:sp>
    <dsp:sp modelId="{AFD08AEC-3B6A-4D2B-96D7-E5D30C9E0F3A}">
      <dsp:nvSpPr>
        <dsp:cNvPr id="0" name=""/>
        <dsp:cNvSpPr/>
      </dsp:nvSpPr>
      <dsp:spPr>
        <a:xfrm>
          <a:off x="6408401" y="507"/>
          <a:ext cx="1746603" cy="1047962"/>
        </a:xfrm>
        <a:prstGeom prst="rect">
          <a:avLst/>
        </a:prstGeom>
        <a:solidFill>
          <a:schemeClr val="accent6">
            <a:shade val="50000"/>
            <a:hueOff val="81071"/>
            <a:satOff val="-10076"/>
            <a:lumOff val="401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mn-lt"/>
            </a:rPr>
            <a:t>Osoba z inicjatywą, </a:t>
          </a:r>
          <a:br>
            <a:rPr lang="pl-PL" sz="1400" kern="1200" dirty="0" smtClean="0">
              <a:latin typeface="+mn-lt"/>
            </a:rPr>
          </a:br>
          <a:r>
            <a:rPr lang="pl-PL" sz="1400" kern="1200" dirty="0" smtClean="0">
              <a:latin typeface="+mn-lt"/>
            </a:rPr>
            <a:t>z pomysłami (spotkania </a:t>
          </a:r>
          <a:br>
            <a:rPr lang="pl-PL" sz="1400" kern="1200" dirty="0" smtClean="0">
              <a:latin typeface="+mn-lt"/>
            </a:rPr>
          </a:br>
          <a:r>
            <a:rPr lang="pl-PL" sz="1400" kern="1200" dirty="0" smtClean="0">
              <a:latin typeface="+mn-lt"/>
            </a:rPr>
            <a:t>z okazji imienin Anny)</a:t>
          </a:r>
          <a:endParaRPr lang="en-US" sz="1400" kern="1200" dirty="0">
            <a:latin typeface="+mn-lt"/>
          </a:endParaRPr>
        </a:p>
      </dsp:txBody>
      <dsp:txXfrm>
        <a:off x="6408401" y="507"/>
        <a:ext cx="1746603" cy="1047962"/>
      </dsp:txXfrm>
    </dsp:sp>
    <dsp:sp modelId="{57EB57DF-B5AC-4215-B939-F7167539B18E}">
      <dsp:nvSpPr>
        <dsp:cNvPr id="0" name=""/>
        <dsp:cNvSpPr/>
      </dsp:nvSpPr>
      <dsp:spPr>
        <a:xfrm>
          <a:off x="573226" y="1223129"/>
          <a:ext cx="3779580" cy="1047962"/>
        </a:xfrm>
        <a:prstGeom prst="rect">
          <a:avLst/>
        </a:prstGeom>
        <a:solidFill>
          <a:schemeClr val="accent6">
            <a:shade val="50000"/>
            <a:hueOff val="81071"/>
            <a:satOff val="-10076"/>
            <a:lumOff val="401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mn-lt"/>
            </a:rPr>
            <a:t>Przez część osób jest postrzegana jako typowy przedstawiciel klasy rządzącej, jedno mówi, drugie robi – np. źle traktuje ludzi, nie daje pracownikom umowy</a:t>
          </a:r>
          <a:endParaRPr lang="en-US" sz="1400" kern="1200" dirty="0">
            <a:latin typeface="+mn-lt"/>
          </a:endParaRPr>
        </a:p>
      </dsp:txBody>
      <dsp:txXfrm>
        <a:off x="573226" y="1223129"/>
        <a:ext cx="3779580" cy="1047962"/>
      </dsp:txXfrm>
    </dsp:sp>
    <dsp:sp modelId="{7BFF9F62-1551-4954-918A-FF8142853DC4}">
      <dsp:nvSpPr>
        <dsp:cNvPr id="0" name=""/>
        <dsp:cNvSpPr/>
      </dsp:nvSpPr>
      <dsp:spPr>
        <a:xfrm>
          <a:off x="4527467" y="1223129"/>
          <a:ext cx="1777658" cy="1047962"/>
        </a:xfrm>
        <a:prstGeom prst="rect">
          <a:avLst/>
        </a:prstGeom>
        <a:solidFill>
          <a:schemeClr val="accent6">
            <a:shade val="50000"/>
            <a:hueOff val="54048"/>
            <a:satOff val="-6717"/>
            <a:lumOff val="267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mn-lt"/>
            </a:rPr>
            <a:t>Czasem postrzegana jako jeszcze bardziej cyniczna niż Mach, bo broni własnych interesów, swoich sklepów</a:t>
          </a:r>
          <a:endParaRPr lang="en-US" sz="1400" kern="1200" dirty="0">
            <a:latin typeface="+mn-lt"/>
          </a:endParaRPr>
        </a:p>
      </dsp:txBody>
      <dsp:txXfrm>
        <a:off x="4527467" y="1223129"/>
        <a:ext cx="1777658" cy="1047962"/>
      </dsp:txXfrm>
    </dsp:sp>
    <dsp:sp modelId="{E6BAF944-894D-41B8-A280-43E552B7296E}">
      <dsp:nvSpPr>
        <dsp:cNvPr id="0" name=""/>
        <dsp:cNvSpPr/>
      </dsp:nvSpPr>
      <dsp:spPr>
        <a:xfrm>
          <a:off x="6479785" y="1223129"/>
          <a:ext cx="1746603" cy="1047962"/>
        </a:xfrm>
        <a:prstGeom prst="rect">
          <a:avLst/>
        </a:prstGeom>
        <a:solidFill>
          <a:srgbClr val="CC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mn-lt"/>
            </a:rPr>
            <a:t>Nie jest postrzegana jako lek/rozwiązanie</a:t>
          </a:r>
          <a:endParaRPr lang="en-US" sz="1400" kern="1200" dirty="0">
            <a:latin typeface="+mn-lt"/>
          </a:endParaRPr>
        </a:p>
      </dsp:txBody>
      <dsp:txXfrm>
        <a:off x="6479785" y="1223129"/>
        <a:ext cx="1746603" cy="10479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48121-BB13-4CBB-9226-AC04D007CED5}">
      <dsp:nvSpPr>
        <dsp:cNvPr id="0" name=""/>
        <dsp:cNvSpPr/>
      </dsp:nvSpPr>
      <dsp:spPr>
        <a:xfrm>
          <a:off x="2400" y="300477"/>
          <a:ext cx="1904539" cy="1142723"/>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t>Nowe miejsca pracy – zakłady!</a:t>
          </a:r>
          <a:endParaRPr lang="en-US" sz="1400" b="1" kern="1200" dirty="0"/>
        </a:p>
      </dsp:txBody>
      <dsp:txXfrm>
        <a:off x="2400" y="300477"/>
        <a:ext cx="1904539" cy="1142723"/>
      </dsp:txXfrm>
    </dsp:sp>
    <dsp:sp modelId="{2B533672-E207-4330-9B8C-FBC3B8D64C18}">
      <dsp:nvSpPr>
        <dsp:cNvPr id="0" name=""/>
        <dsp:cNvSpPr/>
      </dsp:nvSpPr>
      <dsp:spPr>
        <a:xfrm>
          <a:off x="2097394" y="300477"/>
          <a:ext cx="1904539" cy="1142723"/>
        </a:xfrm>
        <a:prstGeom prst="rect">
          <a:avLst/>
        </a:prstGeom>
        <a:solidFill>
          <a:schemeClr val="accent2">
            <a:shade val="80000"/>
            <a:hueOff val="39205"/>
            <a:satOff val="-3715"/>
            <a:lumOff val="31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t>Wykorzystanie potencjału turystycznego Jury</a:t>
          </a:r>
          <a:endParaRPr lang="en-US" sz="1400" b="1" kern="1200" dirty="0"/>
        </a:p>
      </dsp:txBody>
      <dsp:txXfrm>
        <a:off x="2097394" y="300477"/>
        <a:ext cx="1904539" cy="1142723"/>
      </dsp:txXfrm>
    </dsp:sp>
    <dsp:sp modelId="{2AFE67F1-40E3-41F7-BE00-FEB217013EAE}">
      <dsp:nvSpPr>
        <dsp:cNvPr id="0" name=""/>
        <dsp:cNvSpPr/>
      </dsp:nvSpPr>
      <dsp:spPr>
        <a:xfrm>
          <a:off x="4192388" y="300477"/>
          <a:ext cx="1904539" cy="1142723"/>
        </a:xfrm>
        <a:prstGeom prst="rect">
          <a:avLst/>
        </a:prstGeom>
        <a:solidFill>
          <a:schemeClr val="accent2">
            <a:shade val="80000"/>
            <a:hueOff val="78410"/>
            <a:satOff val="-7429"/>
            <a:lumOff val="6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t>Obwodnica </a:t>
          </a:r>
          <a:endParaRPr lang="en-US" sz="1400" b="1" kern="1200" dirty="0"/>
        </a:p>
      </dsp:txBody>
      <dsp:txXfrm>
        <a:off x="4192388" y="300477"/>
        <a:ext cx="1904539" cy="1142723"/>
      </dsp:txXfrm>
    </dsp:sp>
    <dsp:sp modelId="{14A9476E-8FBB-4CE3-833F-4F84812162A4}">
      <dsp:nvSpPr>
        <dsp:cNvPr id="0" name=""/>
        <dsp:cNvSpPr/>
      </dsp:nvSpPr>
      <dsp:spPr>
        <a:xfrm>
          <a:off x="6287382" y="300477"/>
          <a:ext cx="1904539" cy="1142723"/>
        </a:xfrm>
        <a:prstGeom prst="rect">
          <a:avLst/>
        </a:prstGeom>
        <a:solidFill>
          <a:schemeClr val="accent2">
            <a:shade val="80000"/>
            <a:hueOff val="117615"/>
            <a:satOff val="-11144"/>
            <a:lumOff val="95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t>Plan zagospodarowania przestrzeni – gdzie jest centrum Zawiercia?</a:t>
          </a:r>
          <a:endParaRPr lang="en-US" sz="1400" b="1" kern="1200" dirty="0"/>
        </a:p>
      </dsp:txBody>
      <dsp:txXfrm>
        <a:off x="6287382" y="300477"/>
        <a:ext cx="1904539" cy="1142723"/>
      </dsp:txXfrm>
    </dsp:sp>
    <dsp:sp modelId="{D13F6321-B6EE-4E52-B7D3-28B1E452E802}">
      <dsp:nvSpPr>
        <dsp:cNvPr id="0" name=""/>
        <dsp:cNvSpPr/>
      </dsp:nvSpPr>
      <dsp:spPr>
        <a:xfrm>
          <a:off x="2400" y="1633655"/>
          <a:ext cx="1904539" cy="1142723"/>
        </a:xfrm>
        <a:prstGeom prst="rect">
          <a:avLst/>
        </a:prstGeom>
        <a:solidFill>
          <a:schemeClr val="accent2">
            <a:shade val="80000"/>
            <a:hueOff val="156819"/>
            <a:satOff val="-14859"/>
            <a:lumOff val="126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t>Nadzór nad pracodawcami, rzetelne kontrole</a:t>
          </a:r>
          <a:endParaRPr lang="en-US" sz="1400" b="1" kern="1200" dirty="0"/>
        </a:p>
      </dsp:txBody>
      <dsp:txXfrm>
        <a:off x="2400" y="1633655"/>
        <a:ext cx="1904539" cy="1142723"/>
      </dsp:txXfrm>
    </dsp:sp>
    <dsp:sp modelId="{05D51020-DCEB-4C61-8CDB-CFA9B70F067C}">
      <dsp:nvSpPr>
        <dsp:cNvPr id="0" name=""/>
        <dsp:cNvSpPr/>
      </dsp:nvSpPr>
      <dsp:spPr>
        <a:xfrm>
          <a:off x="2097394" y="1633655"/>
          <a:ext cx="1904539" cy="1142723"/>
        </a:xfrm>
        <a:prstGeom prst="rect">
          <a:avLst/>
        </a:prstGeom>
        <a:solidFill>
          <a:schemeClr val="accent2">
            <a:shade val="80000"/>
            <a:hueOff val="196024"/>
            <a:satOff val="-18573"/>
            <a:lumOff val="158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t>Sprawiedliwe i sprawne służby miejskie – Policja </a:t>
          </a:r>
          <a:br>
            <a:rPr lang="pl-PL" sz="1400" b="1" kern="1200" dirty="0" smtClean="0"/>
          </a:br>
          <a:r>
            <a:rPr lang="pl-PL" sz="1400" b="1" kern="1200" dirty="0" smtClean="0"/>
            <a:t>i Straż Miejska</a:t>
          </a:r>
          <a:endParaRPr lang="en-US" sz="1400" b="1" kern="1200" dirty="0"/>
        </a:p>
      </dsp:txBody>
      <dsp:txXfrm>
        <a:off x="2097394" y="1633655"/>
        <a:ext cx="1904539" cy="1142723"/>
      </dsp:txXfrm>
    </dsp:sp>
    <dsp:sp modelId="{79AD6F70-33B8-4DB2-92A7-5B7CCD09D56E}">
      <dsp:nvSpPr>
        <dsp:cNvPr id="0" name=""/>
        <dsp:cNvSpPr/>
      </dsp:nvSpPr>
      <dsp:spPr>
        <a:xfrm>
          <a:off x="4192388" y="1633655"/>
          <a:ext cx="1904539" cy="1142723"/>
        </a:xfrm>
        <a:prstGeom prst="rect">
          <a:avLst/>
        </a:prstGeom>
        <a:solidFill>
          <a:schemeClr val="accent2">
            <a:shade val="80000"/>
            <a:hueOff val="235229"/>
            <a:satOff val="-22288"/>
            <a:lumOff val="190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t>Oferta kulturalna (kino, deptak) – symboliczne dowartościowanie</a:t>
          </a:r>
          <a:endParaRPr lang="en-US" sz="1400" b="1" kern="1200" dirty="0"/>
        </a:p>
      </dsp:txBody>
      <dsp:txXfrm>
        <a:off x="4192388" y="1633655"/>
        <a:ext cx="1904539" cy="1142723"/>
      </dsp:txXfrm>
    </dsp:sp>
    <dsp:sp modelId="{E59F439F-90D4-478D-9A95-C36C73C02608}">
      <dsp:nvSpPr>
        <dsp:cNvPr id="0" name=""/>
        <dsp:cNvSpPr/>
      </dsp:nvSpPr>
      <dsp:spPr>
        <a:xfrm>
          <a:off x="6287382" y="1633655"/>
          <a:ext cx="1904539" cy="1142723"/>
        </a:xfrm>
        <a:prstGeom prst="rect">
          <a:avLst/>
        </a:prstGeom>
        <a:solidFill>
          <a:schemeClr val="accent2">
            <a:shade val="80000"/>
            <a:hueOff val="274434"/>
            <a:satOff val="-26002"/>
            <a:lumOff val="222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t>Więcej komunikacji, więcej przejrzystości</a:t>
          </a:r>
          <a:endParaRPr lang="en-US" sz="1400" b="1" kern="1200" dirty="0"/>
        </a:p>
      </dsp:txBody>
      <dsp:txXfrm>
        <a:off x="6287382" y="1633655"/>
        <a:ext cx="1904539" cy="1142723"/>
      </dsp:txXfrm>
    </dsp:sp>
    <dsp:sp modelId="{9D79BD71-CDF9-4D4A-ADE7-340AEDCCDC8E}">
      <dsp:nvSpPr>
        <dsp:cNvPr id="0" name=""/>
        <dsp:cNvSpPr/>
      </dsp:nvSpPr>
      <dsp:spPr>
        <a:xfrm>
          <a:off x="2400" y="2966832"/>
          <a:ext cx="1904539" cy="1142723"/>
        </a:xfrm>
        <a:prstGeom prst="rect">
          <a:avLst/>
        </a:prstGeom>
        <a:solidFill>
          <a:schemeClr val="accent2">
            <a:shade val="80000"/>
            <a:hueOff val="313639"/>
            <a:satOff val="-29717"/>
            <a:lumOff val="25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t>Aktywność w specjalnej strefie ekonomicznej</a:t>
          </a:r>
          <a:endParaRPr lang="en-US" sz="1400" b="1" kern="1200" dirty="0"/>
        </a:p>
      </dsp:txBody>
      <dsp:txXfrm>
        <a:off x="2400" y="2966832"/>
        <a:ext cx="1904539" cy="1142723"/>
      </dsp:txXfrm>
    </dsp:sp>
    <dsp:sp modelId="{BF4B8721-D8D6-4260-A7BE-014EBFEC41E8}">
      <dsp:nvSpPr>
        <dsp:cNvPr id="0" name=""/>
        <dsp:cNvSpPr/>
      </dsp:nvSpPr>
      <dsp:spPr>
        <a:xfrm>
          <a:off x="2097394" y="2966832"/>
          <a:ext cx="1904539" cy="1142723"/>
        </a:xfrm>
        <a:prstGeom prst="rect">
          <a:avLst/>
        </a:prstGeom>
        <a:solidFill>
          <a:schemeClr val="accent2">
            <a:shade val="80000"/>
            <a:hueOff val="352844"/>
            <a:satOff val="-33432"/>
            <a:lumOff val="285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t>Troska o mieszkańców – niech ktoś wreszcie zadba o nas, a nie o siebie</a:t>
          </a:r>
          <a:endParaRPr lang="en-US" sz="1400" b="1" kern="1200" dirty="0"/>
        </a:p>
      </dsp:txBody>
      <dsp:txXfrm>
        <a:off x="2097394" y="2966832"/>
        <a:ext cx="1904539" cy="1142723"/>
      </dsp:txXfrm>
    </dsp:sp>
    <dsp:sp modelId="{D659EE3E-4556-494D-8446-314AD9ED4A83}">
      <dsp:nvSpPr>
        <dsp:cNvPr id="0" name=""/>
        <dsp:cNvSpPr/>
      </dsp:nvSpPr>
      <dsp:spPr>
        <a:xfrm>
          <a:off x="4192388" y="2966832"/>
          <a:ext cx="1904539" cy="1142723"/>
        </a:xfrm>
        <a:prstGeom prst="rect">
          <a:avLst/>
        </a:prstGeom>
        <a:solidFill>
          <a:schemeClr val="accent2">
            <a:shade val="80000"/>
            <a:hueOff val="392048"/>
            <a:satOff val="-37146"/>
            <a:lumOff val="31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t>Zrównoważony rozwój gospodarczy, nie tylko galerie</a:t>
          </a:r>
          <a:endParaRPr lang="en-US" sz="1400" b="1" kern="1200" dirty="0"/>
        </a:p>
      </dsp:txBody>
      <dsp:txXfrm>
        <a:off x="4192388" y="2966832"/>
        <a:ext cx="1904539" cy="1142723"/>
      </dsp:txXfrm>
    </dsp:sp>
    <dsp:sp modelId="{6F77B2B1-73E5-4F0B-A5D6-A2D3CAF9E639}">
      <dsp:nvSpPr>
        <dsp:cNvPr id="0" name=""/>
        <dsp:cNvSpPr/>
      </dsp:nvSpPr>
      <dsp:spPr>
        <a:xfrm>
          <a:off x="6287382" y="2966832"/>
          <a:ext cx="1904539" cy="1142723"/>
        </a:xfrm>
        <a:prstGeom prst="rect">
          <a:avLst/>
        </a:prstGeom>
        <a:solidFill>
          <a:schemeClr val="accent2">
            <a:shade val="80000"/>
            <a:hueOff val="431253"/>
            <a:satOff val="-40861"/>
            <a:lumOff val="34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t>Coś, co zatrzyma w mieście młodych</a:t>
          </a:r>
          <a:endParaRPr lang="en-US" sz="1400" b="1" kern="1200" dirty="0"/>
        </a:p>
      </dsp:txBody>
      <dsp:txXfrm>
        <a:off x="6287382" y="2966832"/>
        <a:ext cx="1904539" cy="11427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F93F9-514D-4ED7-B8C1-381B941CEF39}">
      <dsp:nvSpPr>
        <dsp:cNvPr id="0" name=""/>
        <dsp:cNvSpPr/>
      </dsp:nvSpPr>
      <dsp:spPr>
        <a:xfrm>
          <a:off x="2511695" y="3124"/>
          <a:ext cx="1282404" cy="833562"/>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40-50 lat</a:t>
          </a:r>
          <a:endParaRPr lang="en-US" sz="1200" kern="1200" dirty="0"/>
        </a:p>
      </dsp:txBody>
      <dsp:txXfrm>
        <a:off x="2552386" y="43815"/>
        <a:ext cx="1201022" cy="752180"/>
      </dsp:txXfrm>
    </dsp:sp>
    <dsp:sp modelId="{927D8B7D-BEBC-40D0-A2F6-53F71BDCBEDB}">
      <dsp:nvSpPr>
        <dsp:cNvPr id="0" name=""/>
        <dsp:cNvSpPr/>
      </dsp:nvSpPr>
      <dsp:spPr>
        <a:xfrm>
          <a:off x="1190181" y="419905"/>
          <a:ext cx="3925433" cy="3925433"/>
        </a:xfrm>
        <a:custGeom>
          <a:avLst/>
          <a:gdLst/>
          <a:ahLst/>
          <a:cxnLst/>
          <a:rect l="0" t="0" r="0" b="0"/>
          <a:pathLst>
            <a:path>
              <a:moveTo>
                <a:pt x="2612102" y="110540"/>
              </a:moveTo>
              <a:arcTo wR="1962716" hR="1962716" stAng="17359261" swAng="1499979"/>
            </a:path>
          </a:pathLst>
        </a:custGeom>
        <a:noFill/>
        <a:ln w="9525" cap="flat" cmpd="sng" algn="ctr">
          <a:solidFill>
            <a:schemeClr val="accent2">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548CE6-FC3B-421A-9DB7-19FC8115B1AD}">
      <dsp:nvSpPr>
        <dsp:cNvPr id="0" name=""/>
        <dsp:cNvSpPr/>
      </dsp:nvSpPr>
      <dsp:spPr>
        <a:xfrm>
          <a:off x="4211458" y="984482"/>
          <a:ext cx="1282404" cy="833562"/>
        </a:xfrm>
        <a:prstGeom prst="roundRect">
          <a:avLst/>
        </a:prstGeom>
        <a:solidFill>
          <a:schemeClr val="accent2">
            <a:shade val="50000"/>
            <a:hueOff val="165800"/>
            <a:satOff val="-15285"/>
            <a:lumOff val="1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Rzutki manager</a:t>
          </a:r>
          <a:endParaRPr lang="en-US" sz="1200" kern="1200" dirty="0"/>
        </a:p>
      </dsp:txBody>
      <dsp:txXfrm>
        <a:off x="4252149" y="1025173"/>
        <a:ext cx="1201022" cy="752180"/>
      </dsp:txXfrm>
    </dsp:sp>
    <dsp:sp modelId="{0EC6FFB6-94C0-4AC6-A4AA-9B921AF2BDE5}">
      <dsp:nvSpPr>
        <dsp:cNvPr id="0" name=""/>
        <dsp:cNvSpPr/>
      </dsp:nvSpPr>
      <dsp:spPr>
        <a:xfrm>
          <a:off x="1190181" y="419905"/>
          <a:ext cx="3925433" cy="3925433"/>
        </a:xfrm>
        <a:custGeom>
          <a:avLst/>
          <a:gdLst/>
          <a:ahLst/>
          <a:cxnLst/>
          <a:rect l="0" t="0" r="0" b="0"/>
          <a:pathLst>
            <a:path>
              <a:moveTo>
                <a:pt x="3845696" y="1408963"/>
              </a:moveTo>
              <a:arcTo wR="1962716" hR="1962716" stAng="20616736" swAng="1966529"/>
            </a:path>
          </a:pathLst>
        </a:custGeom>
        <a:noFill/>
        <a:ln w="9525" cap="flat" cmpd="sng" algn="ctr">
          <a:solidFill>
            <a:schemeClr val="accent2">
              <a:shade val="90000"/>
              <a:hueOff val="162664"/>
              <a:satOff val="-14185"/>
              <a:lumOff val="14977"/>
              <a:alphaOff val="0"/>
            </a:schemeClr>
          </a:solidFill>
          <a:prstDash val="solid"/>
        </a:ln>
        <a:effectLst/>
      </dsp:spPr>
      <dsp:style>
        <a:lnRef idx="1">
          <a:scrgbClr r="0" g="0" b="0"/>
        </a:lnRef>
        <a:fillRef idx="0">
          <a:scrgbClr r="0" g="0" b="0"/>
        </a:fillRef>
        <a:effectRef idx="0">
          <a:scrgbClr r="0" g="0" b="0"/>
        </a:effectRef>
        <a:fontRef idx="minor"/>
      </dsp:style>
    </dsp:sp>
    <dsp:sp modelId="{406979B7-83AA-40BC-AF17-332EF3EC7157}">
      <dsp:nvSpPr>
        <dsp:cNvPr id="0" name=""/>
        <dsp:cNvSpPr/>
      </dsp:nvSpPr>
      <dsp:spPr>
        <a:xfrm>
          <a:off x="4211458" y="2947199"/>
          <a:ext cx="1282404" cy="833562"/>
        </a:xfrm>
        <a:prstGeom prst="roundRect">
          <a:avLst/>
        </a:prstGeom>
        <a:solidFill>
          <a:schemeClr val="accent2">
            <a:shade val="50000"/>
            <a:hueOff val="331601"/>
            <a:satOff val="-30570"/>
            <a:lumOff val="372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solidFill>
                <a:schemeClr val="tx1"/>
              </a:solidFill>
            </a:rPr>
            <a:t>Spoza układu</a:t>
          </a:r>
          <a:endParaRPr lang="en-US" sz="1200" kern="1200" dirty="0">
            <a:solidFill>
              <a:schemeClr val="tx1"/>
            </a:solidFill>
          </a:endParaRPr>
        </a:p>
      </dsp:txBody>
      <dsp:txXfrm>
        <a:off x="4252149" y="2987890"/>
        <a:ext cx="1201022" cy="752180"/>
      </dsp:txXfrm>
    </dsp:sp>
    <dsp:sp modelId="{B5EA3379-7A1C-4D61-AFD2-36ECFDB6C970}">
      <dsp:nvSpPr>
        <dsp:cNvPr id="0" name=""/>
        <dsp:cNvSpPr/>
      </dsp:nvSpPr>
      <dsp:spPr>
        <a:xfrm>
          <a:off x="1190181" y="419905"/>
          <a:ext cx="3925433" cy="3925433"/>
        </a:xfrm>
        <a:custGeom>
          <a:avLst/>
          <a:gdLst/>
          <a:ahLst/>
          <a:cxnLst/>
          <a:rect l="0" t="0" r="0" b="0"/>
          <a:pathLst>
            <a:path>
              <a:moveTo>
                <a:pt x="3334014" y="3366924"/>
              </a:moveTo>
              <a:arcTo wR="1962716" hR="1962716" stAng="2740760" swAng="1499979"/>
            </a:path>
          </a:pathLst>
        </a:custGeom>
        <a:noFill/>
        <a:ln w="9525" cap="flat" cmpd="sng" algn="ctr">
          <a:solidFill>
            <a:schemeClr val="accent2">
              <a:shade val="90000"/>
              <a:hueOff val="325329"/>
              <a:satOff val="-28369"/>
              <a:lumOff val="29954"/>
              <a:alphaOff val="0"/>
            </a:schemeClr>
          </a:solidFill>
          <a:prstDash val="solid"/>
        </a:ln>
        <a:effectLst/>
      </dsp:spPr>
      <dsp:style>
        <a:lnRef idx="1">
          <a:scrgbClr r="0" g="0" b="0"/>
        </a:lnRef>
        <a:fillRef idx="0">
          <a:scrgbClr r="0" g="0" b="0"/>
        </a:fillRef>
        <a:effectRef idx="0">
          <a:scrgbClr r="0" g="0" b="0"/>
        </a:effectRef>
        <a:fontRef idx="minor"/>
      </dsp:style>
    </dsp:sp>
    <dsp:sp modelId="{8A032586-2B23-4E3C-84A1-11C717C2B87F}">
      <dsp:nvSpPr>
        <dsp:cNvPr id="0" name=""/>
        <dsp:cNvSpPr/>
      </dsp:nvSpPr>
      <dsp:spPr>
        <a:xfrm>
          <a:off x="2511695" y="3928557"/>
          <a:ext cx="1282404" cy="833562"/>
        </a:xfrm>
        <a:prstGeom prst="roundRect">
          <a:avLst/>
        </a:prstGeom>
        <a:solidFill>
          <a:schemeClr val="accent2">
            <a:shade val="50000"/>
            <a:hueOff val="497401"/>
            <a:satOff val="-45855"/>
            <a:lumOff val="558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solidFill>
                <a:schemeClr val="tx1"/>
              </a:solidFill>
            </a:rPr>
            <a:t>Charyzmatyczny – tylko taki podoła sytuacji </a:t>
          </a:r>
          <a:endParaRPr lang="en-US" sz="1200" kern="1200" dirty="0">
            <a:solidFill>
              <a:schemeClr val="tx1"/>
            </a:solidFill>
          </a:endParaRPr>
        </a:p>
      </dsp:txBody>
      <dsp:txXfrm>
        <a:off x="2552386" y="3969248"/>
        <a:ext cx="1201022" cy="752180"/>
      </dsp:txXfrm>
    </dsp:sp>
    <dsp:sp modelId="{26DC50B1-862E-453E-9380-8A0BA691F531}">
      <dsp:nvSpPr>
        <dsp:cNvPr id="0" name=""/>
        <dsp:cNvSpPr/>
      </dsp:nvSpPr>
      <dsp:spPr>
        <a:xfrm>
          <a:off x="1190181" y="419905"/>
          <a:ext cx="3925433" cy="3925433"/>
        </a:xfrm>
        <a:custGeom>
          <a:avLst/>
          <a:gdLst/>
          <a:ahLst/>
          <a:cxnLst/>
          <a:rect l="0" t="0" r="0" b="0"/>
          <a:pathLst>
            <a:path>
              <a:moveTo>
                <a:pt x="1313330" y="3814892"/>
              </a:moveTo>
              <a:arcTo wR="1962716" hR="1962716" stAng="6559261" swAng="1499979"/>
            </a:path>
          </a:pathLst>
        </a:custGeom>
        <a:noFill/>
        <a:ln w="9525" cap="flat" cmpd="sng" algn="ctr">
          <a:solidFill>
            <a:schemeClr val="accent2">
              <a:shade val="90000"/>
              <a:hueOff val="487993"/>
              <a:satOff val="-42554"/>
              <a:lumOff val="44931"/>
              <a:alphaOff val="0"/>
            </a:schemeClr>
          </a:solidFill>
          <a:prstDash val="solid"/>
        </a:ln>
        <a:effectLst/>
      </dsp:spPr>
      <dsp:style>
        <a:lnRef idx="1">
          <a:scrgbClr r="0" g="0" b="0"/>
        </a:lnRef>
        <a:fillRef idx="0">
          <a:scrgbClr r="0" g="0" b="0"/>
        </a:fillRef>
        <a:effectRef idx="0">
          <a:scrgbClr r="0" g="0" b="0"/>
        </a:effectRef>
        <a:fontRef idx="minor"/>
      </dsp:style>
    </dsp:sp>
    <dsp:sp modelId="{5138D8CB-D546-454D-84D7-09A98A568CF2}">
      <dsp:nvSpPr>
        <dsp:cNvPr id="0" name=""/>
        <dsp:cNvSpPr/>
      </dsp:nvSpPr>
      <dsp:spPr>
        <a:xfrm>
          <a:off x="811933" y="2947199"/>
          <a:ext cx="1282404" cy="833562"/>
        </a:xfrm>
        <a:prstGeom prst="roundRect">
          <a:avLst/>
        </a:prstGeom>
        <a:solidFill>
          <a:schemeClr val="accent2">
            <a:shade val="50000"/>
            <a:hueOff val="331601"/>
            <a:satOff val="-30570"/>
            <a:lumOff val="372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solidFill>
                <a:schemeClr val="tx1"/>
              </a:solidFill>
            </a:rPr>
            <a:t>Zrobi czystkę w urzędach</a:t>
          </a:r>
          <a:endParaRPr lang="en-US" sz="1200" kern="1200" dirty="0">
            <a:solidFill>
              <a:schemeClr val="tx1"/>
            </a:solidFill>
          </a:endParaRPr>
        </a:p>
      </dsp:txBody>
      <dsp:txXfrm>
        <a:off x="852624" y="2987890"/>
        <a:ext cx="1201022" cy="752180"/>
      </dsp:txXfrm>
    </dsp:sp>
    <dsp:sp modelId="{321A0ECE-5101-4499-A663-480DA6A22905}">
      <dsp:nvSpPr>
        <dsp:cNvPr id="0" name=""/>
        <dsp:cNvSpPr/>
      </dsp:nvSpPr>
      <dsp:spPr>
        <a:xfrm>
          <a:off x="1190181" y="419905"/>
          <a:ext cx="3925433" cy="3925433"/>
        </a:xfrm>
        <a:custGeom>
          <a:avLst/>
          <a:gdLst/>
          <a:ahLst/>
          <a:cxnLst/>
          <a:rect l="0" t="0" r="0" b="0"/>
          <a:pathLst>
            <a:path>
              <a:moveTo>
                <a:pt x="79736" y="2516469"/>
              </a:moveTo>
              <a:arcTo wR="1962716" hR="1962716" stAng="9816736" swAng="1966529"/>
            </a:path>
          </a:pathLst>
        </a:custGeom>
        <a:noFill/>
        <a:ln w="9525" cap="flat" cmpd="sng" algn="ctr">
          <a:solidFill>
            <a:schemeClr val="accent2">
              <a:shade val="90000"/>
              <a:hueOff val="325329"/>
              <a:satOff val="-28369"/>
              <a:lumOff val="29954"/>
              <a:alphaOff val="0"/>
            </a:schemeClr>
          </a:solidFill>
          <a:prstDash val="solid"/>
        </a:ln>
        <a:effectLst/>
      </dsp:spPr>
      <dsp:style>
        <a:lnRef idx="1">
          <a:scrgbClr r="0" g="0" b="0"/>
        </a:lnRef>
        <a:fillRef idx="0">
          <a:scrgbClr r="0" g="0" b="0"/>
        </a:fillRef>
        <a:effectRef idx="0">
          <a:scrgbClr r="0" g="0" b="0"/>
        </a:effectRef>
        <a:fontRef idx="minor"/>
      </dsp:style>
    </dsp:sp>
    <dsp:sp modelId="{A415CCB5-EF4D-483D-93FF-9FF431D49905}">
      <dsp:nvSpPr>
        <dsp:cNvPr id="0" name=""/>
        <dsp:cNvSpPr/>
      </dsp:nvSpPr>
      <dsp:spPr>
        <a:xfrm>
          <a:off x="811933" y="984482"/>
          <a:ext cx="1282404" cy="833562"/>
        </a:xfrm>
        <a:prstGeom prst="roundRect">
          <a:avLst/>
        </a:prstGeom>
        <a:solidFill>
          <a:schemeClr val="accent2">
            <a:shade val="50000"/>
            <a:hueOff val="165800"/>
            <a:satOff val="-15285"/>
            <a:lumOff val="1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err="1" smtClean="0"/>
            <a:t>Uporządkouje</a:t>
          </a:r>
          <a:r>
            <a:rPr lang="pl-PL" sz="1200" kern="1200" dirty="0" smtClean="0"/>
            <a:t> sprawę PIP, sądów – żeby pilnowały porządku</a:t>
          </a:r>
          <a:endParaRPr lang="en-US" sz="1200" kern="1200" dirty="0"/>
        </a:p>
      </dsp:txBody>
      <dsp:txXfrm>
        <a:off x="852624" y="1025173"/>
        <a:ext cx="1201022" cy="752180"/>
      </dsp:txXfrm>
    </dsp:sp>
    <dsp:sp modelId="{8A8C2D34-33F1-4E42-8D04-EA6EBFE39050}">
      <dsp:nvSpPr>
        <dsp:cNvPr id="0" name=""/>
        <dsp:cNvSpPr/>
      </dsp:nvSpPr>
      <dsp:spPr>
        <a:xfrm>
          <a:off x="1190181" y="419905"/>
          <a:ext cx="3925433" cy="3925433"/>
        </a:xfrm>
        <a:custGeom>
          <a:avLst/>
          <a:gdLst/>
          <a:ahLst/>
          <a:cxnLst/>
          <a:rect l="0" t="0" r="0" b="0"/>
          <a:pathLst>
            <a:path>
              <a:moveTo>
                <a:pt x="591418" y="558509"/>
              </a:moveTo>
              <a:arcTo wR="1962716" hR="1962716" stAng="13540760" swAng="1499979"/>
            </a:path>
          </a:pathLst>
        </a:custGeom>
        <a:noFill/>
        <a:ln w="9525" cap="flat" cmpd="sng" algn="ctr">
          <a:solidFill>
            <a:schemeClr val="accent2">
              <a:shade val="90000"/>
              <a:hueOff val="162664"/>
              <a:satOff val="-14185"/>
              <a:lumOff val="14977"/>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57150" y="8829675"/>
            <a:ext cx="2971800" cy="465138"/>
          </a:xfrm>
          <a:prstGeom prst="rect">
            <a:avLst/>
          </a:prstGeom>
        </p:spPr>
        <p:txBody>
          <a:bodyPr vert="horz" lIns="91440" tIns="45720" rIns="91440" bIns="45720" rtlCol="0" anchor="b"/>
          <a:lstStyle>
            <a:lvl1pPr algn="l" fontAlgn="auto">
              <a:spcBef>
                <a:spcPts val="0"/>
              </a:spcBef>
              <a:spcAft>
                <a:spcPts val="0"/>
              </a:spcAft>
              <a:defRPr sz="1200">
                <a:solidFill>
                  <a:schemeClr val="accent6">
                    <a:lumMod val="75000"/>
                  </a:schemeClr>
                </a:solidFill>
                <a:latin typeface="+mn-lt"/>
              </a:defRPr>
            </a:lvl1pPr>
          </a:lstStyle>
          <a:p>
            <a:pPr>
              <a:defRPr/>
            </a:pPr>
            <a:endParaRPr lang="en-US"/>
          </a:p>
        </p:txBody>
      </p:sp>
      <p:sp>
        <p:nvSpPr>
          <p:cNvPr id="5" name="Slide Number Placeholder 4"/>
          <p:cNvSpPr>
            <a:spLocks noGrp="1"/>
          </p:cNvSpPr>
          <p:nvPr>
            <p:ph type="sldNum" sz="quarter" idx="3"/>
          </p:nvPr>
        </p:nvSpPr>
        <p:spPr>
          <a:xfrm>
            <a:off x="3827463" y="8829675"/>
            <a:ext cx="2971800" cy="465138"/>
          </a:xfrm>
          <a:prstGeom prst="rect">
            <a:avLst/>
          </a:prstGeom>
        </p:spPr>
        <p:txBody>
          <a:bodyPr vert="horz" lIns="91440" tIns="45720" rIns="91440" bIns="45720" rtlCol="0" anchor="b"/>
          <a:lstStyle>
            <a:lvl1pPr algn="r" fontAlgn="auto">
              <a:spcBef>
                <a:spcPts val="0"/>
              </a:spcBef>
              <a:spcAft>
                <a:spcPts val="0"/>
              </a:spcAft>
              <a:defRPr sz="1200">
                <a:solidFill>
                  <a:schemeClr val="accent6">
                    <a:lumMod val="75000"/>
                  </a:schemeClr>
                </a:solidFill>
                <a:latin typeface="+mn-lt"/>
              </a:defRPr>
            </a:lvl1pPr>
          </a:lstStyle>
          <a:p>
            <a:pPr>
              <a:defRPr/>
            </a:pPr>
            <a:fld id="{4E766628-0A34-4E5A-AD19-D5EAC875B03F}" type="slidenum">
              <a:rPr lang="en-US"/>
              <a:pPr>
                <a:defRPr/>
              </a:pPr>
              <a:t>‹#›</a:t>
            </a:fld>
            <a:endParaRPr lang="en-US" dirty="0"/>
          </a:p>
        </p:txBody>
      </p:sp>
      <p:sp>
        <p:nvSpPr>
          <p:cNvPr id="59" name="Date Placeholder 2"/>
          <p:cNvSpPr>
            <a:spLocks noGrp="1"/>
          </p:cNvSpPr>
          <p:nvPr>
            <p:ph type="dt" sz="quarter" idx="1"/>
          </p:nvPr>
        </p:nvSpPr>
        <p:spPr>
          <a:xfrm>
            <a:off x="422275" y="477838"/>
            <a:ext cx="1320800" cy="271462"/>
          </a:xfrm>
          <a:prstGeom prst="rect">
            <a:avLst/>
          </a:prstGeom>
        </p:spPr>
        <p:txBody>
          <a:bodyPr vert="horz" lIns="91440" tIns="45720" rIns="91440" bIns="45720" rtlCol="0"/>
          <a:lstStyle>
            <a:lvl1pPr algn="l" fontAlgn="auto">
              <a:spcBef>
                <a:spcPts val="0"/>
              </a:spcBef>
              <a:spcAft>
                <a:spcPts val="0"/>
              </a:spcAft>
              <a:defRPr sz="1200">
                <a:solidFill>
                  <a:schemeClr val="accent6">
                    <a:lumMod val="75000"/>
                  </a:schemeClr>
                </a:solidFill>
                <a:latin typeface="+mj-lt"/>
              </a:defRPr>
            </a:lvl1pPr>
          </a:lstStyle>
          <a:p>
            <a:pPr>
              <a:defRPr/>
            </a:pPr>
            <a:fld id="{483C35B1-4D5F-4850-8BF5-E887B62553ED}" type="datetimeFigureOut">
              <a:rPr lang="en-US"/>
              <a:pPr>
                <a:defRPr/>
              </a:pPr>
              <a:t>4/2/2019</a:t>
            </a:fld>
            <a:endParaRPr lang="en-US" dirty="0"/>
          </a:p>
        </p:txBody>
      </p:sp>
      <p:grpSp>
        <p:nvGrpSpPr>
          <p:cNvPr id="106501" name="Group 59"/>
          <p:cNvGrpSpPr>
            <a:grpSpLocks noChangeAspect="1"/>
          </p:cNvGrpSpPr>
          <p:nvPr/>
        </p:nvGrpSpPr>
        <p:grpSpPr bwMode="auto">
          <a:xfrm>
            <a:off x="142875" y="68263"/>
            <a:ext cx="1736725" cy="244475"/>
            <a:chOff x="7881993" y="6590900"/>
            <a:chExt cx="1124815" cy="156007"/>
          </a:xfrm>
        </p:grpSpPr>
        <p:sp>
          <p:nvSpPr>
            <p:cNvPr id="61" name="Freeform 60"/>
            <p:cNvSpPr>
              <a:spLocks/>
            </p:cNvSpPr>
            <p:nvPr/>
          </p:nvSpPr>
          <p:spPr bwMode="auto">
            <a:xfrm>
              <a:off x="7881993" y="6590900"/>
              <a:ext cx="100760"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62" name="Freeform 61"/>
            <p:cNvSpPr>
              <a:spLocks/>
            </p:cNvSpPr>
            <p:nvPr/>
          </p:nvSpPr>
          <p:spPr bwMode="auto">
            <a:xfrm>
              <a:off x="7982753" y="6590900"/>
              <a:ext cx="99733"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endParaRPr>
            </a:p>
          </p:txBody>
        </p:sp>
        <p:sp>
          <p:nvSpPr>
            <p:cNvPr id="63" name="Freeform 62"/>
            <p:cNvSpPr>
              <a:spLocks/>
            </p:cNvSpPr>
            <p:nvPr/>
          </p:nvSpPr>
          <p:spPr bwMode="auto">
            <a:xfrm>
              <a:off x="8124640" y="6620278"/>
              <a:ext cx="97676" cy="99277"/>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64" name="Freeform 63"/>
            <p:cNvSpPr>
              <a:spLocks noEditPoints="1"/>
            </p:cNvSpPr>
            <p:nvPr/>
          </p:nvSpPr>
          <p:spPr bwMode="auto">
            <a:xfrm>
              <a:off x="8239795" y="6623317"/>
              <a:ext cx="20563" cy="9826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65" name="Freeform 64"/>
            <p:cNvSpPr>
              <a:spLocks/>
            </p:cNvSpPr>
            <p:nvPr/>
          </p:nvSpPr>
          <p:spPr bwMode="auto">
            <a:xfrm>
              <a:off x="8276809" y="6620278"/>
              <a:ext cx="16451" cy="101303"/>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66" name="Freeform 65"/>
            <p:cNvSpPr>
              <a:spLocks/>
            </p:cNvSpPr>
            <p:nvPr/>
          </p:nvSpPr>
          <p:spPr bwMode="auto">
            <a:xfrm>
              <a:off x="8310739" y="6620278"/>
              <a:ext cx="15422" cy="101303"/>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67" name="Freeform 66"/>
            <p:cNvSpPr>
              <a:spLocks/>
            </p:cNvSpPr>
            <p:nvPr/>
          </p:nvSpPr>
          <p:spPr bwMode="auto">
            <a:xfrm>
              <a:off x="8335415" y="6654721"/>
              <a:ext cx="104873" cy="69900"/>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68" name="Freeform 67"/>
            <p:cNvSpPr>
              <a:spLocks noEditPoints="1"/>
            </p:cNvSpPr>
            <p:nvPr/>
          </p:nvSpPr>
          <p:spPr bwMode="auto">
            <a:xfrm>
              <a:off x="8442344" y="6652695"/>
              <a:ext cx="58605" cy="68886"/>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69" name="Freeform 68"/>
            <p:cNvSpPr>
              <a:spLocks/>
            </p:cNvSpPr>
            <p:nvPr/>
          </p:nvSpPr>
          <p:spPr bwMode="auto">
            <a:xfrm>
              <a:off x="8514316" y="6652695"/>
              <a:ext cx="43183" cy="68886"/>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70" name="Freeform 69"/>
            <p:cNvSpPr>
              <a:spLocks noEditPoints="1"/>
            </p:cNvSpPr>
            <p:nvPr/>
          </p:nvSpPr>
          <p:spPr bwMode="auto">
            <a:xfrm>
              <a:off x="8559556" y="6620278"/>
              <a:ext cx="62718" cy="101303"/>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71" name="Freeform 70"/>
            <p:cNvSpPr>
              <a:spLocks noEditPoints="1"/>
            </p:cNvSpPr>
            <p:nvPr/>
          </p:nvSpPr>
          <p:spPr bwMode="auto">
            <a:xfrm>
              <a:off x="8640780" y="6620278"/>
              <a:ext cx="65803" cy="99277"/>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endParaRPr>
            </a:p>
          </p:txBody>
        </p:sp>
        <p:sp>
          <p:nvSpPr>
            <p:cNvPr id="72" name="Freeform 71"/>
            <p:cNvSpPr>
              <a:spLocks/>
            </p:cNvSpPr>
            <p:nvPr/>
          </p:nvSpPr>
          <p:spPr bwMode="auto">
            <a:xfrm>
              <a:off x="8718921" y="6652695"/>
              <a:ext cx="44212" cy="68886"/>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endParaRPr>
            </a:p>
          </p:txBody>
        </p:sp>
        <p:sp>
          <p:nvSpPr>
            <p:cNvPr id="73" name="Freeform 72"/>
            <p:cNvSpPr>
              <a:spLocks noEditPoints="1"/>
            </p:cNvSpPr>
            <p:nvPr/>
          </p:nvSpPr>
          <p:spPr bwMode="auto">
            <a:xfrm>
              <a:off x="8764161" y="6652695"/>
              <a:ext cx="66831" cy="68886"/>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endParaRPr>
            </a:p>
          </p:txBody>
        </p:sp>
        <p:sp>
          <p:nvSpPr>
            <p:cNvPr id="74" name="Freeform 73"/>
            <p:cNvSpPr>
              <a:spLocks/>
            </p:cNvSpPr>
            <p:nvPr/>
          </p:nvSpPr>
          <p:spPr bwMode="auto">
            <a:xfrm>
              <a:off x="8834076" y="6654721"/>
              <a:ext cx="103845" cy="69900"/>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endParaRPr>
            </a:p>
          </p:txBody>
        </p:sp>
        <p:sp>
          <p:nvSpPr>
            <p:cNvPr id="75" name="Freeform 74"/>
            <p:cNvSpPr>
              <a:spLocks/>
            </p:cNvSpPr>
            <p:nvPr/>
          </p:nvSpPr>
          <p:spPr bwMode="auto">
            <a:xfrm>
              <a:off x="8947174" y="6652695"/>
              <a:ext cx="59634" cy="68886"/>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endParaRPr>
            </a:p>
          </p:txBody>
        </p:sp>
      </p:grpSp>
      <p:sp>
        <p:nvSpPr>
          <p:cNvPr id="76" name="Date Placeholder 2"/>
          <p:cNvSpPr txBox="1">
            <a:spLocks/>
          </p:cNvSpPr>
          <p:nvPr/>
        </p:nvSpPr>
        <p:spPr>
          <a:xfrm>
            <a:off x="419100" y="274638"/>
            <a:ext cx="1787525" cy="303212"/>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i="1" dirty="0" smtClean="0">
                <a:solidFill>
                  <a:schemeClr val="accent6">
                    <a:lumMod val="75000"/>
                  </a:schemeClr>
                </a:solidFill>
                <a:latin typeface="+mj-lt"/>
              </a:rPr>
              <a:t>Presentation Handouts</a:t>
            </a:r>
            <a:endParaRPr lang="en-US" i="1" dirty="0">
              <a:solidFill>
                <a:schemeClr val="accent6">
                  <a:lumMod val="75000"/>
                </a:schemeClr>
              </a:solidFill>
              <a:latin typeface="+mj-lt"/>
            </a:endParaRPr>
          </a:p>
        </p:txBody>
      </p:sp>
    </p:spTree>
    <p:extLst>
      <p:ext uri="{BB962C8B-B14F-4D97-AF65-F5344CB8AC3E}">
        <p14:creationId xmlns:p14="http://schemas.microsoft.com/office/powerpoint/2010/main" val="967172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1143000" y="4387850"/>
            <a:ext cx="4572000" cy="3187700"/>
          </a:xfrm>
          <a:prstGeom prst="rect">
            <a:avLst/>
          </a:prstGeom>
        </p:spPr>
        <p:txBody>
          <a:bodyPr vert="horz" lIns="0" tIns="45720" rIns="18288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solidFill>
                  <a:schemeClr val="accent6">
                    <a:lumMod val="75000"/>
                  </a:schemeClr>
                </a:solidFill>
                <a:latin typeface="+mn-lt"/>
              </a:defRPr>
            </a:lvl1pPr>
          </a:lstStyle>
          <a:p>
            <a:pPr>
              <a:defRPr/>
            </a:pPr>
            <a:endParaRPr lang="en-US"/>
          </a:p>
        </p:txBody>
      </p:sp>
      <p:grpSp>
        <p:nvGrpSpPr>
          <p:cNvPr id="94212" name="Group 8"/>
          <p:cNvGrpSpPr>
            <a:grpSpLocks noChangeAspect="1"/>
          </p:cNvGrpSpPr>
          <p:nvPr/>
        </p:nvGrpSpPr>
        <p:grpSpPr bwMode="auto">
          <a:xfrm>
            <a:off x="733425" y="68263"/>
            <a:ext cx="1736725" cy="244475"/>
            <a:chOff x="7881993" y="6590900"/>
            <a:chExt cx="1124815" cy="156007"/>
          </a:xfrm>
        </p:grpSpPr>
        <p:sp>
          <p:nvSpPr>
            <p:cNvPr id="10" name="Freeform 9"/>
            <p:cNvSpPr>
              <a:spLocks/>
            </p:cNvSpPr>
            <p:nvPr/>
          </p:nvSpPr>
          <p:spPr bwMode="auto">
            <a:xfrm>
              <a:off x="7881993" y="6590900"/>
              <a:ext cx="100760"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11" name="Freeform 10"/>
            <p:cNvSpPr>
              <a:spLocks/>
            </p:cNvSpPr>
            <p:nvPr/>
          </p:nvSpPr>
          <p:spPr bwMode="auto">
            <a:xfrm>
              <a:off x="7982753" y="6590900"/>
              <a:ext cx="99733"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endParaRPr>
            </a:p>
          </p:txBody>
        </p:sp>
        <p:sp>
          <p:nvSpPr>
            <p:cNvPr id="12" name="Freeform 11"/>
            <p:cNvSpPr>
              <a:spLocks/>
            </p:cNvSpPr>
            <p:nvPr/>
          </p:nvSpPr>
          <p:spPr bwMode="auto">
            <a:xfrm>
              <a:off x="8124640" y="6620278"/>
              <a:ext cx="97676" cy="99277"/>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13" name="Freeform 12"/>
            <p:cNvSpPr>
              <a:spLocks noEditPoints="1"/>
            </p:cNvSpPr>
            <p:nvPr/>
          </p:nvSpPr>
          <p:spPr bwMode="auto">
            <a:xfrm>
              <a:off x="8239795" y="6623317"/>
              <a:ext cx="20563" cy="9826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14" name="Freeform 13"/>
            <p:cNvSpPr>
              <a:spLocks/>
            </p:cNvSpPr>
            <p:nvPr/>
          </p:nvSpPr>
          <p:spPr bwMode="auto">
            <a:xfrm>
              <a:off x="8276809" y="6620278"/>
              <a:ext cx="16451" cy="101303"/>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15" name="Freeform 14"/>
            <p:cNvSpPr>
              <a:spLocks/>
            </p:cNvSpPr>
            <p:nvPr/>
          </p:nvSpPr>
          <p:spPr bwMode="auto">
            <a:xfrm>
              <a:off x="8310739" y="6620278"/>
              <a:ext cx="15422" cy="101303"/>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16" name="Freeform 15"/>
            <p:cNvSpPr>
              <a:spLocks/>
            </p:cNvSpPr>
            <p:nvPr/>
          </p:nvSpPr>
          <p:spPr bwMode="auto">
            <a:xfrm>
              <a:off x="8335415" y="6654721"/>
              <a:ext cx="104873" cy="69900"/>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17" name="Freeform 16"/>
            <p:cNvSpPr>
              <a:spLocks noEditPoints="1"/>
            </p:cNvSpPr>
            <p:nvPr/>
          </p:nvSpPr>
          <p:spPr bwMode="auto">
            <a:xfrm>
              <a:off x="8442344" y="6652695"/>
              <a:ext cx="58605" cy="68886"/>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18" name="Freeform 17"/>
            <p:cNvSpPr>
              <a:spLocks/>
            </p:cNvSpPr>
            <p:nvPr/>
          </p:nvSpPr>
          <p:spPr bwMode="auto">
            <a:xfrm>
              <a:off x="8514316" y="6652695"/>
              <a:ext cx="43183" cy="68886"/>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19" name="Freeform 18"/>
            <p:cNvSpPr>
              <a:spLocks noEditPoints="1"/>
            </p:cNvSpPr>
            <p:nvPr/>
          </p:nvSpPr>
          <p:spPr bwMode="auto">
            <a:xfrm>
              <a:off x="8559556" y="6620278"/>
              <a:ext cx="62718" cy="101303"/>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endParaRPr>
            </a:p>
          </p:txBody>
        </p:sp>
        <p:sp>
          <p:nvSpPr>
            <p:cNvPr id="20" name="Freeform 19"/>
            <p:cNvSpPr>
              <a:spLocks noEditPoints="1"/>
            </p:cNvSpPr>
            <p:nvPr/>
          </p:nvSpPr>
          <p:spPr bwMode="auto">
            <a:xfrm>
              <a:off x="8640780" y="6620278"/>
              <a:ext cx="65803" cy="99277"/>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endParaRPr>
            </a:p>
          </p:txBody>
        </p:sp>
        <p:sp>
          <p:nvSpPr>
            <p:cNvPr id="21" name="Freeform 20"/>
            <p:cNvSpPr>
              <a:spLocks/>
            </p:cNvSpPr>
            <p:nvPr/>
          </p:nvSpPr>
          <p:spPr bwMode="auto">
            <a:xfrm>
              <a:off x="8718921" y="6652695"/>
              <a:ext cx="44212" cy="68886"/>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endParaRPr>
            </a:p>
          </p:txBody>
        </p:sp>
        <p:sp>
          <p:nvSpPr>
            <p:cNvPr id="22" name="Freeform 21"/>
            <p:cNvSpPr>
              <a:spLocks noEditPoints="1"/>
            </p:cNvSpPr>
            <p:nvPr/>
          </p:nvSpPr>
          <p:spPr bwMode="auto">
            <a:xfrm>
              <a:off x="8764161" y="6652695"/>
              <a:ext cx="66831" cy="68886"/>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endParaRPr>
            </a:p>
          </p:txBody>
        </p:sp>
        <p:sp>
          <p:nvSpPr>
            <p:cNvPr id="23" name="Freeform 22"/>
            <p:cNvSpPr>
              <a:spLocks/>
            </p:cNvSpPr>
            <p:nvPr/>
          </p:nvSpPr>
          <p:spPr bwMode="auto">
            <a:xfrm>
              <a:off x="8834076" y="6654721"/>
              <a:ext cx="103845" cy="69900"/>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endParaRPr>
            </a:p>
          </p:txBody>
        </p:sp>
        <p:sp>
          <p:nvSpPr>
            <p:cNvPr id="24" name="Freeform 23"/>
            <p:cNvSpPr>
              <a:spLocks/>
            </p:cNvSpPr>
            <p:nvPr/>
          </p:nvSpPr>
          <p:spPr bwMode="auto">
            <a:xfrm>
              <a:off x="8947174" y="6652695"/>
              <a:ext cx="59634" cy="68886"/>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endParaRPr>
            </a:p>
          </p:txBody>
        </p:sp>
      </p:grpSp>
      <p:sp>
        <p:nvSpPr>
          <p:cNvPr id="25" name="Date Placeholder 2"/>
          <p:cNvSpPr txBox="1">
            <a:spLocks/>
          </p:cNvSpPr>
          <p:nvPr/>
        </p:nvSpPr>
        <p:spPr>
          <a:xfrm>
            <a:off x="1009650" y="274638"/>
            <a:ext cx="3200400" cy="303212"/>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i="1" dirty="0" smtClean="0">
                <a:solidFill>
                  <a:schemeClr val="accent6">
                    <a:lumMod val="75000"/>
                  </a:schemeClr>
                </a:solidFill>
                <a:latin typeface="+mj-lt"/>
              </a:rPr>
              <a:t>Presentation Notes</a:t>
            </a:r>
            <a:r>
              <a:rPr lang="en-US" i="1" dirty="0" smtClean="0">
                <a:solidFill>
                  <a:schemeClr val="accent6"/>
                </a:solidFill>
                <a:latin typeface="+mj-lt"/>
              </a:rPr>
              <a:t> • </a:t>
            </a:r>
            <a:fld id="{7E5ABFAF-66EA-405F-B1E0-3B6379803F67}" type="datetime1">
              <a:rPr lang="en-US" smtClean="0">
                <a:solidFill>
                  <a:schemeClr val="accent6">
                    <a:lumMod val="75000"/>
                  </a:schemeClr>
                </a:solidFill>
                <a:latin typeface="+mj-lt"/>
              </a:rPr>
              <a:pPr algn="l" fontAlgn="auto">
                <a:spcBef>
                  <a:spcPts val="0"/>
                </a:spcBef>
                <a:spcAft>
                  <a:spcPts val="0"/>
                </a:spcAft>
                <a:defRPr/>
              </a:pPr>
              <a:t>4/2/2019</a:t>
            </a:fld>
            <a:endParaRPr lang="en-US" dirty="0">
              <a:solidFill>
                <a:schemeClr val="accent6">
                  <a:lumMod val="75000"/>
                </a:schemeClr>
              </a:solidFill>
              <a:latin typeface="+mj-lt"/>
            </a:endParaRPr>
          </a:p>
        </p:txBody>
      </p:sp>
      <p:sp>
        <p:nvSpPr>
          <p:cNvPr id="27" name="Slide Image Placeholder 26"/>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31" name="Slide Number Placeholder 30"/>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solidFill>
                  <a:schemeClr val="accent6">
                    <a:lumMod val="75000"/>
                  </a:schemeClr>
                </a:solidFill>
                <a:latin typeface="+mn-lt"/>
              </a:defRPr>
            </a:lvl1pPr>
          </a:lstStyle>
          <a:p>
            <a:pPr>
              <a:defRPr/>
            </a:pPr>
            <a:fld id="{D6BCD61F-549E-41E1-9973-A46ABC6617B7}" type="slidenum">
              <a:rPr lang="en-US"/>
              <a:pPr>
                <a:defRPr/>
              </a:pPr>
              <a:t>‹#›</a:t>
            </a:fld>
            <a:endParaRPr lang="en-US" dirty="0"/>
          </a:p>
        </p:txBody>
      </p:sp>
    </p:spTree>
    <p:extLst>
      <p:ext uri="{BB962C8B-B14F-4D97-AF65-F5344CB8AC3E}">
        <p14:creationId xmlns:p14="http://schemas.microsoft.com/office/powerpoint/2010/main" val="2375646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dirty="0"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AB5C61-D48C-4120-AB00-0D9CB4F7A20B}" type="slidenum">
              <a:rPr lang="en-US" smtClean="0">
                <a:solidFill>
                  <a:srgbClr val="000000"/>
                </a:solidFill>
                <a:latin typeface="Calibri" pitchFamily="34" charset="0"/>
              </a:rPr>
              <a:pPr fontAlgn="base">
                <a:spcBef>
                  <a:spcPct val="0"/>
                </a:spcBef>
                <a:spcAft>
                  <a:spcPct val="0"/>
                </a:spcAft>
              </a:pPr>
              <a:t>1</a:t>
            </a:fld>
            <a:endParaRPr lang="en-US" dirty="0"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16</a:t>
            </a:fld>
            <a:endParaRPr lang="en-US" smtClean="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17</a:t>
            </a:fld>
            <a:endParaRPr lang="en-US" smtClean="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18</a:t>
            </a:fld>
            <a:endParaRPr lang="en-US" smtClean="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22</a:t>
            </a:fld>
            <a:endParaRPr lang="en-US" smtClean="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23</a:t>
            </a:fld>
            <a:endParaRPr lang="en-US" smtClean="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24</a:t>
            </a:fld>
            <a:endParaRPr lang="en-US" smtClean="0">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25</a:t>
            </a:fld>
            <a:endParaRPr lang="en-US" smtClean="0">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27</a:t>
            </a:fld>
            <a:endParaRPr lang="en-US" smtClean="0">
              <a:solidFill>
                <a:srgbClr val="000000"/>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28</a:t>
            </a:fld>
            <a:endParaRPr lang="en-US" smtClean="0">
              <a:solidFill>
                <a:srgbClr val="000000"/>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29</a:t>
            </a:fld>
            <a:endParaRPr lang="en-US" smtClean="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ABCB61-627C-4130-BFDE-F44436BA8013}" type="slidenum">
              <a:rPr lang="en-US" smtClean="0">
                <a:solidFill>
                  <a:srgbClr val="000000"/>
                </a:solidFill>
                <a:latin typeface="Calibri" pitchFamily="34" charset="0"/>
              </a:rPr>
              <a:pPr fontAlgn="base">
                <a:spcBef>
                  <a:spcPct val="0"/>
                </a:spcBef>
                <a:spcAft>
                  <a:spcPct val="0"/>
                </a:spcAft>
              </a:pPr>
              <a:t>2</a:t>
            </a:fld>
            <a:endParaRPr lang="en-US" smtClean="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30</a:t>
            </a:fld>
            <a:endParaRPr lang="en-US" smtClean="0">
              <a:solidFill>
                <a:srgbClr val="000000"/>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32</a:t>
            </a:fld>
            <a:endParaRPr lang="en-US" smtClean="0">
              <a:solidFill>
                <a:srgbClr val="000000"/>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33</a:t>
            </a:fld>
            <a:endParaRPr lang="en-US" smtClean="0">
              <a:solidFill>
                <a:srgbClr val="000000"/>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36</a:t>
            </a:fld>
            <a:endParaRPr lang="en-US" smtClean="0">
              <a:solidFill>
                <a:srgbClr val="00000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38</a:t>
            </a:fld>
            <a:endParaRPr lang="en-US" smtClean="0">
              <a:solidFill>
                <a:srgbClr val="000000"/>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40</a:t>
            </a:fld>
            <a:endParaRPr lang="en-US" smtClean="0">
              <a:solidFill>
                <a:srgbClr val="000000"/>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4" y="8829968"/>
            <a:ext cx="2971800" cy="464820"/>
          </a:xfrm>
          <a:prstGeom prst="rect">
            <a:avLst/>
          </a:prstGeom>
        </p:spPr>
        <p:txBody>
          <a:bodyPr/>
          <a:lstStyle/>
          <a:p>
            <a:fld id="{0E580C43-CC4A-4116-8DD6-203A5F193F7D}" type="slidenum">
              <a:rPr lang="en-US" smtClean="0">
                <a:solidFill>
                  <a:prstClr val="black"/>
                </a:solidFill>
                <a:latin typeface="Calibri"/>
              </a:rPr>
              <a:pPr/>
              <a:t>42</a:t>
            </a:fld>
            <a:endParaRPr lang="en-US" dirty="0">
              <a:solidFill>
                <a:prstClr val="black"/>
              </a:solidFill>
              <a:latin typeface="Calibri"/>
            </a:endParaRPr>
          </a:p>
        </p:txBody>
      </p:sp>
    </p:spTree>
    <p:extLst>
      <p:ext uri="{BB962C8B-B14F-4D97-AF65-F5344CB8AC3E}">
        <p14:creationId xmlns:p14="http://schemas.microsoft.com/office/powerpoint/2010/main" val="67386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3</a:t>
            </a:fld>
            <a:endParaRPr lang="en-US" smtClean="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5</a:t>
            </a:fld>
            <a:endParaRPr lang="en-US"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6</a:t>
            </a:fld>
            <a:endParaRPr lang="en-US" smtClean="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7</a:t>
            </a:fld>
            <a:endParaRPr lang="en-US" smtClean="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10</a:t>
            </a:fld>
            <a:endParaRPr lang="en-US" smtClean="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13</a:t>
            </a:fld>
            <a:endParaRPr lang="en-US" smtClean="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1987" name="Slide Number Placeholder 3"/>
          <p:cNvSpPr>
            <a:spLocks noGrp="1"/>
          </p:cNvSpPr>
          <p:nvPr>
            <p:ph type="sldNum" sz="quarter" idx="5"/>
          </p:nvPr>
        </p:nvSpPr>
        <p:spPr bwMode="auto">
          <a:xfrm>
            <a:off x="3884614" y="8829675"/>
            <a:ext cx="2971800" cy="465138"/>
          </a:xfrm>
          <a:prstGeom prst="rect">
            <a:avLst/>
          </a:prstGeom>
          <a:noFill/>
          <a:ln>
            <a:miter lim="800000"/>
            <a:headEnd/>
            <a:tailEnd/>
          </a:ln>
        </p:spPr>
        <p:txBody>
          <a:bodyPr wrap="square" numCol="1" anchorCtr="0" compatLnSpc="1">
            <a:prstTxWarp prst="textNoShape">
              <a:avLst/>
            </a:prstTxWarp>
          </a:bodyPr>
          <a:lstStyle/>
          <a:p>
            <a:fld id="{BA0647DB-B833-4DAD-A7B0-C1F58A02A6B3}" type="slidenum">
              <a:rPr lang="en-US" smtClean="0">
                <a:solidFill>
                  <a:srgbClr val="000000"/>
                </a:solidFill>
                <a:latin typeface="Calibri" pitchFamily="34" charset="0"/>
              </a:rPr>
              <a:pPr/>
              <a:t>15</a:t>
            </a:fld>
            <a:endParaRPr lang="en-US"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5" name="Straight Connector 6"/>
          <p:cNvCxnSpPr/>
          <p:nvPr/>
        </p:nvCxnSpPr>
        <p:spPr>
          <a:xfrm>
            <a:off x="568578" y="3478700"/>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cxnSp>
        <p:nvCxnSpPr>
          <p:cNvPr id="6" name="Straight Connector 7"/>
          <p:cNvCxnSpPr/>
          <p:nvPr/>
        </p:nvCxnSpPr>
        <p:spPr>
          <a:xfrm>
            <a:off x="568578" y="3983525"/>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grpSp>
        <p:nvGrpSpPr>
          <p:cNvPr id="7" name="Group 27"/>
          <p:cNvGrpSpPr>
            <a:grpSpLocks/>
          </p:cNvGrpSpPr>
          <p:nvPr userDrawn="1"/>
        </p:nvGrpSpPr>
        <p:grpSpPr bwMode="auto">
          <a:xfrm>
            <a:off x="482600" y="6553200"/>
            <a:ext cx="50800" cy="304800"/>
            <a:chOff x="482283" y="6553200"/>
            <a:chExt cx="50800" cy="304803"/>
          </a:xfrm>
        </p:grpSpPr>
        <p:cxnSp>
          <p:nvCxnSpPr>
            <p:cNvPr id="8" name="Straight Connector 10"/>
            <p:cNvCxnSpPr/>
            <p:nvPr userDrawn="1"/>
          </p:nvCxnSpPr>
          <p:spPr>
            <a:xfrm>
              <a:off x="493459"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9" name="Straight Connector 11"/>
            <p:cNvCxnSpPr/>
            <p:nvPr userDrawn="1"/>
          </p:nvCxnSpPr>
          <p:spPr>
            <a:xfrm>
              <a:off x="444691"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grpSp>
        <p:nvGrpSpPr>
          <p:cNvPr id="10" name="Group 34"/>
          <p:cNvGrpSpPr>
            <a:grpSpLocks/>
          </p:cNvGrpSpPr>
          <p:nvPr userDrawn="1"/>
        </p:nvGrpSpPr>
        <p:grpSpPr bwMode="auto">
          <a:xfrm>
            <a:off x="581025" y="4188313"/>
            <a:ext cx="1574800" cy="217487"/>
            <a:chOff x="7019492" y="6521307"/>
            <a:chExt cx="915349" cy="126955"/>
          </a:xfrm>
        </p:grpSpPr>
        <p:sp>
          <p:nvSpPr>
            <p:cNvPr id="11" name="Freeform 13"/>
            <p:cNvSpPr>
              <a:spLocks/>
            </p:cNvSpPr>
            <p:nvPr/>
          </p:nvSpPr>
          <p:spPr bwMode="auto">
            <a:xfrm>
              <a:off x="7019492" y="6521307"/>
              <a:ext cx="81200"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12" name="Freeform 14"/>
            <p:cNvSpPr>
              <a:spLocks/>
            </p:cNvSpPr>
            <p:nvPr/>
          </p:nvSpPr>
          <p:spPr bwMode="auto">
            <a:xfrm>
              <a:off x="7100692" y="6521307"/>
              <a:ext cx="8212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13" name="Freeform 15"/>
            <p:cNvSpPr>
              <a:spLocks/>
            </p:cNvSpPr>
            <p:nvPr/>
          </p:nvSpPr>
          <p:spPr bwMode="auto">
            <a:xfrm>
              <a:off x="7216956" y="6545401"/>
              <a:ext cx="79355" cy="80621"/>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14" name="Freeform 16"/>
            <p:cNvSpPr>
              <a:spLocks noEditPoints="1"/>
            </p:cNvSpPr>
            <p:nvPr/>
          </p:nvSpPr>
          <p:spPr bwMode="auto">
            <a:xfrm>
              <a:off x="7311075" y="6547254"/>
              <a:ext cx="16609" cy="80621"/>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15" name="Freeform 17"/>
            <p:cNvSpPr>
              <a:spLocks/>
            </p:cNvSpPr>
            <p:nvPr/>
          </p:nvSpPr>
          <p:spPr bwMode="auto">
            <a:xfrm>
              <a:off x="7340602" y="6545401"/>
              <a:ext cx="13841" cy="8247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16" name="Freeform 18"/>
            <p:cNvSpPr>
              <a:spLocks/>
            </p:cNvSpPr>
            <p:nvPr/>
          </p:nvSpPr>
          <p:spPr bwMode="auto">
            <a:xfrm>
              <a:off x="7368284" y="6545401"/>
              <a:ext cx="12918" cy="8247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17" name="Freeform 19"/>
            <p:cNvSpPr>
              <a:spLocks/>
            </p:cNvSpPr>
            <p:nvPr/>
          </p:nvSpPr>
          <p:spPr bwMode="auto">
            <a:xfrm>
              <a:off x="7388584" y="6573201"/>
              <a:ext cx="84891" cy="5745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18" name="Freeform 20"/>
            <p:cNvSpPr>
              <a:spLocks noEditPoints="1"/>
            </p:cNvSpPr>
            <p:nvPr/>
          </p:nvSpPr>
          <p:spPr bwMode="auto">
            <a:xfrm>
              <a:off x="7475321" y="6572274"/>
              <a:ext cx="47982" cy="55601"/>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19" name="Freeform 21"/>
            <p:cNvSpPr>
              <a:spLocks/>
            </p:cNvSpPr>
            <p:nvPr/>
          </p:nvSpPr>
          <p:spPr bwMode="auto">
            <a:xfrm>
              <a:off x="7533453" y="6572274"/>
              <a:ext cx="35986" cy="55601"/>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20" name="Freeform 22"/>
            <p:cNvSpPr>
              <a:spLocks noEditPoints="1"/>
            </p:cNvSpPr>
            <p:nvPr/>
          </p:nvSpPr>
          <p:spPr bwMode="auto">
            <a:xfrm>
              <a:off x="7571285" y="6545401"/>
              <a:ext cx="50750" cy="8247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21" name="Freeform 23"/>
            <p:cNvSpPr>
              <a:spLocks noEditPoints="1"/>
            </p:cNvSpPr>
            <p:nvPr/>
          </p:nvSpPr>
          <p:spPr bwMode="auto">
            <a:xfrm>
              <a:off x="7636799" y="6545401"/>
              <a:ext cx="53518" cy="80621"/>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22" name="Freeform 24"/>
            <p:cNvSpPr>
              <a:spLocks/>
            </p:cNvSpPr>
            <p:nvPr/>
          </p:nvSpPr>
          <p:spPr bwMode="auto">
            <a:xfrm>
              <a:off x="7700467" y="6572274"/>
              <a:ext cx="35987" cy="55601"/>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23" name="Freeform 25"/>
            <p:cNvSpPr>
              <a:spLocks noEditPoints="1"/>
            </p:cNvSpPr>
            <p:nvPr/>
          </p:nvSpPr>
          <p:spPr bwMode="auto">
            <a:xfrm>
              <a:off x="7737377" y="6572274"/>
              <a:ext cx="54441" cy="55601"/>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24" name="Freeform 26"/>
            <p:cNvSpPr>
              <a:spLocks/>
            </p:cNvSpPr>
            <p:nvPr/>
          </p:nvSpPr>
          <p:spPr bwMode="auto">
            <a:xfrm>
              <a:off x="7793663" y="6573201"/>
              <a:ext cx="84891" cy="5745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25" name="Freeform 27"/>
            <p:cNvSpPr>
              <a:spLocks/>
            </p:cNvSpPr>
            <p:nvPr/>
          </p:nvSpPr>
          <p:spPr bwMode="auto">
            <a:xfrm>
              <a:off x="7885937" y="6572274"/>
              <a:ext cx="48904" cy="55601"/>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endParaRPr>
            </a:p>
          </p:txBody>
        </p:sp>
      </p:grpSp>
      <p:sp>
        <p:nvSpPr>
          <p:cNvPr id="2" name="Title 1"/>
          <p:cNvSpPr>
            <a:spLocks noGrp="1"/>
          </p:cNvSpPr>
          <p:nvPr>
            <p:ph type="ctrTitle"/>
          </p:nvPr>
        </p:nvSpPr>
        <p:spPr>
          <a:xfrm>
            <a:off x="568575" y="922571"/>
            <a:ext cx="6400800" cy="1477328"/>
          </a:xfrm>
        </p:spPr>
        <p:txBody>
          <a:bodyPr lIns="0" tIns="0" rIns="0" bIns="0" anchor="b">
            <a:spAutoFit/>
          </a:bodyPr>
          <a:lstStyle>
            <a:lvl1pPr algn="l">
              <a:defRPr sz="4800" i="0">
                <a:solidFill>
                  <a:schemeClr val="bg1"/>
                </a:solidFill>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8575" y="3611359"/>
            <a:ext cx="6400800" cy="307777"/>
          </a:xfrm>
          <a:prstGeom prst="rect">
            <a:avLst/>
          </a:prstGeom>
        </p:spPr>
        <p:txBody>
          <a:bodyPr lIns="0" tIns="0" rIns="0" bIns="0">
            <a:spAutoFit/>
          </a:bodyPr>
          <a:lstStyle>
            <a:lvl1pPr marL="0" indent="0" algn="l">
              <a:buNone/>
              <a:defRPr sz="2000" i="0" spc="300">
                <a:solidFill>
                  <a:schemeClr val="accent5"/>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7" name="Text Placeholder 15"/>
          <p:cNvSpPr>
            <a:spLocks noGrp="1"/>
          </p:cNvSpPr>
          <p:nvPr>
            <p:ph type="body" sz="quarter" idx="13"/>
          </p:nvPr>
        </p:nvSpPr>
        <p:spPr>
          <a:xfrm>
            <a:off x="2345633" y="4093568"/>
            <a:ext cx="1536744" cy="455107"/>
          </a:xfrm>
          <a:prstGeom prst="rect">
            <a:avLst/>
          </a:prstGeom>
          <a:noFill/>
        </p:spPr>
        <p:txBody>
          <a:bodyPr wrap="square" tIns="91440" bIns="91440" anchor="ctr"/>
          <a:lstStyle>
            <a:lvl1pPr algn="ctr">
              <a:defRPr sz="700" spc="0" baseline="0">
                <a:solidFill>
                  <a:schemeClr val="accent5"/>
                </a:solidFill>
              </a:defRPr>
            </a:lvl1pPr>
          </a:lstStyle>
          <a:p>
            <a:pPr lvl="0"/>
            <a:r>
              <a:rPr lang="en-US" smtClean="0"/>
              <a:t>Click to edit Master text styles</a:t>
            </a:r>
          </a:p>
        </p:txBody>
      </p:sp>
      <p:sp>
        <p:nvSpPr>
          <p:cNvPr id="26" name="Slide Number Placeholder 5"/>
          <p:cNvSpPr>
            <a:spLocks noGrp="1"/>
          </p:cNvSpPr>
          <p:nvPr>
            <p:ph type="sldNum" sz="quarter" idx="14"/>
          </p:nvPr>
        </p:nvSpPr>
        <p:spPr>
          <a:xfrm>
            <a:off x="0" y="6461125"/>
            <a:ext cx="474663" cy="396875"/>
          </a:xfrm>
        </p:spPr>
        <p:txBody>
          <a:bodyPr tIns="0" bIns="36576"/>
          <a:lstStyle>
            <a:lvl1pPr>
              <a:defRPr lang="en-US" i="0">
                <a:solidFill>
                  <a:srgbClr val="C2D1D4">
                    <a:lumMod val="75000"/>
                  </a:srgbClr>
                </a:solidFill>
                <a:latin typeface="Georgia" pitchFamily="18" charset="0"/>
              </a:defRPr>
            </a:lvl1pPr>
          </a:lstStyle>
          <a:p>
            <a:pPr>
              <a:defRPr/>
            </a:pPr>
            <a:fld id="{B2F66F3B-1BCD-4A35-B210-EEEB370204B3}" type="slidenum">
              <a:rPr/>
              <a:pPr>
                <a:defRPr/>
              </a:pPr>
              <a:t>‹#›</a:t>
            </a:fld>
            <a:endParaRPr dirty="0"/>
          </a:p>
        </p:txBody>
      </p:sp>
      <p:sp>
        <p:nvSpPr>
          <p:cNvPr id="28" name="Date Placeholder 5"/>
          <p:cNvSpPr>
            <a:spLocks noGrp="1"/>
          </p:cNvSpPr>
          <p:nvPr>
            <p:ph type="dt" sz="half" idx="15"/>
          </p:nvPr>
        </p:nvSpPr>
        <p:spPr/>
        <p:txBody>
          <a:bodyPr/>
          <a:lstStyle>
            <a:lvl1pPr>
              <a:defRPr/>
            </a:lvl1pPr>
          </a:lstStyle>
          <a:p>
            <a:pPr>
              <a:defRPr/>
            </a:pPr>
            <a:fld id="{D3131783-AA27-460D-8F12-AE4383F077A0}" type="datetime1">
              <a:rPr lang="pl-PL"/>
              <a:pPr>
                <a:defRPr/>
              </a:pPr>
              <a:t>02.04.2019</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Slate">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useBgFill="1">
        <p:nvSpPr>
          <p:cNvPr id="6" name="Rectangle 28"/>
          <p:cNvSpPr/>
          <p:nvPr userDrawn="1"/>
        </p:nvSpPr>
        <p:spPr>
          <a:xfrm>
            <a:off x="7164288" y="6567488"/>
            <a:ext cx="1843187" cy="2905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2" name="Group 31"/>
          <p:cNvGrpSpPr>
            <a:grpSpLocks/>
          </p:cNvGrpSpPr>
          <p:nvPr userDrawn="1"/>
        </p:nvGrpSpPr>
        <p:grpSpPr bwMode="auto">
          <a:xfrm>
            <a:off x="0" y="936625"/>
            <a:ext cx="3844925" cy="44450"/>
            <a:chOff x="1" y="937260"/>
            <a:chExt cx="3844339" cy="43398"/>
          </a:xfrm>
        </p:grpSpPr>
        <p:cxnSp>
          <p:nvCxnSpPr>
            <p:cNvPr id="9" name="Straight Connector 50"/>
            <p:cNvCxnSpPr/>
            <p:nvPr userDrawn="1"/>
          </p:nvCxnSpPr>
          <p:spPr>
            <a:xfrm>
              <a:off x="1" y="796526"/>
              <a:ext cx="3844339" cy="0"/>
            </a:xfrm>
            <a:prstGeom prst="line">
              <a:avLst/>
            </a:prstGeom>
            <a:ln>
              <a:gradFill>
                <a:gsLst>
                  <a:gs pos="100000">
                    <a:schemeClr val="accent1">
                      <a:tint val="66000"/>
                      <a:satMod val="160000"/>
                      <a:lumMod val="0"/>
                      <a:lumOff val="100000"/>
                      <a:alpha val="0"/>
                    </a:schemeClr>
                  </a:gs>
                  <a:gs pos="44000">
                    <a:schemeClr val="accent6">
                      <a:lumMod val="7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51"/>
            <p:cNvCxnSpPr/>
            <p:nvPr userDrawn="1"/>
          </p:nvCxnSpPr>
          <p:spPr>
            <a:xfrm>
              <a:off x="1" y="838189"/>
              <a:ext cx="2180639" cy="0"/>
            </a:xfrm>
            <a:prstGeom prst="line">
              <a:avLst/>
            </a:prstGeom>
            <a:ln>
              <a:gradFill>
                <a:gsLst>
                  <a:gs pos="100000">
                    <a:schemeClr val="accent1">
                      <a:tint val="66000"/>
                      <a:satMod val="160000"/>
                      <a:lumMod val="0"/>
                      <a:lumOff val="100000"/>
                      <a:alpha val="0"/>
                    </a:schemeClr>
                  </a:gs>
                  <a:gs pos="44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1" name="Straight Connector 70"/>
          <p:cNvCxnSpPr/>
          <p:nvPr userDrawn="1"/>
        </p:nvCxnSpPr>
        <p:spPr>
          <a:xfrm>
            <a:off x="384175"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12" name="Straight Connector 71"/>
          <p:cNvCxnSpPr/>
          <p:nvPr userDrawn="1"/>
        </p:nvCxnSpPr>
        <p:spPr>
          <a:xfrm>
            <a:off x="334963" y="6553200"/>
            <a:ext cx="0" cy="304800"/>
          </a:xfrm>
          <a:prstGeom prst="line">
            <a:avLst/>
          </a:prstGeom>
          <a:noFill/>
          <a:ln w="9525" cap="flat" cmpd="sng" algn="ctr">
            <a:gradFill>
              <a:gsLst>
                <a:gs pos="100000">
                  <a:schemeClr val="accent6">
                    <a:lumMod val="50000"/>
                  </a:schemeClr>
                </a:gs>
                <a:gs pos="0">
                  <a:schemeClr val="accent6">
                    <a:lumMod val="50000"/>
                    <a:alpha val="0"/>
                  </a:schemeClr>
                </a:gs>
              </a:gsLst>
              <a:lin ang="5400000" scaled="0"/>
            </a:gradFill>
            <a:prstDash val="solid"/>
          </a:ln>
          <a:effectLst/>
        </p:spPr>
      </p:cxnSp>
      <p:sp>
        <p:nvSpPr>
          <p:cNvPr id="8" name="Picture Placeholder 7"/>
          <p:cNvSpPr>
            <a:spLocks noGrp="1"/>
          </p:cNvSpPr>
          <p:nvPr>
            <p:ph type="pic" sz="quarter" idx="11"/>
          </p:nvPr>
        </p:nvSpPr>
        <p:spPr>
          <a:xfrm>
            <a:off x="6010275" y="1161420"/>
            <a:ext cx="3133725" cy="4080888"/>
          </a:xfrm>
          <a:prstGeom prst="rect">
            <a:avLst/>
          </a:prstGeom>
        </p:spPr>
        <p:txBody>
          <a:bodyPr/>
          <a:lstStyle>
            <a:lvl1pPr marL="0" indent="0">
              <a:buNone/>
              <a:defRPr i="0">
                <a:solidFill>
                  <a:schemeClr val="bg1"/>
                </a:solidFill>
              </a:defRPr>
            </a:lvl1pPr>
          </a:lstStyle>
          <a:p>
            <a:pPr lvl="0"/>
            <a:r>
              <a:rPr lang="en-US" noProof="0" dirty="0" smtClean="0"/>
              <a:t>Click icon to add picture</a:t>
            </a:r>
            <a:endParaRPr lang="en-US" noProof="0" dirty="0"/>
          </a:p>
        </p:txBody>
      </p:sp>
      <p:sp>
        <p:nvSpPr>
          <p:cNvPr id="4" name="Title 3"/>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1" name="Text Placeholder 2"/>
          <p:cNvSpPr>
            <a:spLocks noGrp="1"/>
          </p:cNvSpPr>
          <p:nvPr>
            <p:ph type="body" sz="quarter" idx="20"/>
          </p:nvPr>
        </p:nvSpPr>
        <p:spPr>
          <a:xfrm>
            <a:off x="0" y="5253622"/>
            <a:ext cx="9144000" cy="1060704"/>
          </a:xfrm>
          <a:prstGeom prst="rect">
            <a:avLst/>
          </a:prstGeom>
          <a:gradFill>
            <a:gsLst>
              <a:gs pos="0">
                <a:srgbClr val="324448"/>
              </a:gs>
              <a:gs pos="100000">
                <a:schemeClr val="accent5">
                  <a:alpha val="0"/>
                </a:schemeClr>
              </a:gs>
            </a:gsLst>
            <a:lin ang="0" scaled="0"/>
          </a:gradFill>
        </p:spPr>
        <p:txBody>
          <a:bodyPr lIns="356616" bIns="91440" anchor="b">
            <a:spAutoFit/>
          </a:bodyPr>
          <a:lstStyle>
            <a:lvl1pPr marL="0" indent="0">
              <a:buNone/>
              <a:defRPr sz="2000" i="1" baseline="0">
                <a:solidFill>
                  <a:schemeClr val="bg1"/>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lvl="0"/>
            <a:r>
              <a:rPr lang="pl-PL" smtClean="0"/>
              <a:t>Kliknij, aby edytować style wzorca tekstu</a:t>
            </a:r>
          </a:p>
        </p:txBody>
      </p:sp>
      <p:sp>
        <p:nvSpPr>
          <p:cNvPr id="34" name="Text Placeholder 6"/>
          <p:cNvSpPr>
            <a:spLocks noGrp="1"/>
          </p:cNvSpPr>
          <p:nvPr>
            <p:ph type="body" sz="quarter" idx="19"/>
          </p:nvPr>
        </p:nvSpPr>
        <p:spPr>
          <a:xfrm>
            <a:off x="268288" y="1168576"/>
            <a:ext cx="5200583" cy="4033726"/>
          </a:xfrm>
          <a:prstGeom prst="rect">
            <a:avLst/>
          </a:prstGeom>
        </p:spPr>
        <p:txBody>
          <a:bodyPr/>
          <a:lstStyle>
            <a:lvl1pPr marL="0" indent="0">
              <a:buFont typeface="Arial" pitchFamily="34" charset="0"/>
              <a:buNone/>
              <a:defRPr>
                <a:solidFill>
                  <a:schemeClr val="bg1"/>
                </a:solidFill>
              </a:defRPr>
            </a:lvl1pPr>
            <a:lvl2pPr marL="228600" indent="0">
              <a:buFont typeface="Arial" pitchFamily="34" charset="0"/>
              <a:buNone/>
              <a:defRPr>
                <a:solidFill>
                  <a:schemeClr val="bg1"/>
                </a:solidFill>
              </a:defRPr>
            </a:lvl2pPr>
            <a:lvl3pPr marL="400050" indent="0">
              <a:buFont typeface="Arial" pitchFamily="34" charset="0"/>
              <a:buNone/>
              <a:defRPr>
                <a:solidFill>
                  <a:schemeClr val="bg1"/>
                </a:solidFill>
              </a:defRPr>
            </a:lvl3pPr>
            <a:lvl4pPr marL="571500" indent="0">
              <a:buFont typeface="Arial" pitchFamily="34" charset="0"/>
              <a:buNone/>
              <a:defRPr>
                <a:solidFill>
                  <a:schemeClr val="bg1"/>
                </a:solidFill>
              </a:defRPr>
            </a:lvl4pPr>
            <a:lvl5pPr marL="742950" indent="0">
              <a:buFont typeface="Arial" pitchFamily="34" charset="0"/>
              <a:buNone/>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8" name="Footer Placeholder 4"/>
          <p:cNvSpPr>
            <a:spLocks noGrp="1"/>
          </p:cNvSpPr>
          <p:nvPr>
            <p:ph type="ftr" sz="quarter" idx="21"/>
          </p:nvPr>
        </p:nvSpPr>
        <p:spPr/>
        <p:txBody>
          <a:bodyPr/>
          <a:lstStyle>
            <a:lvl1pPr>
              <a:defRPr>
                <a:solidFill>
                  <a:schemeClr val="accent5"/>
                </a:solidFill>
              </a:defRPr>
            </a:lvl1pPr>
          </a:lstStyle>
          <a:p>
            <a:pPr>
              <a:defRPr/>
            </a:pPr>
            <a:endParaRPr lang="pt-BR" dirty="0">
              <a:solidFill>
                <a:srgbClr val="C2D1D4"/>
              </a:solidFill>
            </a:endParaRPr>
          </a:p>
        </p:txBody>
      </p:sp>
      <p:sp>
        <p:nvSpPr>
          <p:cNvPr id="39" name="Slide Number Placeholder 5"/>
          <p:cNvSpPr>
            <a:spLocks noGrp="1"/>
          </p:cNvSpPr>
          <p:nvPr>
            <p:ph type="sldNum" sz="quarter" idx="22"/>
          </p:nvPr>
        </p:nvSpPr>
        <p:spPr>
          <a:xfrm>
            <a:off x="0" y="6461125"/>
            <a:ext cx="474663" cy="396875"/>
          </a:xfrm>
          <a:prstGeom prst="rect">
            <a:avLst/>
          </a:prstGeom>
        </p:spPr>
        <p:txBody>
          <a:bodyPr/>
          <a:lstStyle>
            <a:lvl1pPr fontAlgn="auto">
              <a:spcBef>
                <a:spcPts val="0"/>
              </a:spcBef>
              <a:spcAft>
                <a:spcPts val="0"/>
              </a:spcAft>
              <a:defRPr>
                <a:solidFill>
                  <a:schemeClr val="accent5"/>
                </a:solidFill>
                <a:latin typeface="+mn-lt"/>
              </a:defRPr>
            </a:lvl1pPr>
          </a:lstStyle>
          <a:p>
            <a:pPr>
              <a:defRPr/>
            </a:pPr>
            <a:fld id="{04DE356C-BA37-4783-A26B-2DCCE1C68F5C}" type="slidenum">
              <a:rPr lang="en-US">
                <a:solidFill>
                  <a:srgbClr val="C2D1D4"/>
                </a:solidFill>
              </a:rPr>
              <a:pPr>
                <a:defRPr/>
              </a:pPr>
              <a:t>‹#›</a:t>
            </a:fld>
            <a:endParaRPr lang="en-US" dirty="0">
              <a:solidFill>
                <a:srgbClr val="C2D1D4"/>
              </a:solidFill>
            </a:endParaRPr>
          </a:p>
        </p:txBody>
      </p:sp>
      <p:sp>
        <p:nvSpPr>
          <p:cNvPr id="40" name="Date Placeholder 1"/>
          <p:cNvSpPr>
            <a:spLocks noGrp="1"/>
          </p:cNvSpPr>
          <p:nvPr>
            <p:ph type="dt" sz="half" idx="23"/>
          </p:nvPr>
        </p:nvSpPr>
        <p:spPr/>
        <p:txBody>
          <a:bodyPr/>
          <a:lstStyle>
            <a:lvl1pPr algn="l">
              <a:defRPr>
                <a:solidFill>
                  <a:schemeClr val="accent5"/>
                </a:solidFill>
              </a:defRPr>
            </a:lvl1pPr>
          </a:lstStyle>
          <a:p>
            <a:pPr>
              <a:defRPr/>
            </a:pPr>
            <a:r>
              <a:rPr lang="pl-PL" smtClean="0">
                <a:solidFill>
                  <a:srgbClr val="C2D1D4"/>
                </a:solidFill>
              </a:rPr>
              <a:t>2/15/2012</a:t>
            </a:r>
            <a:endParaRPr dirty="0">
              <a:solidFill>
                <a:srgbClr val="C2D1D4"/>
              </a:solidFill>
            </a:endParaRPr>
          </a:p>
        </p:txBody>
      </p:sp>
    </p:spTree>
    <p:extLst>
      <p:ext uri="{BB962C8B-B14F-4D97-AF65-F5344CB8AC3E}">
        <p14:creationId xmlns:p14="http://schemas.microsoft.com/office/powerpoint/2010/main" val="131029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8575" y="922571"/>
            <a:ext cx="6400800" cy="1477328"/>
          </a:xfrm>
        </p:spPr>
        <p:txBody>
          <a:bodyPr wrap="square" lIns="0" tIns="0" rIns="0" bIns="0" anchor="b">
            <a:spAutoFit/>
          </a:bodyPr>
          <a:lstStyle>
            <a:lvl1pPr algn="l">
              <a:defRPr sz="4800" i="0">
                <a:solidFill>
                  <a:schemeClr val="bg1"/>
                </a:solidFill>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68575" y="2590109"/>
            <a:ext cx="6400800" cy="307777"/>
          </a:xfrm>
          <a:prstGeom prst="rect">
            <a:avLst/>
          </a:prstGeom>
        </p:spPr>
        <p:txBody>
          <a:bodyPr lIns="0" tIns="0" rIns="0" bIns="0">
            <a:spAutoFit/>
          </a:bodyPr>
          <a:lstStyle>
            <a:lvl1pPr marL="0" indent="0" algn="l">
              <a:buNone/>
              <a:defRPr sz="2000" i="0" spc="300">
                <a:solidFill>
                  <a:schemeClr val="accent5"/>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33" name="Straight Connector 32"/>
          <p:cNvCxnSpPr/>
          <p:nvPr/>
        </p:nvCxnSpPr>
        <p:spPr>
          <a:xfrm>
            <a:off x="568578" y="2492149"/>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cxnSp>
        <p:nvCxnSpPr>
          <p:cNvPr id="34" name="Straight Connector 33"/>
          <p:cNvCxnSpPr/>
          <p:nvPr/>
        </p:nvCxnSpPr>
        <p:spPr>
          <a:xfrm>
            <a:off x="568578" y="3216154"/>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grpSp>
        <p:nvGrpSpPr>
          <p:cNvPr id="4" name="Group 27"/>
          <p:cNvGrpSpPr/>
          <p:nvPr userDrawn="1"/>
        </p:nvGrpSpPr>
        <p:grpSpPr>
          <a:xfrm>
            <a:off x="482283" y="6553200"/>
            <a:ext cx="50800" cy="304803"/>
            <a:chOff x="482283" y="6553200"/>
            <a:chExt cx="50800" cy="304803"/>
          </a:xfrm>
        </p:grpSpPr>
        <p:cxnSp>
          <p:nvCxnSpPr>
            <p:cNvPr id="29" name="Straight Connector 28"/>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30" name="Straight Connector 29"/>
            <p:cNvCxnSpPr/>
            <p:nvPr userDrawn="1"/>
          </p:nvCxnSpPr>
          <p:spPr>
            <a:xfrm>
              <a:off x="482283"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sp>
        <p:nvSpPr>
          <p:cNvPr id="2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defRPr lang="en-US" i="0" smtClean="0">
                <a:solidFill>
                  <a:schemeClr val="accent5">
                    <a:lumMod val="75000"/>
                  </a:schemeClr>
                </a:solidFill>
                <a:latin typeface="Georgia" pitchFamily="18" charset="0"/>
              </a:defRPr>
            </a:lvl1p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6" name="Date Placeholder 5"/>
          <p:cNvSpPr>
            <a:spLocks noGrp="1"/>
          </p:cNvSpPr>
          <p:nvPr>
            <p:ph type="dt" sz="half" idx="10"/>
          </p:nvPr>
        </p:nvSpPr>
        <p:spPr/>
        <p:txBody>
          <a:bodyPr/>
          <a:lstStyle/>
          <a:p>
            <a:pPr algn="ctr"/>
            <a:fld id="{C4C47D1D-6ADD-4F29-B180-01C7A70D2C41}" type="datetime1">
              <a:rPr lang="pl-PL">
                <a:solidFill>
                  <a:srgbClr val="C2D1D4">
                    <a:lumMod val="75000"/>
                  </a:srgbClr>
                </a:solidFill>
              </a:rPr>
              <a:pPr algn="ctr"/>
              <a:t>02.04.2019</a:t>
            </a:fld>
            <a:endParaRPr dirty="0">
              <a:solidFill>
                <a:srgbClr val="C2D1D4">
                  <a:lumMod val="75000"/>
                </a:srgbClr>
              </a:solidFill>
            </a:endParaRPr>
          </a:p>
        </p:txBody>
      </p:sp>
      <p:sp>
        <p:nvSpPr>
          <p:cNvPr id="27" name="Text Placeholder 15"/>
          <p:cNvSpPr>
            <a:spLocks noGrp="1"/>
          </p:cNvSpPr>
          <p:nvPr>
            <p:ph type="body" sz="quarter" idx="13" hasCustomPrompt="1"/>
          </p:nvPr>
        </p:nvSpPr>
        <p:spPr>
          <a:xfrm>
            <a:off x="2345633" y="3072318"/>
            <a:ext cx="1536744" cy="455107"/>
          </a:xfrm>
          <a:prstGeom prst="rect">
            <a:avLst/>
          </a:prstGeom>
          <a:noFill/>
        </p:spPr>
        <p:txBody>
          <a:bodyPr wrap="square" tIns="91440" bIns="91440" anchor="ctr">
            <a:normAutofit/>
          </a:bodyPr>
          <a:lstStyle>
            <a:lvl1pPr algn="ctr">
              <a:defRPr sz="700" spc="0" baseline="0">
                <a:solidFill>
                  <a:schemeClr val="accent5"/>
                </a:solidFill>
              </a:defRPr>
            </a:lvl1pPr>
          </a:lstStyle>
          <a:p>
            <a:pPr lvl="0"/>
            <a:r>
              <a:rPr lang="en-US" dirty="0" smtClean="0"/>
              <a:t>Op. co LOGO HERE</a:t>
            </a:r>
            <a:endParaRPr lang="en-US" dirty="0"/>
          </a:p>
        </p:txBody>
      </p:sp>
    </p:spTree>
    <p:extLst>
      <p:ext uri="{BB962C8B-B14F-4D97-AF65-F5344CB8AC3E}">
        <p14:creationId xmlns:p14="http://schemas.microsoft.com/office/powerpoint/2010/main" val="21092791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bg>
      <p:bgPr>
        <a:solidFill>
          <a:schemeClr val="bg1"/>
        </a:solidFill>
        <a:effectLst/>
      </p:bgPr>
    </p:bg>
    <p:spTree>
      <p:nvGrpSpPr>
        <p:cNvPr id="1" name=""/>
        <p:cNvGrpSpPr/>
        <p:nvPr/>
      </p:nvGrpSpPr>
      <p:grpSpPr>
        <a:xfrm>
          <a:off x="0" y="0"/>
          <a:ext cx="0" cy="0"/>
          <a:chOff x="0" y="0"/>
          <a:chExt cx="0" cy="0"/>
        </a:xfrm>
      </p:grpSpPr>
      <p:grpSp>
        <p:nvGrpSpPr>
          <p:cNvPr id="6" name="Group 3"/>
          <p:cNvGrpSpPr>
            <a:grpSpLocks/>
          </p:cNvGrpSpPr>
          <p:nvPr userDrawn="1"/>
        </p:nvGrpSpPr>
        <p:grpSpPr bwMode="auto">
          <a:xfrm>
            <a:off x="0" y="936625"/>
            <a:ext cx="3844925" cy="44450"/>
            <a:chOff x="0" y="718602"/>
            <a:chExt cx="3844339" cy="43398"/>
          </a:xfrm>
        </p:grpSpPr>
        <p:cxnSp>
          <p:nvCxnSpPr>
            <p:cNvPr id="7" name="Straight Connector 25"/>
            <p:cNvCxnSpPr/>
            <p:nvPr userDrawn="1"/>
          </p:nvCxnSpPr>
          <p:spPr>
            <a:xfrm>
              <a:off x="0" y="685000"/>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26"/>
            <p:cNvCxnSpPr/>
            <p:nvPr userDrawn="1"/>
          </p:nvCxnSpPr>
          <p:spPr>
            <a:xfrm>
              <a:off x="0" y="726662"/>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userDrawn="1"/>
        </p:nvCxnSpPr>
        <p:spPr>
          <a:xfrm>
            <a:off x="49371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2" name="Straight Connector 28"/>
          <p:cNvCxnSpPr/>
          <p:nvPr userDrawn="1"/>
        </p:nvCxnSpPr>
        <p:spPr>
          <a:xfrm>
            <a:off x="444500"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8" name="Picture Placeholder 7"/>
          <p:cNvSpPr>
            <a:spLocks noGrp="1"/>
          </p:cNvSpPr>
          <p:nvPr>
            <p:ph type="pic" sz="quarter" idx="11"/>
          </p:nvPr>
        </p:nvSpPr>
        <p:spPr>
          <a:xfrm>
            <a:off x="6010275" y="1161420"/>
            <a:ext cx="3133725" cy="4038500"/>
          </a:xfrm>
          <a:prstGeom prst="rect">
            <a:avLst/>
          </a:prstGeom>
        </p:spPr>
        <p:txBody>
          <a:bodyPr rtlCol="0">
            <a:normAutofit/>
          </a:bodyPr>
          <a:lstStyle>
            <a:lvl1pPr marL="0" indent="0">
              <a:buNone/>
              <a:defRPr i="0">
                <a:solidFill>
                  <a:schemeClr val="tx1">
                    <a:lumMod val="75000"/>
                    <a:lumOff val="25000"/>
                  </a:schemeClr>
                </a:solidFill>
              </a:defRPr>
            </a:lvl1pPr>
          </a:lstStyle>
          <a:p>
            <a:pPr lvl="0"/>
            <a:r>
              <a:rPr lang="en-US" noProof="0" dirty="0" smtClean="0"/>
              <a:t>Click icon to add picture</a:t>
            </a:r>
            <a:endParaRPr lang="en-US" noProof="0" dirty="0"/>
          </a:p>
        </p:txBody>
      </p: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sz="quarter" idx="19"/>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lvl="0"/>
            <a:r>
              <a:rPr lang="en-US" smtClean="0"/>
              <a:t>Click to edit Master text styles</a:t>
            </a:r>
          </a:p>
        </p:txBody>
      </p:sp>
      <p:sp>
        <p:nvSpPr>
          <p:cNvPr id="14" name="Text Placeholder 6"/>
          <p:cNvSpPr>
            <a:spLocks noGrp="1"/>
          </p:cNvSpPr>
          <p:nvPr>
            <p:ph type="body" sz="quarter" idx="21"/>
          </p:nvPr>
        </p:nvSpPr>
        <p:spPr>
          <a:xfrm>
            <a:off x="268288" y="1168576"/>
            <a:ext cx="5200583" cy="4033726"/>
          </a:xfrm>
        </p:spPr>
        <p:txBody>
          <a:bodyPr/>
          <a:lstStyle>
            <a:lvl1pPr marL="0" indent="0">
              <a:buFont typeface="Arial" pitchFamily="34" charset="0"/>
              <a:buNone/>
              <a:defRPr>
                <a:solidFill>
                  <a:schemeClr val="tx1">
                    <a:lumMod val="75000"/>
                    <a:lumOff val="25000"/>
                  </a:schemeClr>
                </a:solidFill>
              </a:defRPr>
            </a:lvl1pPr>
            <a:lvl2pPr marL="228600" indent="0">
              <a:buFont typeface="Arial" pitchFamily="34" charset="0"/>
              <a:buNone/>
              <a:defRPr>
                <a:solidFill>
                  <a:schemeClr val="tx1">
                    <a:lumMod val="75000"/>
                    <a:lumOff val="25000"/>
                  </a:schemeClr>
                </a:solidFill>
              </a:defRPr>
            </a:lvl2pPr>
            <a:lvl3pPr marL="400050" indent="0">
              <a:buFont typeface="Arial" pitchFamily="34" charset="0"/>
              <a:buNone/>
              <a:defRPr>
                <a:solidFill>
                  <a:schemeClr val="tx1">
                    <a:lumMod val="75000"/>
                    <a:lumOff val="25000"/>
                  </a:schemeClr>
                </a:solidFill>
              </a:defRPr>
            </a:lvl3pPr>
            <a:lvl4pPr marL="571500" indent="0">
              <a:buFont typeface="Arial" pitchFamily="34" charset="0"/>
              <a:buNone/>
              <a:defRPr>
                <a:solidFill>
                  <a:schemeClr val="tx1">
                    <a:lumMod val="75000"/>
                    <a:lumOff val="25000"/>
                  </a:schemeClr>
                </a:solidFill>
              </a:defRPr>
            </a:lvl4pPr>
            <a:lvl5pPr marL="742950" indent="0">
              <a:buFont typeface="Arial" pitchFamily="34" charset="0"/>
              <a:buNone/>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Footer Placeholder 24"/>
          <p:cNvSpPr>
            <a:spLocks noGrp="1"/>
          </p:cNvSpPr>
          <p:nvPr>
            <p:ph type="ftr" sz="quarter" idx="22"/>
          </p:nvPr>
        </p:nvSpPr>
        <p:spPr/>
        <p:txBody>
          <a:bodyPr/>
          <a:lstStyle>
            <a:lvl1pPr>
              <a:defRPr/>
            </a:lvl1pPr>
          </a:lstStyle>
          <a:p>
            <a:pPr>
              <a:defRPr/>
            </a:pPr>
            <a:endParaRPr lang="pt-BR"/>
          </a:p>
        </p:txBody>
      </p:sp>
      <p:sp>
        <p:nvSpPr>
          <p:cNvPr id="15" name="Slide Number Placeholder 25"/>
          <p:cNvSpPr>
            <a:spLocks noGrp="1"/>
          </p:cNvSpPr>
          <p:nvPr>
            <p:ph type="sldNum" sz="quarter" idx="23"/>
          </p:nvPr>
        </p:nvSpPr>
        <p:spPr/>
        <p:txBody>
          <a:bodyPr/>
          <a:lstStyle>
            <a:lvl1pPr>
              <a:defRPr/>
            </a:lvl1pPr>
          </a:lstStyle>
          <a:p>
            <a:pPr>
              <a:defRPr/>
            </a:pPr>
            <a:fld id="{EF59DF85-4340-43A1-8EB2-E6204AF1850A}" type="slidenum">
              <a:rPr/>
              <a:pPr>
                <a:defRPr/>
              </a:pPr>
              <a:t>‹#›</a:t>
            </a:fld>
            <a:endParaRPr dirty="0"/>
          </a:p>
        </p:txBody>
      </p:sp>
      <p:sp>
        <p:nvSpPr>
          <p:cNvPr id="16" name="Date Placeholder 4"/>
          <p:cNvSpPr>
            <a:spLocks noGrp="1"/>
          </p:cNvSpPr>
          <p:nvPr>
            <p:ph type="dt" sz="half" idx="24"/>
          </p:nvPr>
        </p:nvSpPr>
        <p:spPr/>
        <p:txBody>
          <a:bodyPr/>
          <a:lstStyle>
            <a:lvl1pPr>
              <a:defRPr/>
            </a:lvl1pPr>
          </a:lstStyle>
          <a:p>
            <a:pPr>
              <a:defRPr/>
            </a:pPr>
            <a:fld id="{3C89F3B7-AAE7-41B7-BC7A-B0E924946A0F}" type="datetime1">
              <a:rPr lang="pl-PL"/>
              <a:pPr>
                <a:defRPr/>
              </a:pPr>
              <a:t>02.04.2019</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and Image">
    <p:bg>
      <p:bgPr>
        <a:solidFill>
          <a:schemeClr val="bg1"/>
        </a:solidFill>
        <a:effectLst/>
      </p:bgPr>
    </p:bg>
    <p:spTree>
      <p:nvGrpSpPr>
        <p:cNvPr id="1" name=""/>
        <p:cNvGrpSpPr/>
        <p:nvPr/>
      </p:nvGrpSpPr>
      <p:grpSpPr>
        <a:xfrm>
          <a:off x="0" y="0"/>
          <a:ext cx="0" cy="0"/>
          <a:chOff x="0" y="0"/>
          <a:chExt cx="0" cy="0"/>
        </a:xfrm>
      </p:grpSpPr>
      <p:grpSp>
        <p:nvGrpSpPr>
          <p:cNvPr id="6" name="Group 42"/>
          <p:cNvGrpSpPr>
            <a:grpSpLocks/>
          </p:cNvGrpSpPr>
          <p:nvPr userDrawn="1"/>
        </p:nvGrpSpPr>
        <p:grpSpPr bwMode="auto">
          <a:xfrm>
            <a:off x="0" y="936625"/>
            <a:ext cx="3844925" cy="44450"/>
            <a:chOff x="0" y="718602"/>
            <a:chExt cx="3844339" cy="43398"/>
          </a:xfrm>
        </p:grpSpPr>
        <p:cxnSp>
          <p:nvCxnSpPr>
            <p:cNvPr id="7" name="Straight Connector 25"/>
            <p:cNvCxnSpPr/>
            <p:nvPr userDrawn="1"/>
          </p:nvCxnSpPr>
          <p:spPr>
            <a:xfrm>
              <a:off x="0" y="685000"/>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26"/>
            <p:cNvCxnSpPr/>
            <p:nvPr userDrawn="1"/>
          </p:nvCxnSpPr>
          <p:spPr>
            <a:xfrm>
              <a:off x="0" y="726662"/>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9" name="Straight Connector 27"/>
          <p:cNvCxnSpPr/>
          <p:nvPr userDrawn="1"/>
        </p:nvCxnSpPr>
        <p:spPr>
          <a:xfrm>
            <a:off x="49371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 name="Straight Connector 28"/>
          <p:cNvCxnSpPr/>
          <p:nvPr userDrawn="1"/>
        </p:nvCxnSpPr>
        <p:spPr>
          <a:xfrm>
            <a:off x="444500"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42" name="Chart Placeholder 8"/>
          <p:cNvSpPr>
            <a:spLocks noGrp="1"/>
          </p:cNvSpPr>
          <p:nvPr>
            <p:ph type="chart" sz="quarter" idx="14"/>
          </p:nvPr>
        </p:nvSpPr>
        <p:spPr>
          <a:xfrm>
            <a:off x="798" y="1177926"/>
            <a:ext cx="5472901" cy="4024375"/>
          </a:xfrm>
          <a:prstGeom prst="rect">
            <a:avLst/>
          </a:prstGeom>
        </p:spPr>
        <p:txBody>
          <a:bodyPr rtlCol="0">
            <a:normAutofit/>
          </a:bodyPr>
          <a:lstStyle>
            <a:lvl1pPr marL="0" indent="0">
              <a:buNone/>
              <a:defRPr i="0"/>
            </a:lvl1pPr>
          </a:lstStyle>
          <a:p>
            <a:pPr lvl="0"/>
            <a:r>
              <a:rPr lang="en-US" noProof="0" dirty="0" smtClean="0"/>
              <a:t>Click icon to add chart</a:t>
            </a:r>
            <a:endParaRPr lang="en-US" noProof="0" dirty="0"/>
          </a:p>
        </p:txBody>
      </p:sp>
      <p:sp>
        <p:nvSpPr>
          <p:cNvPr id="46" name="Picture Placeholder 7"/>
          <p:cNvSpPr>
            <a:spLocks noGrp="1"/>
          </p:cNvSpPr>
          <p:nvPr>
            <p:ph type="pic" sz="quarter" idx="11"/>
          </p:nvPr>
        </p:nvSpPr>
        <p:spPr>
          <a:xfrm>
            <a:off x="6010275" y="1161420"/>
            <a:ext cx="3133725" cy="4040881"/>
          </a:xfrm>
          <a:prstGeom prst="rect">
            <a:avLst/>
          </a:prstGeom>
        </p:spPr>
        <p:txBody>
          <a:bodyPr rtlCol="0">
            <a:normAutofit/>
          </a:bodyPr>
          <a:lstStyle>
            <a:lvl1pPr marL="0" indent="0">
              <a:buNone/>
              <a:defRPr i="0">
                <a:solidFill>
                  <a:schemeClr val="tx1">
                    <a:lumMod val="75000"/>
                    <a:lumOff val="25000"/>
                  </a:schemeClr>
                </a:solidFill>
              </a:defRPr>
            </a:lvl1pPr>
          </a:lstStyle>
          <a:p>
            <a:pPr lvl="0"/>
            <a:r>
              <a:rPr lang="en-US" noProof="0" dirty="0" smtClean="0"/>
              <a:t>Click icon to add picture</a:t>
            </a:r>
            <a:endParaRPr lang="en-US" noProof="0"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14" name="Text Placeholder 2"/>
          <p:cNvSpPr>
            <a:spLocks noGrp="1"/>
          </p:cNvSpPr>
          <p:nvPr>
            <p:ph type="body" sz="quarter" idx="19"/>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lvl="0"/>
            <a:r>
              <a:rPr lang="en-US" smtClean="0"/>
              <a:t>Click to edit Master text styles</a:t>
            </a:r>
          </a:p>
        </p:txBody>
      </p:sp>
      <p:sp>
        <p:nvSpPr>
          <p:cNvPr id="11" name="Date Placeholder 1"/>
          <p:cNvSpPr>
            <a:spLocks noGrp="1"/>
          </p:cNvSpPr>
          <p:nvPr>
            <p:ph type="dt" sz="half" idx="20"/>
          </p:nvPr>
        </p:nvSpPr>
        <p:spPr/>
        <p:txBody>
          <a:bodyPr/>
          <a:lstStyle>
            <a:lvl1pPr>
              <a:defRPr/>
            </a:lvl1pPr>
          </a:lstStyle>
          <a:p>
            <a:pPr>
              <a:defRPr/>
            </a:pPr>
            <a:fld id="{2F778947-AB8D-48B1-B35E-EF50556F9B2B}" type="datetime1">
              <a:rPr lang="pl-PL"/>
              <a:pPr>
                <a:defRPr/>
              </a:pPr>
              <a:t>02.04.2019</a:t>
            </a:fld>
            <a:endParaRPr dirty="0"/>
          </a:p>
        </p:txBody>
      </p:sp>
      <p:sp>
        <p:nvSpPr>
          <p:cNvPr id="12" name="Footer Placeholder 3"/>
          <p:cNvSpPr>
            <a:spLocks noGrp="1"/>
          </p:cNvSpPr>
          <p:nvPr>
            <p:ph type="ftr" sz="quarter" idx="21"/>
          </p:nvPr>
        </p:nvSpPr>
        <p:spPr/>
        <p:txBody>
          <a:bodyPr/>
          <a:lstStyle>
            <a:lvl1pPr>
              <a:defRPr/>
            </a:lvl1pPr>
          </a:lstStyle>
          <a:p>
            <a:pPr>
              <a:defRPr/>
            </a:pPr>
            <a:endParaRPr lang="pt-BR"/>
          </a:p>
        </p:txBody>
      </p:sp>
      <p:sp>
        <p:nvSpPr>
          <p:cNvPr id="13" name="Slide Number Placeholder 4"/>
          <p:cNvSpPr>
            <a:spLocks noGrp="1"/>
          </p:cNvSpPr>
          <p:nvPr>
            <p:ph type="sldNum" sz="quarter" idx="22"/>
          </p:nvPr>
        </p:nvSpPr>
        <p:spPr/>
        <p:txBody>
          <a:bodyPr/>
          <a:lstStyle>
            <a:lvl1pPr>
              <a:defRPr/>
            </a:lvl1pPr>
          </a:lstStyle>
          <a:p>
            <a:pPr>
              <a:defRPr/>
            </a:pPr>
            <a:fld id="{8B4618EF-919E-4BFB-A201-FFEC1E02E4F4}" type="slidenum">
              <a:rPr/>
              <a:pPr>
                <a:def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Verbatim Slide">
    <p:bg>
      <p:bgPr>
        <a:solidFill>
          <a:schemeClr val="bg1"/>
        </a:solidFill>
        <a:effectLst/>
      </p:bgPr>
    </p:bg>
    <p:spTree>
      <p:nvGrpSpPr>
        <p:cNvPr id="1" name=""/>
        <p:cNvGrpSpPr/>
        <p:nvPr/>
      </p:nvGrpSpPr>
      <p:grpSpPr>
        <a:xfrm>
          <a:off x="0" y="0"/>
          <a:ext cx="0" cy="0"/>
          <a:chOff x="0" y="0"/>
          <a:chExt cx="0" cy="0"/>
        </a:xfrm>
      </p:grpSpPr>
      <p:grpSp>
        <p:nvGrpSpPr>
          <p:cNvPr id="5" name="Group 41"/>
          <p:cNvGrpSpPr>
            <a:grpSpLocks/>
          </p:cNvGrpSpPr>
          <p:nvPr userDrawn="1"/>
        </p:nvGrpSpPr>
        <p:grpSpPr bwMode="auto">
          <a:xfrm>
            <a:off x="0" y="936625"/>
            <a:ext cx="3844925" cy="44450"/>
            <a:chOff x="0" y="718602"/>
            <a:chExt cx="3844339" cy="43398"/>
          </a:xfrm>
        </p:grpSpPr>
        <p:cxnSp>
          <p:nvCxnSpPr>
            <p:cNvPr id="6" name="Straight Connector 25"/>
            <p:cNvCxnSpPr/>
            <p:nvPr userDrawn="1"/>
          </p:nvCxnSpPr>
          <p:spPr>
            <a:xfrm>
              <a:off x="0" y="685000"/>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26"/>
            <p:cNvCxnSpPr/>
            <p:nvPr userDrawn="1"/>
          </p:nvCxnSpPr>
          <p:spPr>
            <a:xfrm>
              <a:off x="0" y="726662"/>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9" name="Straight Connector 27"/>
          <p:cNvCxnSpPr/>
          <p:nvPr userDrawn="1"/>
        </p:nvCxnSpPr>
        <p:spPr>
          <a:xfrm>
            <a:off x="49371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 name="Straight Connector 28"/>
          <p:cNvCxnSpPr/>
          <p:nvPr userDrawn="1"/>
        </p:nvCxnSpPr>
        <p:spPr>
          <a:xfrm>
            <a:off x="444500"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13" name="Text Placeholder 2"/>
          <p:cNvSpPr>
            <a:spLocks noGrp="1"/>
          </p:cNvSpPr>
          <p:nvPr>
            <p:ph type="body" sz="quarter" idx="19"/>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lvl="0"/>
            <a:r>
              <a:rPr lang="en-US" smtClean="0"/>
              <a:t>Click to edit Master text styles</a:t>
            </a:r>
          </a:p>
        </p:txBody>
      </p:sp>
      <p:sp>
        <p:nvSpPr>
          <p:cNvPr id="7"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
          <p:cNvSpPr>
            <a:spLocks noGrp="1"/>
          </p:cNvSpPr>
          <p:nvPr>
            <p:ph type="dt" sz="half" idx="21"/>
          </p:nvPr>
        </p:nvSpPr>
        <p:spPr/>
        <p:txBody>
          <a:bodyPr/>
          <a:lstStyle>
            <a:lvl1pPr>
              <a:defRPr/>
            </a:lvl1pPr>
          </a:lstStyle>
          <a:p>
            <a:pPr>
              <a:defRPr/>
            </a:pPr>
            <a:fld id="{24F0079C-25BE-4025-B5C1-2DCA0FAFFC4C}" type="datetime1">
              <a:rPr lang="pl-PL"/>
              <a:pPr>
                <a:defRPr/>
              </a:pPr>
              <a:t>02.04.2019</a:t>
            </a:fld>
            <a:endParaRPr dirty="0"/>
          </a:p>
        </p:txBody>
      </p:sp>
      <p:sp>
        <p:nvSpPr>
          <p:cNvPr id="12" name="Footer Placeholder 3"/>
          <p:cNvSpPr>
            <a:spLocks noGrp="1"/>
          </p:cNvSpPr>
          <p:nvPr>
            <p:ph type="ftr" sz="quarter" idx="22"/>
          </p:nvPr>
        </p:nvSpPr>
        <p:spPr/>
        <p:txBody>
          <a:bodyPr/>
          <a:lstStyle>
            <a:lvl1pPr>
              <a:defRPr/>
            </a:lvl1pPr>
          </a:lstStyle>
          <a:p>
            <a:pPr>
              <a:defRPr/>
            </a:pPr>
            <a:endParaRPr lang="pt-BR"/>
          </a:p>
        </p:txBody>
      </p:sp>
      <p:sp>
        <p:nvSpPr>
          <p:cNvPr id="14" name="Slide Number Placeholder 4"/>
          <p:cNvSpPr>
            <a:spLocks noGrp="1"/>
          </p:cNvSpPr>
          <p:nvPr>
            <p:ph type="sldNum" sz="quarter" idx="23"/>
          </p:nvPr>
        </p:nvSpPr>
        <p:spPr/>
        <p:txBody>
          <a:bodyPr/>
          <a:lstStyle>
            <a:lvl1pPr>
              <a:defRPr/>
            </a:lvl1pPr>
          </a:lstStyle>
          <a:p>
            <a:pPr>
              <a:defRPr/>
            </a:pPr>
            <a:fld id="{66B9D329-D15F-4A89-933A-D7083D29FED7}" type="slidenum">
              <a:rPr/>
              <a:pPr>
                <a:def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ulleted">
    <p:bg>
      <p:bgPr>
        <a:solidFill>
          <a:schemeClr val="bg1"/>
        </a:solidFill>
        <a:effectLst/>
      </p:bgPr>
    </p:bg>
    <p:spTree>
      <p:nvGrpSpPr>
        <p:cNvPr id="1" name=""/>
        <p:cNvGrpSpPr/>
        <p:nvPr/>
      </p:nvGrpSpPr>
      <p:grpSpPr>
        <a:xfrm>
          <a:off x="0" y="0"/>
          <a:ext cx="0" cy="0"/>
          <a:chOff x="0" y="0"/>
          <a:chExt cx="0" cy="0"/>
        </a:xfrm>
      </p:grpSpPr>
      <p:grpSp>
        <p:nvGrpSpPr>
          <p:cNvPr id="6" name="Group 40"/>
          <p:cNvGrpSpPr>
            <a:grpSpLocks/>
          </p:cNvGrpSpPr>
          <p:nvPr userDrawn="1"/>
        </p:nvGrpSpPr>
        <p:grpSpPr bwMode="auto">
          <a:xfrm>
            <a:off x="0" y="936625"/>
            <a:ext cx="3844925" cy="44450"/>
            <a:chOff x="0" y="718602"/>
            <a:chExt cx="3844339" cy="43398"/>
          </a:xfrm>
        </p:grpSpPr>
        <p:cxnSp>
          <p:nvCxnSpPr>
            <p:cNvPr id="7" name="Straight Connector 25"/>
            <p:cNvCxnSpPr/>
            <p:nvPr userDrawn="1"/>
          </p:nvCxnSpPr>
          <p:spPr>
            <a:xfrm>
              <a:off x="0" y="685000"/>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26"/>
            <p:cNvCxnSpPr/>
            <p:nvPr userDrawn="1"/>
          </p:nvCxnSpPr>
          <p:spPr>
            <a:xfrm>
              <a:off x="0" y="726662"/>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userDrawn="1"/>
        </p:nvCxnSpPr>
        <p:spPr>
          <a:xfrm>
            <a:off x="49371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1" name="Straight Connector 28"/>
          <p:cNvCxnSpPr/>
          <p:nvPr userDrawn="1"/>
        </p:nvCxnSpPr>
        <p:spPr>
          <a:xfrm>
            <a:off x="444500"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8" name="Picture Placeholder 7"/>
          <p:cNvSpPr>
            <a:spLocks noGrp="1"/>
          </p:cNvSpPr>
          <p:nvPr>
            <p:ph type="pic" sz="quarter" idx="11"/>
          </p:nvPr>
        </p:nvSpPr>
        <p:spPr>
          <a:xfrm>
            <a:off x="6010275" y="1161420"/>
            <a:ext cx="3133725" cy="4040881"/>
          </a:xfrm>
          <a:prstGeom prst="rect">
            <a:avLst/>
          </a:prstGeom>
        </p:spPr>
        <p:txBody>
          <a:bodyPr rtlCol="0">
            <a:normAutofit/>
          </a:bodyPr>
          <a:lstStyle>
            <a:lvl1pPr marL="0" indent="0">
              <a:buNone/>
              <a:defRPr i="0"/>
            </a:lvl1pPr>
          </a:lstStyle>
          <a:p>
            <a:pPr lvl="0"/>
            <a:r>
              <a:rPr lang="en-US" noProof="0" dirty="0" smtClean="0"/>
              <a:t>Click icon to add picture</a:t>
            </a:r>
            <a:endParaRPr lang="en-US" noProof="0" dirty="0"/>
          </a:p>
        </p:txBody>
      </p:sp>
      <p:sp>
        <p:nvSpPr>
          <p:cNvPr id="30" name="Text Placeholder 12"/>
          <p:cNvSpPr>
            <a:spLocks noGrp="1"/>
          </p:cNvSpPr>
          <p:nvPr>
            <p:ph type="body" sz="quarter" idx="15"/>
          </p:nvPr>
        </p:nvSpPr>
        <p:spPr>
          <a:xfrm>
            <a:off x="268288" y="1168576"/>
            <a:ext cx="5200583" cy="4033726"/>
          </a:xfrm>
        </p:spPr>
        <p:txBody>
          <a:bodyPr/>
          <a:lstStyle>
            <a:lvl1pPr marL="228600" indent="-228600">
              <a:buClr>
                <a:schemeClr val="accent1"/>
              </a:buClr>
              <a:buFont typeface="Arial" pitchFamily="34" charset="0"/>
              <a:buChar char="•"/>
              <a:defRPr/>
            </a:lvl1pPr>
            <a:lvl2pPr marL="400050" indent="-171450">
              <a:buClr>
                <a:schemeClr val="accent1"/>
              </a:buClr>
              <a:buFont typeface="Arial" pitchFamily="34" charset="0"/>
              <a:buChar char="•"/>
              <a:defRPr/>
            </a:lvl2pPr>
            <a:lvl3pPr marL="571500" indent="-171450">
              <a:buClr>
                <a:schemeClr val="accent1"/>
              </a:buClr>
              <a:buFont typeface="Arial" pitchFamily="34" charset="0"/>
              <a:buChar char="•"/>
              <a:defRPr/>
            </a:lvl3pPr>
            <a:lvl4pPr marL="742950" indent="-171450">
              <a:buClr>
                <a:schemeClr val="accent1"/>
              </a:buClr>
              <a:buFont typeface="Arial" pitchFamily="34" charset="0"/>
              <a:buChar char="•"/>
              <a:defRPr/>
            </a:lvl4pPr>
            <a:lvl5pPr marL="914400" indent="-171450">
              <a:buClr>
                <a:schemeClr val="accent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14" name="Text Placeholder 2"/>
          <p:cNvSpPr>
            <a:spLocks noGrp="1"/>
          </p:cNvSpPr>
          <p:nvPr>
            <p:ph type="body" sz="quarter" idx="19"/>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lvl="0"/>
            <a:r>
              <a:rPr lang="en-US" smtClean="0"/>
              <a:t>Click to edit Master text styles</a:t>
            </a:r>
          </a:p>
        </p:txBody>
      </p:sp>
      <p:sp>
        <p:nvSpPr>
          <p:cNvPr id="12" name="Date Placeholder 1"/>
          <p:cNvSpPr>
            <a:spLocks noGrp="1"/>
          </p:cNvSpPr>
          <p:nvPr>
            <p:ph type="dt" sz="half" idx="20"/>
          </p:nvPr>
        </p:nvSpPr>
        <p:spPr/>
        <p:txBody>
          <a:bodyPr/>
          <a:lstStyle>
            <a:lvl1pPr>
              <a:defRPr/>
            </a:lvl1pPr>
          </a:lstStyle>
          <a:p>
            <a:pPr>
              <a:defRPr/>
            </a:pPr>
            <a:fld id="{F0C991AC-24F4-41E4-8987-D09560D8D5C6}" type="datetime1">
              <a:rPr lang="pl-PL"/>
              <a:pPr>
                <a:defRPr/>
              </a:pPr>
              <a:t>02.04.2019</a:t>
            </a:fld>
            <a:endParaRPr dirty="0"/>
          </a:p>
        </p:txBody>
      </p:sp>
      <p:sp>
        <p:nvSpPr>
          <p:cNvPr id="13" name="Footer Placeholder 3"/>
          <p:cNvSpPr>
            <a:spLocks noGrp="1"/>
          </p:cNvSpPr>
          <p:nvPr>
            <p:ph type="ftr" sz="quarter" idx="21"/>
          </p:nvPr>
        </p:nvSpPr>
        <p:spPr/>
        <p:txBody>
          <a:bodyPr/>
          <a:lstStyle>
            <a:lvl1pPr>
              <a:defRPr/>
            </a:lvl1pPr>
          </a:lstStyle>
          <a:p>
            <a:pPr>
              <a:defRPr/>
            </a:pPr>
            <a:endParaRPr lang="pt-BR"/>
          </a:p>
        </p:txBody>
      </p:sp>
      <p:sp>
        <p:nvSpPr>
          <p:cNvPr id="15" name="Slide Number Placeholder 4"/>
          <p:cNvSpPr>
            <a:spLocks noGrp="1"/>
          </p:cNvSpPr>
          <p:nvPr>
            <p:ph type="sldNum" sz="quarter" idx="22"/>
          </p:nvPr>
        </p:nvSpPr>
        <p:spPr/>
        <p:txBody>
          <a:bodyPr/>
          <a:lstStyle>
            <a:lvl1pPr>
              <a:defRPr/>
            </a:lvl1pPr>
          </a:lstStyle>
          <a:p>
            <a:pPr>
              <a:defRPr/>
            </a:pPr>
            <a:fld id="{EE316AB2-7D6F-453E-895D-8A16202175E0}" type="slidenum">
              <a:rPr/>
              <a:pPr>
                <a:def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bg>
      <p:bgPr>
        <a:solidFill>
          <a:schemeClr val="bg1"/>
        </a:solidFill>
        <a:effectLst/>
      </p:bgPr>
    </p:bg>
    <p:spTree>
      <p:nvGrpSpPr>
        <p:cNvPr id="1" name=""/>
        <p:cNvGrpSpPr/>
        <p:nvPr/>
      </p:nvGrpSpPr>
      <p:grpSpPr>
        <a:xfrm>
          <a:off x="0" y="0"/>
          <a:ext cx="0" cy="0"/>
          <a:chOff x="0" y="0"/>
          <a:chExt cx="0" cy="0"/>
        </a:xfrm>
      </p:grpSpPr>
      <p:grpSp>
        <p:nvGrpSpPr>
          <p:cNvPr id="5" name="Group 31"/>
          <p:cNvGrpSpPr>
            <a:grpSpLocks/>
          </p:cNvGrpSpPr>
          <p:nvPr userDrawn="1"/>
        </p:nvGrpSpPr>
        <p:grpSpPr bwMode="auto">
          <a:xfrm>
            <a:off x="0" y="936625"/>
            <a:ext cx="3844925" cy="44450"/>
            <a:chOff x="0" y="718602"/>
            <a:chExt cx="3844339" cy="43398"/>
          </a:xfrm>
        </p:grpSpPr>
        <p:cxnSp>
          <p:nvCxnSpPr>
            <p:cNvPr id="6" name="Straight Connector 25"/>
            <p:cNvCxnSpPr/>
            <p:nvPr userDrawn="1"/>
          </p:nvCxnSpPr>
          <p:spPr>
            <a:xfrm>
              <a:off x="0" y="685000"/>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7" name="Straight Connector 26"/>
            <p:cNvCxnSpPr/>
            <p:nvPr userDrawn="1"/>
          </p:nvCxnSpPr>
          <p:spPr>
            <a:xfrm>
              <a:off x="0" y="726662"/>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8" name="Straight Connector 27"/>
          <p:cNvCxnSpPr/>
          <p:nvPr userDrawn="1"/>
        </p:nvCxnSpPr>
        <p:spPr>
          <a:xfrm>
            <a:off x="49371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9" name="Straight Connector 28"/>
          <p:cNvCxnSpPr/>
          <p:nvPr userDrawn="1"/>
        </p:nvCxnSpPr>
        <p:spPr>
          <a:xfrm>
            <a:off x="444500"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13" name="Text Placeholder 2"/>
          <p:cNvSpPr>
            <a:spLocks noGrp="1"/>
          </p:cNvSpPr>
          <p:nvPr>
            <p:ph type="body" sz="quarter" idx="19"/>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lvl="0"/>
            <a:r>
              <a:rPr lang="en-US" smtClean="0"/>
              <a:t>Click to edit Master text styles</a:t>
            </a:r>
          </a:p>
        </p:txBody>
      </p:sp>
      <p:sp>
        <p:nvSpPr>
          <p:cNvPr id="14" name="Text Placeholder 6"/>
          <p:cNvSpPr>
            <a:spLocks noGrp="1"/>
          </p:cNvSpPr>
          <p:nvPr>
            <p:ph type="body" sz="quarter" idx="20"/>
          </p:nvPr>
        </p:nvSpPr>
        <p:spPr>
          <a:xfrm>
            <a:off x="268288" y="1168576"/>
            <a:ext cx="8513762"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1"/>
          <p:cNvSpPr>
            <a:spLocks noGrp="1"/>
          </p:cNvSpPr>
          <p:nvPr>
            <p:ph type="dt" sz="half" idx="21"/>
          </p:nvPr>
        </p:nvSpPr>
        <p:spPr/>
        <p:txBody>
          <a:bodyPr/>
          <a:lstStyle>
            <a:lvl1pPr>
              <a:defRPr/>
            </a:lvl1pPr>
          </a:lstStyle>
          <a:p>
            <a:pPr>
              <a:defRPr/>
            </a:pPr>
            <a:fld id="{B4FD037B-C7ED-4A57-9CCB-1246CF758E7A}" type="datetime1">
              <a:rPr lang="pl-PL"/>
              <a:pPr>
                <a:defRPr/>
              </a:pPr>
              <a:t>02.04.2019</a:t>
            </a:fld>
            <a:endParaRPr dirty="0"/>
          </a:p>
        </p:txBody>
      </p:sp>
      <p:sp>
        <p:nvSpPr>
          <p:cNvPr id="11" name="Footer Placeholder 3"/>
          <p:cNvSpPr>
            <a:spLocks noGrp="1"/>
          </p:cNvSpPr>
          <p:nvPr>
            <p:ph type="ftr" sz="quarter" idx="22"/>
          </p:nvPr>
        </p:nvSpPr>
        <p:spPr/>
        <p:txBody>
          <a:bodyPr/>
          <a:lstStyle>
            <a:lvl1pPr>
              <a:defRPr/>
            </a:lvl1pPr>
          </a:lstStyle>
          <a:p>
            <a:pPr>
              <a:defRPr/>
            </a:pPr>
            <a:endParaRPr lang="pt-BR"/>
          </a:p>
        </p:txBody>
      </p:sp>
      <p:sp>
        <p:nvSpPr>
          <p:cNvPr id="12" name="Slide Number Placeholder 4"/>
          <p:cNvSpPr>
            <a:spLocks noGrp="1"/>
          </p:cNvSpPr>
          <p:nvPr>
            <p:ph type="sldNum" sz="quarter" idx="23"/>
          </p:nvPr>
        </p:nvSpPr>
        <p:spPr/>
        <p:txBody>
          <a:bodyPr/>
          <a:lstStyle>
            <a:lvl1pPr>
              <a:defRPr/>
            </a:lvl1pPr>
          </a:lstStyle>
          <a:p>
            <a:pPr>
              <a:defRPr/>
            </a:pPr>
            <a:fld id="{7E780E03-1735-4FAF-8789-26E9DF0F7B86}" type="slidenum">
              <a:rPr/>
              <a:pPr>
                <a:defRPr/>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chemeClr val="bg1"/>
        </a:solidFill>
        <a:effectLst/>
      </p:bgPr>
    </p:bg>
    <p:spTree>
      <p:nvGrpSpPr>
        <p:cNvPr id="1" name=""/>
        <p:cNvGrpSpPr/>
        <p:nvPr/>
      </p:nvGrpSpPr>
      <p:grpSpPr>
        <a:xfrm>
          <a:off x="0" y="0"/>
          <a:ext cx="0" cy="0"/>
          <a:chOff x="0" y="0"/>
          <a:chExt cx="0" cy="0"/>
        </a:xfrm>
      </p:grpSpPr>
      <p:grpSp>
        <p:nvGrpSpPr>
          <p:cNvPr id="5" name="Group 31"/>
          <p:cNvGrpSpPr>
            <a:grpSpLocks/>
          </p:cNvGrpSpPr>
          <p:nvPr userDrawn="1"/>
        </p:nvGrpSpPr>
        <p:grpSpPr bwMode="auto">
          <a:xfrm>
            <a:off x="0" y="936625"/>
            <a:ext cx="3844925" cy="44450"/>
            <a:chOff x="0" y="718602"/>
            <a:chExt cx="3844339" cy="43398"/>
          </a:xfrm>
        </p:grpSpPr>
        <p:cxnSp>
          <p:nvCxnSpPr>
            <p:cNvPr id="6" name="Straight Connector 25"/>
            <p:cNvCxnSpPr/>
            <p:nvPr userDrawn="1"/>
          </p:nvCxnSpPr>
          <p:spPr>
            <a:xfrm>
              <a:off x="0" y="685000"/>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7" name="Straight Connector 26"/>
            <p:cNvCxnSpPr/>
            <p:nvPr userDrawn="1"/>
          </p:nvCxnSpPr>
          <p:spPr>
            <a:xfrm>
              <a:off x="0" y="726662"/>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8" name="Straight Connector 27"/>
          <p:cNvCxnSpPr/>
          <p:nvPr userDrawn="1"/>
        </p:nvCxnSpPr>
        <p:spPr>
          <a:xfrm>
            <a:off x="49371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9" name="Straight Connector 28"/>
          <p:cNvCxnSpPr/>
          <p:nvPr userDrawn="1"/>
        </p:nvCxnSpPr>
        <p:spPr>
          <a:xfrm>
            <a:off x="444500"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12" name="Chart Placeholder 11"/>
          <p:cNvSpPr>
            <a:spLocks noGrp="1"/>
          </p:cNvSpPr>
          <p:nvPr>
            <p:ph type="chart" sz="quarter" idx="10"/>
          </p:nvPr>
        </p:nvSpPr>
        <p:spPr>
          <a:xfrm>
            <a:off x="363538" y="1265238"/>
            <a:ext cx="8418511" cy="3937063"/>
          </a:xfrm>
          <a:prstGeom prst="rect">
            <a:avLst/>
          </a:prstGeom>
        </p:spPr>
        <p:txBody>
          <a:bodyPr rtlCol="0">
            <a:normAutofit/>
          </a:bodyPr>
          <a:lstStyle>
            <a:lvl1pPr marL="0" indent="0">
              <a:buNone/>
              <a:defRPr sz="2000" i="0">
                <a:latin typeface="+mn-lt"/>
              </a:defRPr>
            </a:lvl1pPr>
          </a:lstStyle>
          <a:p>
            <a:pPr lvl="0"/>
            <a:r>
              <a:rPr lang="en-US" noProof="0" dirty="0" smtClean="0"/>
              <a:t>Click icon to add chart</a:t>
            </a:r>
            <a:endParaRPr lang="en-US" noProof="0"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13" name="Text Placeholder 2"/>
          <p:cNvSpPr>
            <a:spLocks noGrp="1"/>
          </p:cNvSpPr>
          <p:nvPr>
            <p:ph type="body" sz="quarter" idx="19"/>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lvl="0"/>
            <a:r>
              <a:rPr lang="en-US" smtClean="0"/>
              <a:t>Click to edit Master text styles</a:t>
            </a:r>
          </a:p>
        </p:txBody>
      </p:sp>
      <p:sp>
        <p:nvSpPr>
          <p:cNvPr id="10" name="Date Placeholder 1"/>
          <p:cNvSpPr>
            <a:spLocks noGrp="1"/>
          </p:cNvSpPr>
          <p:nvPr>
            <p:ph type="dt" sz="half" idx="20"/>
          </p:nvPr>
        </p:nvSpPr>
        <p:spPr/>
        <p:txBody>
          <a:bodyPr/>
          <a:lstStyle>
            <a:lvl1pPr>
              <a:defRPr/>
            </a:lvl1pPr>
          </a:lstStyle>
          <a:p>
            <a:pPr>
              <a:defRPr/>
            </a:pPr>
            <a:fld id="{0F57D6DE-04D6-435A-A6B6-0CBFBDF0FE95}" type="datetime1">
              <a:rPr lang="pl-PL"/>
              <a:pPr>
                <a:defRPr/>
              </a:pPr>
              <a:t>02.04.2019</a:t>
            </a:fld>
            <a:endParaRPr dirty="0"/>
          </a:p>
        </p:txBody>
      </p:sp>
      <p:sp>
        <p:nvSpPr>
          <p:cNvPr id="11" name="Footer Placeholder 3"/>
          <p:cNvSpPr>
            <a:spLocks noGrp="1"/>
          </p:cNvSpPr>
          <p:nvPr>
            <p:ph type="ftr" sz="quarter" idx="21"/>
          </p:nvPr>
        </p:nvSpPr>
        <p:spPr/>
        <p:txBody>
          <a:bodyPr/>
          <a:lstStyle>
            <a:lvl1pPr>
              <a:defRPr/>
            </a:lvl1pPr>
          </a:lstStyle>
          <a:p>
            <a:pPr>
              <a:defRPr/>
            </a:pPr>
            <a:endParaRPr lang="pt-BR"/>
          </a:p>
        </p:txBody>
      </p:sp>
      <p:sp>
        <p:nvSpPr>
          <p:cNvPr id="14" name="Slide Number Placeholder 4"/>
          <p:cNvSpPr>
            <a:spLocks noGrp="1"/>
          </p:cNvSpPr>
          <p:nvPr>
            <p:ph type="sldNum" sz="quarter" idx="22"/>
          </p:nvPr>
        </p:nvSpPr>
        <p:spPr/>
        <p:txBody>
          <a:bodyPr/>
          <a:lstStyle>
            <a:lvl1pPr>
              <a:defRPr/>
            </a:lvl1pPr>
          </a:lstStyle>
          <a:p>
            <a:pPr>
              <a:defRPr/>
            </a:pPr>
            <a:fld id="{0A83B8B7-4176-413C-8757-32DAAC212122}" type="slidenum">
              <a:rPr/>
              <a:pPr>
                <a:defRPr/>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Title">
    <p:bg>
      <p:bgPr>
        <a:solidFill>
          <a:schemeClr val="bg1"/>
        </a:solidFill>
        <a:effectLst/>
      </p:bgPr>
    </p:bg>
    <p:spTree>
      <p:nvGrpSpPr>
        <p:cNvPr id="1" name=""/>
        <p:cNvGrpSpPr/>
        <p:nvPr/>
      </p:nvGrpSpPr>
      <p:grpSpPr>
        <a:xfrm>
          <a:off x="0" y="0"/>
          <a:ext cx="0" cy="0"/>
          <a:chOff x="0" y="0"/>
          <a:chExt cx="0" cy="0"/>
        </a:xfrm>
      </p:grpSpPr>
      <p:grpSp>
        <p:nvGrpSpPr>
          <p:cNvPr id="4" name="Group 28"/>
          <p:cNvGrpSpPr>
            <a:grpSpLocks/>
          </p:cNvGrpSpPr>
          <p:nvPr userDrawn="1"/>
        </p:nvGrpSpPr>
        <p:grpSpPr bwMode="auto">
          <a:xfrm>
            <a:off x="0" y="936625"/>
            <a:ext cx="3844925" cy="44450"/>
            <a:chOff x="0" y="718602"/>
            <a:chExt cx="3844339" cy="43398"/>
          </a:xfrm>
        </p:grpSpPr>
        <p:cxnSp>
          <p:nvCxnSpPr>
            <p:cNvPr id="5" name="Straight Connector 25"/>
            <p:cNvCxnSpPr/>
            <p:nvPr userDrawn="1"/>
          </p:nvCxnSpPr>
          <p:spPr>
            <a:xfrm>
              <a:off x="0" y="685000"/>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26"/>
            <p:cNvCxnSpPr/>
            <p:nvPr userDrawn="1"/>
          </p:nvCxnSpPr>
          <p:spPr>
            <a:xfrm>
              <a:off x="0" y="726662"/>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 name="Straight Connector 27"/>
          <p:cNvCxnSpPr/>
          <p:nvPr userDrawn="1"/>
        </p:nvCxnSpPr>
        <p:spPr>
          <a:xfrm>
            <a:off x="49371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8" name="Straight Connector 28"/>
          <p:cNvCxnSpPr/>
          <p:nvPr userDrawn="1"/>
        </p:nvCxnSpPr>
        <p:spPr>
          <a:xfrm>
            <a:off x="444500"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9" name="Date Placeholder 5"/>
          <p:cNvSpPr>
            <a:spLocks noGrp="1"/>
          </p:cNvSpPr>
          <p:nvPr>
            <p:ph type="dt" sz="half" idx="10"/>
          </p:nvPr>
        </p:nvSpPr>
        <p:spPr/>
        <p:txBody>
          <a:bodyPr/>
          <a:lstStyle>
            <a:lvl1pPr>
              <a:defRPr/>
            </a:lvl1pPr>
          </a:lstStyle>
          <a:p>
            <a:pPr>
              <a:defRPr/>
            </a:pPr>
            <a:fld id="{05C9406A-172F-41CE-9039-3B31459EEE1A}" type="datetime1">
              <a:rPr lang="pl-PL"/>
              <a:pPr>
                <a:defRPr/>
              </a:pPr>
              <a:t>02.04.2019</a:t>
            </a:fld>
            <a:endParaRPr dirty="0"/>
          </a:p>
        </p:txBody>
      </p:sp>
      <p:sp>
        <p:nvSpPr>
          <p:cNvPr id="10" name="Footer Placeholder 6"/>
          <p:cNvSpPr>
            <a:spLocks noGrp="1"/>
          </p:cNvSpPr>
          <p:nvPr>
            <p:ph type="ftr" sz="quarter" idx="11"/>
          </p:nvPr>
        </p:nvSpPr>
        <p:spPr/>
        <p:txBody>
          <a:bodyPr/>
          <a:lstStyle>
            <a:lvl1pPr>
              <a:defRPr/>
            </a:lvl1pPr>
          </a:lstStyle>
          <a:p>
            <a:pPr>
              <a:defRPr/>
            </a:pPr>
            <a:endParaRPr lang="pt-BR"/>
          </a:p>
        </p:txBody>
      </p:sp>
      <p:sp>
        <p:nvSpPr>
          <p:cNvPr id="11" name="Slide Number Placeholder 7"/>
          <p:cNvSpPr>
            <a:spLocks noGrp="1"/>
          </p:cNvSpPr>
          <p:nvPr>
            <p:ph type="sldNum" sz="quarter" idx="12"/>
          </p:nvPr>
        </p:nvSpPr>
        <p:spPr/>
        <p:txBody>
          <a:bodyPr/>
          <a:lstStyle>
            <a:lvl1pPr>
              <a:defRPr/>
            </a:lvl1pPr>
          </a:lstStyle>
          <a:p>
            <a:pPr>
              <a:defRPr/>
            </a:pPr>
            <a:fld id="{F1B8BE9E-A0D0-4799-B60B-4E8DD942E645}" type="slidenum">
              <a:rPr/>
              <a:pPr>
                <a:defRPr/>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cxnSp>
        <p:nvCxnSpPr>
          <p:cNvPr id="2" name="Straight Connector 24"/>
          <p:cNvCxnSpPr/>
          <p:nvPr userDrawn="1"/>
        </p:nvCxnSpPr>
        <p:spPr>
          <a:xfrm>
            <a:off x="49371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3" name="Straight Connector 25"/>
          <p:cNvCxnSpPr/>
          <p:nvPr userDrawn="1"/>
        </p:nvCxnSpPr>
        <p:spPr>
          <a:xfrm>
            <a:off x="444500"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4" name="Date Placeholder 5"/>
          <p:cNvSpPr>
            <a:spLocks noGrp="1"/>
          </p:cNvSpPr>
          <p:nvPr>
            <p:ph type="dt" sz="half" idx="10"/>
          </p:nvPr>
        </p:nvSpPr>
        <p:spPr/>
        <p:txBody>
          <a:bodyPr/>
          <a:lstStyle>
            <a:lvl1pPr>
              <a:defRPr/>
            </a:lvl1pPr>
          </a:lstStyle>
          <a:p>
            <a:pPr>
              <a:defRPr/>
            </a:pPr>
            <a:fld id="{1378F881-8FDD-4B40-879B-D058BA65E81C}" type="datetime1">
              <a:rPr lang="pl-PL"/>
              <a:pPr>
                <a:defRPr/>
              </a:pPr>
              <a:t>02.04.2019</a:t>
            </a:fld>
            <a:endParaRPr dirty="0"/>
          </a:p>
        </p:txBody>
      </p:sp>
      <p:sp>
        <p:nvSpPr>
          <p:cNvPr id="5" name="Footer Placeholder 6"/>
          <p:cNvSpPr>
            <a:spLocks noGrp="1"/>
          </p:cNvSpPr>
          <p:nvPr>
            <p:ph type="ftr" sz="quarter" idx="11"/>
          </p:nvPr>
        </p:nvSpPr>
        <p:spPr/>
        <p:txBody>
          <a:bodyPr/>
          <a:lstStyle>
            <a:lvl1pPr>
              <a:defRPr/>
            </a:lvl1pPr>
          </a:lstStyle>
          <a:p>
            <a:pPr>
              <a:defRPr/>
            </a:pPr>
            <a:endParaRPr lang="pt-BR"/>
          </a:p>
        </p:txBody>
      </p:sp>
      <p:sp>
        <p:nvSpPr>
          <p:cNvPr id="6" name="Slide Number Placeholder 7"/>
          <p:cNvSpPr>
            <a:spLocks noGrp="1"/>
          </p:cNvSpPr>
          <p:nvPr>
            <p:ph type="sldNum" sz="quarter" idx="12"/>
          </p:nvPr>
        </p:nvSpPr>
        <p:spPr/>
        <p:txBody>
          <a:bodyPr/>
          <a:lstStyle>
            <a:lvl1pPr>
              <a:defRPr/>
            </a:lvl1pPr>
          </a:lstStyle>
          <a:p>
            <a:pPr>
              <a:defRPr/>
            </a:pPr>
            <a:fld id="{7F111B14-0F7C-4052-BC55-92F3A5D4B18C}" type="slidenum">
              <a:rPr/>
              <a:pPr>
                <a:def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 name="Footer Placeholder 4"/>
          <p:cNvSpPr>
            <a:spLocks noGrp="1"/>
          </p:cNvSpPr>
          <p:nvPr>
            <p:ph type="ftr" sz="quarter" idx="3"/>
          </p:nvPr>
        </p:nvSpPr>
        <p:spPr>
          <a:xfrm>
            <a:off x="558800" y="6457950"/>
            <a:ext cx="5535613" cy="401638"/>
          </a:xfrm>
          <a:prstGeom prst="rect">
            <a:avLst/>
          </a:prstGeom>
        </p:spPr>
        <p:txBody>
          <a:bodyPr vert="horz" lIns="91440" tIns="45720" rIns="91440" bIns="45720" rtlCol="0" anchor="ctr"/>
          <a:lstStyle>
            <a:lvl1pPr algn="l" fontAlgn="auto">
              <a:spcBef>
                <a:spcPts val="0"/>
              </a:spcBef>
              <a:spcAft>
                <a:spcPts val="0"/>
              </a:spcAft>
              <a:defRPr lang="en-US" sz="800" i="0" kern="1200">
                <a:solidFill>
                  <a:srgbClr val="C2D1D4">
                    <a:lumMod val="75000"/>
                  </a:srgbClr>
                </a:solidFill>
                <a:latin typeface="Georgia" pitchFamily="18" charset="0"/>
                <a:ea typeface="+mn-ea"/>
                <a:cs typeface="+mn-cs"/>
              </a:defRPr>
            </a:lvl1pPr>
          </a:lstStyle>
          <a:p>
            <a:pPr>
              <a:defRPr/>
            </a:pPr>
            <a:endParaRPr/>
          </a:p>
        </p:txBody>
      </p:sp>
      <p:sp>
        <p:nvSpPr>
          <p:cNvPr id="6" name="Slide Number Placeholder 5"/>
          <p:cNvSpPr>
            <a:spLocks noGrp="1"/>
          </p:cNvSpPr>
          <p:nvPr>
            <p:ph type="sldNum" sz="quarter" idx="4"/>
          </p:nvPr>
        </p:nvSpPr>
        <p:spPr>
          <a:xfrm>
            <a:off x="0" y="6457950"/>
            <a:ext cx="476250" cy="403225"/>
          </a:xfrm>
          <a:prstGeom prst="rect">
            <a:avLst/>
          </a:prstGeom>
        </p:spPr>
        <p:txBody>
          <a:bodyPr vert="horz" lIns="91440" tIns="0" rIns="91440" bIns="36576" rtlCol="0" anchor="ctr"/>
          <a:lstStyle>
            <a:lvl1pPr algn="r" fontAlgn="auto">
              <a:spcBef>
                <a:spcPts val="0"/>
              </a:spcBef>
              <a:spcAft>
                <a:spcPts val="0"/>
              </a:spcAft>
              <a:defRPr lang="en-US" sz="1200" i="0">
                <a:solidFill>
                  <a:srgbClr val="C2D1D4">
                    <a:lumMod val="75000"/>
                  </a:srgbClr>
                </a:solidFill>
                <a:latin typeface="Georgia" pitchFamily="18" charset="0"/>
              </a:defRPr>
            </a:lvl1pPr>
          </a:lstStyle>
          <a:p>
            <a:pPr>
              <a:defRPr/>
            </a:pPr>
            <a:fld id="{72E56304-02C1-4FBC-AFEF-339C62468519}" type="slidenum">
              <a:rPr/>
              <a:pPr>
                <a:defRPr/>
              </a:pPr>
              <a:t>‹#›</a:t>
            </a:fld>
            <a:endParaRPr dirty="0"/>
          </a:p>
        </p:txBody>
      </p:sp>
      <p:sp>
        <p:nvSpPr>
          <p:cNvPr id="4101" name="Text Placeholder 17"/>
          <p:cNvSpPr>
            <a:spLocks noGrp="1"/>
          </p:cNvSpPr>
          <p:nvPr>
            <p:ph type="body" idx="1"/>
          </p:nvPr>
        </p:nvSpPr>
        <p:spPr bwMode="auto">
          <a:xfrm>
            <a:off x="255588"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4102" name="Group 11"/>
          <p:cNvGrpSpPr>
            <a:grpSpLocks/>
          </p:cNvGrpSpPr>
          <p:nvPr/>
        </p:nvGrpSpPr>
        <p:grpSpPr bwMode="auto">
          <a:xfrm>
            <a:off x="7881938" y="6567488"/>
            <a:ext cx="1125537" cy="155575"/>
            <a:chOff x="7019492" y="6521307"/>
            <a:chExt cx="915349" cy="126955"/>
          </a:xfrm>
        </p:grpSpPr>
        <p:sp>
          <p:nvSpPr>
            <p:cNvPr id="13" name="Freeform 12"/>
            <p:cNvSpPr>
              <a:spLocks/>
            </p:cNvSpPr>
            <p:nvPr/>
          </p:nvSpPr>
          <p:spPr bwMode="auto">
            <a:xfrm>
              <a:off x="7019492" y="6521307"/>
              <a:ext cx="8133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1"/>
            </a:solidFill>
            <a:ln>
              <a:noFill/>
            </a:ln>
          </p:spPr>
          <p:txBody>
            <a:bodyPr/>
            <a:lstStyle/>
            <a:p>
              <a:pPr fontAlgn="auto">
                <a:spcBef>
                  <a:spcPts val="0"/>
                </a:spcBef>
                <a:spcAft>
                  <a:spcPts val="0"/>
                </a:spcAft>
                <a:defRPr/>
              </a:pPr>
              <a:endParaRPr lang="en-US" dirty="0">
                <a:solidFill>
                  <a:srgbClr val="000000"/>
                </a:solidFill>
                <a:latin typeface="+mn-lt"/>
              </a:endParaRPr>
            </a:p>
          </p:txBody>
        </p:sp>
        <p:sp>
          <p:nvSpPr>
            <p:cNvPr id="14" name="Freeform 13"/>
            <p:cNvSpPr>
              <a:spLocks/>
            </p:cNvSpPr>
            <p:nvPr/>
          </p:nvSpPr>
          <p:spPr bwMode="auto">
            <a:xfrm>
              <a:off x="7100827" y="6521307"/>
              <a:ext cx="82627"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p:spPr>
          <p:txBody>
            <a:bodyPr/>
            <a:lstStyle/>
            <a:p>
              <a:pPr fontAlgn="auto">
                <a:spcBef>
                  <a:spcPts val="0"/>
                </a:spcBef>
                <a:spcAft>
                  <a:spcPts val="0"/>
                </a:spcAft>
                <a:defRPr/>
              </a:pPr>
              <a:endParaRPr lang="en-US" dirty="0">
                <a:solidFill>
                  <a:srgbClr val="000000"/>
                </a:solidFill>
                <a:latin typeface="+mn-lt"/>
              </a:endParaRPr>
            </a:p>
          </p:txBody>
        </p:sp>
        <p:sp>
          <p:nvSpPr>
            <p:cNvPr id="16" name="Freeform 15"/>
            <p:cNvSpPr>
              <a:spLocks/>
            </p:cNvSpPr>
            <p:nvPr/>
          </p:nvSpPr>
          <p:spPr bwMode="auto">
            <a:xfrm>
              <a:off x="7217021" y="6545920"/>
              <a:ext cx="80045" cy="8031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1"/>
            </a:solidFill>
            <a:ln>
              <a:noFill/>
            </a:ln>
          </p:spPr>
          <p:txBody>
            <a:bodyPr/>
            <a:lstStyle/>
            <a:p>
              <a:pPr fontAlgn="auto">
                <a:spcBef>
                  <a:spcPts val="0"/>
                </a:spcBef>
                <a:spcAft>
                  <a:spcPts val="0"/>
                </a:spcAft>
                <a:defRPr/>
              </a:pPr>
              <a:endParaRPr lang="en-US" dirty="0">
                <a:solidFill>
                  <a:srgbClr val="000000"/>
                </a:solidFill>
                <a:latin typeface="+mn-lt"/>
              </a:endParaRPr>
            </a:p>
          </p:txBody>
        </p:sp>
        <p:sp>
          <p:nvSpPr>
            <p:cNvPr id="17" name="Freeform 16"/>
            <p:cNvSpPr>
              <a:spLocks noEditPoints="1"/>
            </p:cNvSpPr>
            <p:nvPr/>
          </p:nvSpPr>
          <p:spPr bwMode="auto">
            <a:xfrm>
              <a:off x="7311268" y="6547216"/>
              <a:ext cx="16783" cy="80318"/>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1"/>
            </a:solidFill>
            <a:ln>
              <a:noFill/>
            </a:ln>
          </p:spPr>
          <p:txBody>
            <a:bodyPr/>
            <a:lstStyle/>
            <a:p>
              <a:pPr fontAlgn="auto">
                <a:spcBef>
                  <a:spcPts val="0"/>
                </a:spcBef>
                <a:spcAft>
                  <a:spcPts val="0"/>
                </a:spcAft>
                <a:defRPr/>
              </a:pPr>
              <a:endParaRPr lang="en-US" dirty="0">
                <a:solidFill>
                  <a:srgbClr val="000000"/>
                </a:solidFill>
                <a:latin typeface="+mn-lt"/>
              </a:endParaRPr>
            </a:p>
          </p:txBody>
        </p:sp>
        <p:sp>
          <p:nvSpPr>
            <p:cNvPr id="18" name="Freeform 17"/>
            <p:cNvSpPr>
              <a:spLocks/>
            </p:cNvSpPr>
            <p:nvPr/>
          </p:nvSpPr>
          <p:spPr bwMode="auto">
            <a:xfrm>
              <a:off x="7340961" y="6545920"/>
              <a:ext cx="12910" cy="8161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a:lstStyle/>
            <a:p>
              <a:pPr fontAlgn="auto">
                <a:spcBef>
                  <a:spcPts val="0"/>
                </a:spcBef>
                <a:spcAft>
                  <a:spcPts val="0"/>
                </a:spcAft>
                <a:defRPr/>
              </a:pPr>
              <a:endParaRPr lang="en-US" dirty="0">
                <a:solidFill>
                  <a:srgbClr val="000000"/>
                </a:solidFill>
                <a:latin typeface="+mn-lt"/>
              </a:endParaRPr>
            </a:p>
          </p:txBody>
        </p:sp>
        <p:sp>
          <p:nvSpPr>
            <p:cNvPr id="19" name="Freeform 18"/>
            <p:cNvSpPr>
              <a:spLocks/>
            </p:cNvSpPr>
            <p:nvPr/>
          </p:nvSpPr>
          <p:spPr bwMode="auto">
            <a:xfrm>
              <a:off x="7368074" y="6545920"/>
              <a:ext cx="12910" cy="8161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a:lstStyle/>
            <a:p>
              <a:pPr fontAlgn="auto">
                <a:spcBef>
                  <a:spcPts val="0"/>
                </a:spcBef>
                <a:spcAft>
                  <a:spcPts val="0"/>
                </a:spcAft>
                <a:defRPr/>
              </a:pPr>
              <a:endParaRPr lang="en-US" dirty="0">
                <a:solidFill>
                  <a:srgbClr val="000000"/>
                </a:solidFill>
                <a:latin typeface="+mn-lt"/>
              </a:endParaRPr>
            </a:p>
          </p:txBody>
        </p:sp>
        <p:sp>
          <p:nvSpPr>
            <p:cNvPr id="20" name="Freeform 19"/>
            <p:cNvSpPr>
              <a:spLocks/>
            </p:cNvSpPr>
            <p:nvPr/>
          </p:nvSpPr>
          <p:spPr bwMode="auto">
            <a:xfrm>
              <a:off x="7388730" y="6573125"/>
              <a:ext cx="85209" cy="57000"/>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1"/>
            </a:solidFill>
            <a:ln>
              <a:noFill/>
            </a:ln>
          </p:spPr>
          <p:txBody>
            <a:bodyPr/>
            <a:lstStyle/>
            <a:p>
              <a:pPr fontAlgn="auto">
                <a:spcBef>
                  <a:spcPts val="0"/>
                </a:spcBef>
                <a:spcAft>
                  <a:spcPts val="0"/>
                </a:spcAft>
                <a:defRPr/>
              </a:pPr>
              <a:endParaRPr lang="en-US" dirty="0">
                <a:solidFill>
                  <a:srgbClr val="000000"/>
                </a:solidFill>
                <a:latin typeface="+mn-lt"/>
              </a:endParaRPr>
            </a:p>
          </p:txBody>
        </p:sp>
        <p:sp>
          <p:nvSpPr>
            <p:cNvPr id="21" name="Freeform 20"/>
            <p:cNvSpPr>
              <a:spLocks noEditPoints="1"/>
            </p:cNvSpPr>
            <p:nvPr/>
          </p:nvSpPr>
          <p:spPr bwMode="auto">
            <a:xfrm>
              <a:off x="7475230" y="6571830"/>
              <a:ext cx="47769" cy="55705"/>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1"/>
            </a:solidFill>
            <a:ln>
              <a:noFill/>
            </a:ln>
          </p:spPr>
          <p:txBody>
            <a:bodyPr/>
            <a:lstStyle/>
            <a:p>
              <a:pPr fontAlgn="auto">
                <a:spcBef>
                  <a:spcPts val="0"/>
                </a:spcBef>
                <a:spcAft>
                  <a:spcPts val="0"/>
                </a:spcAft>
                <a:defRPr/>
              </a:pPr>
              <a:endParaRPr lang="en-US" dirty="0">
                <a:solidFill>
                  <a:srgbClr val="000000"/>
                </a:solidFill>
                <a:latin typeface="+mn-lt"/>
              </a:endParaRPr>
            </a:p>
          </p:txBody>
        </p:sp>
        <p:sp>
          <p:nvSpPr>
            <p:cNvPr id="22" name="Freeform 21"/>
            <p:cNvSpPr>
              <a:spLocks/>
            </p:cNvSpPr>
            <p:nvPr/>
          </p:nvSpPr>
          <p:spPr bwMode="auto">
            <a:xfrm>
              <a:off x="7533327" y="6571830"/>
              <a:ext cx="36149" cy="55705"/>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1"/>
            </a:solidFill>
            <a:ln>
              <a:noFill/>
            </a:ln>
          </p:spPr>
          <p:txBody>
            <a:bodyPr/>
            <a:lstStyle/>
            <a:p>
              <a:pPr fontAlgn="auto">
                <a:spcBef>
                  <a:spcPts val="0"/>
                </a:spcBef>
                <a:spcAft>
                  <a:spcPts val="0"/>
                </a:spcAft>
                <a:defRPr/>
              </a:pPr>
              <a:endParaRPr lang="en-US" dirty="0">
                <a:solidFill>
                  <a:srgbClr val="000000"/>
                </a:solidFill>
                <a:latin typeface="+mn-lt"/>
              </a:endParaRPr>
            </a:p>
          </p:txBody>
        </p:sp>
        <p:sp>
          <p:nvSpPr>
            <p:cNvPr id="23" name="Freeform 22"/>
            <p:cNvSpPr>
              <a:spLocks noEditPoints="1"/>
            </p:cNvSpPr>
            <p:nvPr/>
          </p:nvSpPr>
          <p:spPr bwMode="auto">
            <a:xfrm>
              <a:off x="7570767" y="6545920"/>
              <a:ext cx="51642" cy="8161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1"/>
            </a:solidFill>
            <a:ln>
              <a:noFill/>
            </a:ln>
          </p:spPr>
          <p:txBody>
            <a:bodyPr/>
            <a:lstStyle/>
            <a:p>
              <a:pPr fontAlgn="auto">
                <a:spcBef>
                  <a:spcPts val="0"/>
                </a:spcBef>
                <a:spcAft>
                  <a:spcPts val="0"/>
                </a:spcAft>
                <a:defRPr/>
              </a:pPr>
              <a:endParaRPr lang="en-US" dirty="0">
                <a:solidFill>
                  <a:srgbClr val="000000"/>
                </a:solidFill>
                <a:latin typeface="+mn-lt"/>
              </a:endParaRPr>
            </a:p>
          </p:txBody>
        </p:sp>
        <p:sp>
          <p:nvSpPr>
            <p:cNvPr id="24" name="Freeform 23"/>
            <p:cNvSpPr>
              <a:spLocks noEditPoints="1"/>
            </p:cNvSpPr>
            <p:nvPr/>
          </p:nvSpPr>
          <p:spPr bwMode="auto">
            <a:xfrm>
              <a:off x="7636610" y="6545920"/>
              <a:ext cx="54224" cy="8031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p:spPr>
          <p:txBody>
            <a:bodyPr/>
            <a:lstStyle/>
            <a:p>
              <a:pPr fontAlgn="auto">
                <a:spcBef>
                  <a:spcPts val="0"/>
                </a:spcBef>
                <a:spcAft>
                  <a:spcPts val="0"/>
                </a:spcAft>
                <a:defRPr/>
              </a:pPr>
              <a:endParaRPr lang="en-US" dirty="0">
                <a:solidFill>
                  <a:srgbClr val="000000"/>
                </a:solidFill>
                <a:latin typeface="+mn-lt"/>
              </a:endParaRPr>
            </a:p>
          </p:txBody>
        </p:sp>
        <p:sp>
          <p:nvSpPr>
            <p:cNvPr id="25" name="Freeform 24"/>
            <p:cNvSpPr>
              <a:spLocks/>
            </p:cNvSpPr>
            <p:nvPr/>
          </p:nvSpPr>
          <p:spPr bwMode="auto">
            <a:xfrm>
              <a:off x="7701163" y="6571830"/>
              <a:ext cx="34858" cy="55705"/>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p:spPr>
          <p:txBody>
            <a:bodyPr/>
            <a:lstStyle/>
            <a:p>
              <a:pPr fontAlgn="auto">
                <a:spcBef>
                  <a:spcPts val="0"/>
                </a:spcBef>
                <a:spcAft>
                  <a:spcPts val="0"/>
                </a:spcAft>
                <a:defRPr/>
              </a:pPr>
              <a:endParaRPr lang="en-US" dirty="0">
                <a:solidFill>
                  <a:srgbClr val="000000"/>
                </a:solidFill>
                <a:latin typeface="+mn-lt"/>
              </a:endParaRPr>
            </a:p>
          </p:txBody>
        </p:sp>
        <p:sp>
          <p:nvSpPr>
            <p:cNvPr id="26" name="Freeform 25"/>
            <p:cNvSpPr>
              <a:spLocks noEditPoints="1"/>
            </p:cNvSpPr>
            <p:nvPr/>
          </p:nvSpPr>
          <p:spPr bwMode="auto">
            <a:xfrm>
              <a:off x="7737312" y="6571830"/>
              <a:ext cx="54224" cy="55705"/>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p:spPr>
          <p:txBody>
            <a:bodyPr/>
            <a:lstStyle/>
            <a:p>
              <a:pPr fontAlgn="auto">
                <a:spcBef>
                  <a:spcPts val="0"/>
                </a:spcBef>
                <a:spcAft>
                  <a:spcPts val="0"/>
                </a:spcAft>
                <a:defRPr/>
              </a:pPr>
              <a:endParaRPr lang="en-US" dirty="0">
                <a:solidFill>
                  <a:srgbClr val="000000"/>
                </a:solidFill>
                <a:latin typeface="+mn-lt"/>
              </a:endParaRPr>
            </a:p>
          </p:txBody>
        </p:sp>
        <p:sp>
          <p:nvSpPr>
            <p:cNvPr id="27" name="Freeform 26"/>
            <p:cNvSpPr>
              <a:spLocks/>
            </p:cNvSpPr>
            <p:nvPr/>
          </p:nvSpPr>
          <p:spPr bwMode="auto">
            <a:xfrm>
              <a:off x="7794118" y="6573125"/>
              <a:ext cx="85209" cy="57000"/>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p:spPr>
          <p:txBody>
            <a:bodyPr/>
            <a:lstStyle/>
            <a:p>
              <a:pPr fontAlgn="auto">
                <a:spcBef>
                  <a:spcPts val="0"/>
                </a:spcBef>
                <a:spcAft>
                  <a:spcPts val="0"/>
                </a:spcAft>
                <a:defRPr/>
              </a:pPr>
              <a:endParaRPr lang="en-US" dirty="0">
                <a:solidFill>
                  <a:srgbClr val="000000"/>
                </a:solidFill>
                <a:latin typeface="+mn-lt"/>
              </a:endParaRPr>
            </a:p>
          </p:txBody>
        </p:sp>
        <p:sp>
          <p:nvSpPr>
            <p:cNvPr id="28" name="Freeform 27"/>
            <p:cNvSpPr>
              <a:spLocks/>
            </p:cNvSpPr>
            <p:nvPr/>
          </p:nvSpPr>
          <p:spPr bwMode="auto">
            <a:xfrm>
              <a:off x="7885781" y="6571830"/>
              <a:ext cx="49060" cy="55705"/>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p:spPr>
          <p:txBody>
            <a:bodyPr/>
            <a:lstStyle/>
            <a:p>
              <a:pPr fontAlgn="auto">
                <a:spcBef>
                  <a:spcPts val="0"/>
                </a:spcBef>
                <a:spcAft>
                  <a:spcPts val="0"/>
                </a:spcAft>
                <a:defRPr/>
              </a:pPr>
              <a:endParaRPr lang="en-US" dirty="0">
                <a:solidFill>
                  <a:srgbClr val="000000"/>
                </a:solidFill>
                <a:latin typeface="+mn-lt"/>
              </a:endParaRPr>
            </a:p>
          </p:txBody>
        </p:sp>
      </p:grpSp>
      <p:sp>
        <p:nvSpPr>
          <p:cNvPr id="29" name="Date Placeholder 2"/>
          <p:cNvSpPr>
            <a:spLocks noGrp="1"/>
          </p:cNvSpPr>
          <p:nvPr>
            <p:ph type="dt" sz="half" idx="2"/>
          </p:nvPr>
        </p:nvSpPr>
        <p:spPr>
          <a:xfrm>
            <a:off x="33338" y="6742113"/>
            <a:ext cx="452437" cy="85725"/>
          </a:xfrm>
          <a:prstGeom prst="rect">
            <a:avLst/>
          </a:prstGeom>
        </p:spPr>
        <p:txBody>
          <a:bodyPr vert="horz" wrap="none" lIns="0" tIns="45720" rIns="0" bIns="45720" rtlCol="0" anchor="ctr"/>
          <a:lstStyle>
            <a:lvl1pPr algn="ctr" fontAlgn="auto">
              <a:spcBef>
                <a:spcPts val="0"/>
              </a:spcBef>
              <a:spcAft>
                <a:spcPts val="0"/>
              </a:spcAft>
              <a:defRPr lang="en-US" sz="600" i="0" kern="1200">
                <a:solidFill>
                  <a:srgbClr val="C2D1D4">
                    <a:lumMod val="75000"/>
                  </a:srgbClr>
                </a:solidFill>
                <a:latin typeface="Georgia" pitchFamily="18" charset="0"/>
                <a:ea typeface="+mn-ea"/>
                <a:cs typeface="+mn-cs"/>
              </a:defRPr>
            </a:lvl1pPr>
          </a:lstStyle>
          <a:p>
            <a:pPr>
              <a:defRPr/>
            </a:pPr>
            <a:fld id="{CE39B032-2AAB-4B36-B885-1B08D3ACD65F}" type="datetime1">
              <a:rPr lang="pl-PL"/>
              <a:pPr>
                <a:defRPr/>
              </a:pPr>
              <a:t>02.04.2019</a:t>
            </a:fld>
            <a:endParaRPr dirty="0"/>
          </a:p>
        </p:txBody>
      </p:sp>
      <p:pic>
        <p:nvPicPr>
          <p:cNvPr id="30" name="Obraz 29" descr="PO.bmp"/>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70957" y="19050"/>
            <a:ext cx="1142761" cy="355336"/>
          </a:xfrm>
          <a:prstGeom prst="rect">
            <a:avLst/>
          </a:prstGeom>
        </p:spPr>
      </p:pic>
    </p:spTree>
  </p:cSld>
  <p:clrMap bg1="lt1" tx1="dk1" bg2="lt2" tx2="dk2" accent1="accent1" accent2="accent2" accent3="accent3" accent4="accent4" accent5="accent5" accent6="accent6" hlink="hlink" folHlink="folHlink"/>
  <p:sldLayoutIdLst>
    <p:sldLayoutId id="2147484220" r:id="rId1"/>
  </p:sldLayoutIdLst>
  <p:timing>
    <p:tnLst>
      <p:par>
        <p:cTn id="1" dur="indefinite" restart="never" nodeType="tmRoot"/>
      </p:par>
    </p:tnLst>
  </p:timing>
  <p:hf hdr="0" dt="0"/>
  <p:txStyles>
    <p:titleStyle>
      <a:lvl1pPr algn="l" rtl="0" eaLnBrk="0" fontAlgn="base" hangingPunct="0">
        <a:spcBef>
          <a:spcPct val="0"/>
        </a:spcBef>
        <a:spcAft>
          <a:spcPct val="0"/>
        </a:spcAft>
        <a:defRPr lang="en-US" sz="4800" kern="1200" dirty="0">
          <a:solidFill>
            <a:schemeClr val="bg1"/>
          </a:solidFill>
          <a:latin typeface="Georgia" pitchFamily="18" charset="0"/>
          <a:ea typeface="+mj-ea"/>
          <a:cs typeface="+mj-cs"/>
        </a:defRPr>
      </a:lvl1pPr>
      <a:lvl2pPr algn="l" rtl="0" eaLnBrk="0" fontAlgn="base" hangingPunct="0">
        <a:spcBef>
          <a:spcPct val="0"/>
        </a:spcBef>
        <a:spcAft>
          <a:spcPct val="0"/>
        </a:spcAft>
        <a:defRPr sz="4800">
          <a:solidFill>
            <a:schemeClr val="bg1"/>
          </a:solidFill>
          <a:latin typeface="Georgia" pitchFamily="18" charset="0"/>
        </a:defRPr>
      </a:lvl2pPr>
      <a:lvl3pPr algn="l" rtl="0" eaLnBrk="0" fontAlgn="base" hangingPunct="0">
        <a:spcBef>
          <a:spcPct val="0"/>
        </a:spcBef>
        <a:spcAft>
          <a:spcPct val="0"/>
        </a:spcAft>
        <a:defRPr sz="4800">
          <a:solidFill>
            <a:schemeClr val="bg1"/>
          </a:solidFill>
          <a:latin typeface="Georgia" pitchFamily="18" charset="0"/>
        </a:defRPr>
      </a:lvl3pPr>
      <a:lvl4pPr algn="l" rtl="0" eaLnBrk="0" fontAlgn="base" hangingPunct="0">
        <a:spcBef>
          <a:spcPct val="0"/>
        </a:spcBef>
        <a:spcAft>
          <a:spcPct val="0"/>
        </a:spcAft>
        <a:defRPr sz="4800">
          <a:solidFill>
            <a:schemeClr val="bg1"/>
          </a:solidFill>
          <a:latin typeface="Georgia" pitchFamily="18" charset="0"/>
        </a:defRPr>
      </a:lvl4pPr>
      <a:lvl5pPr algn="l" rtl="0" eaLnBrk="0" fontAlgn="base" hangingPunct="0">
        <a:spcBef>
          <a:spcPct val="0"/>
        </a:spcBef>
        <a:spcAft>
          <a:spcPct val="0"/>
        </a:spcAft>
        <a:defRPr sz="4800">
          <a:solidFill>
            <a:schemeClr val="bg1"/>
          </a:solidFill>
          <a:latin typeface="Georgia" pitchFamily="18" charset="0"/>
        </a:defRPr>
      </a:lvl5pPr>
      <a:lvl6pPr marL="457200" algn="l" rtl="0" fontAlgn="base">
        <a:spcBef>
          <a:spcPct val="0"/>
        </a:spcBef>
        <a:spcAft>
          <a:spcPct val="0"/>
        </a:spcAft>
        <a:defRPr sz="4800">
          <a:solidFill>
            <a:schemeClr val="bg1"/>
          </a:solidFill>
          <a:latin typeface="Georgia" pitchFamily="18" charset="0"/>
        </a:defRPr>
      </a:lvl6pPr>
      <a:lvl7pPr marL="914400" algn="l" rtl="0" fontAlgn="base">
        <a:spcBef>
          <a:spcPct val="0"/>
        </a:spcBef>
        <a:spcAft>
          <a:spcPct val="0"/>
        </a:spcAft>
        <a:defRPr sz="4800">
          <a:solidFill>
            <a:schemeClr val="bg1"/>
          </a:solidFill>
          <a:latin typeface="Georgia" pitchFamily="18" charset="0"/>
        </a:defRPr>
      </a:lvl7pPr>
      <a:lvl8pPr marL="1371600" algn="l" rtl="0" fontAlgn="base">
        <a:spcBef>
          <a:spcPct val="0"/>
        </a:spcBef>
        <a:spcAft>
          <a:spcPct val="0"/>
        </a:spcAft>
        <a:defRPr sz="4800">
          <a:solidFill>
            <a:schemeClr val="bg1"/>
          </a:solidFill>
          <a:latin typeface="Georgia" pitchFamily="18" charset="0"/>
        </a:defRPr>
      </a:lvl8pPr>
      <a:lvl9pPr marL="1828800" algn="l" rtl="0" fontAlgn="base">
        <a:spcBef>
          <a:spcPct val="0"/>
        </a:spcBef>
        <a:spcAft>
          <a:spcPct val="0"/>
        </a:spcAft>
        <a:defRPr sz="4800">
          <a:solidFill>
            <a:schemeClr val="bg1"/>
          </a:solidFill>
          <a:latin typeface="Georgia" pitchFamily="18" charset="0"/>
        </a:defRPr>
      </a:lvl9pPr>
    </p:titleStyle>
    <p:bodyStyle>
      <a:lvl1pPr marL="230188" indent="-230188" algn="l" rtl="0" eaLnBrk="0" fontAlgn="base" hangingPunct="0">
        <a:spcBef>
          <a:spcPct val="20000"/>
        </a:spcBef>
        <a:spcAft>
          <a:spcPct val="0"/>
        </a:spcAft>
        <a:defRPr lang="en-US" sz="2000" kern="1200" dirty="0">
          <a:solidFill>
            <a:srgbClr val="537177"/>
          </a:solidFill>
          <a:latin typeface="+mj-lt"/>
          <a:ea typeface="+mn-ea"/>
          <a:cs typeface="+mn-cs"/>
        </a:defRPr>
      </a:lvl1pPr>
      <a:lvl2pPr marL="742950" indent="-285750" algn="l" rtl="0" eaLnBrk="0" fontAlgn="base" hangingPunct="0">
        <a:spcBef>
          <a:spcPct val="20000"/>
        </a:spcBef>
        <a:spcAft>
          <a:spcPct val="0"/>
        </a:spcAft>
        <a:defRPr lang="en-US" sz="2000" kern="1200" dirty="0">
          <a:solidFill>
            <a:srgbClr val="537177"/>
          </a:solidFill>
          <a:latin typeface="+mj-lt"/>
          <a:ea typeface="+mn-ea"/>
          <a:cs typeface="+mn-cs"/>
        </a:defRPr>
      </a:lvl2pPr>
      <a:lvl3pPr marL="1143000" indent="-228600" algn="l" rtl="0" eaLnBrk="0" fontAlgn="base" hangingPunct="0">
        <a:spcBef>
          <a:spcPct val="20000"/>
        </a:spcBef>
        <a:spcAft>
          <a:spcPct val="0"/>
        </a:spcAft>
        <a:defRPr lang="en-US" sz="2000" kern="1200" dirty="0">
          <a:solidFill>
            <a:srgbClr val="537177"/>
          </a:solidFill>
          <a:latin typeface="+mj-lt"/>
          <a:ea typeface="+mn-ea"/>
          <a:cs typeface="+mn-cs"/>
        </a:defRPr>
      </a:lvl3pPr>
      <a:lvl4pPr marL="1600200" indent="-228600" algn="l" rtl="0" eaLnBrk="0" fontAlgn="base" hangingPunct="0">
        <a:spcBef>
          <a:spcPct val="20000"/>
        </a:spcBef>
        <a:spcAft>
          <a:spcPct val="0"/>
        </a:spcAft>
        <a:defRPr lang="en-US" sz="2000" kern="1200" dirty="0">
          <a:solidFill>
            <a:srgbClr val="537177"/>
          </a:solidFill>
          <a:latin typeface="+mj-lt"/>
          <a:ea typeface="+mn-ea"/>
          <a:cs typeface="+mn-cs"/>
        </a:defRPr>
      </a:lvl4pPr>
      <a:lvl5pPr marL="2057400" indent="-228600" algn="l" rtl="0" eaLnBrk="0" fontAlgn="base" hangingPunct="0">
        <a:spcBef>
          <a:spcPct val="20000"/>
        </a:spcBef>
        <a:spcAft>
          <a:spcPct val="0"/>
        </a:spcAft>
        <a:defRPr lang="en-US" sz="2000" kern="1200" dirty="0">
          <a:solidFill>
            <a:srgbClr val="537177"/>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42900" y="446088"/>
            <a:ext cx="8439150" cy="43021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5" name="Footer Placeholder 4"/>
          <p:cNvSpPr>
            <a:spLocks noGrp="1"/>
          </p:cNvSpPr>
          <p:nvPr>
            <p:ph type="ftr" sz="quarter" idx="3"/>
          </p:nvPr>
        </p:nvSpPr>
        <p:spPr>
          <a:xfrm>
            <a:off x="558800" y="6459538"/>
            <a:ext cx="5535613" cy="398462"/>
          </a:xfrm>
          <a:prstGeom prst="rect">
            <a:avLst/>
          </a:prstGeom>
        </p:spPr>
        <p:txBody>
          <a:bodyPr vert="horz" lIns="91440" tIns="0" rIns="91440" bIns="0" rtlCol="0" anchor="ctr"/>
          <a:lstStyle>
            <a:lvl1pPr algn="l" fontAlgn="auto">
              <a:lnSpc>
                <a:spcPct val="100000"/>
              </a:lnSpc>
              <a:spcBef>
                <a:spcPts val="0"/>
              </a:spcBef>
              <a:spcAft>
                <a:spcPts val="0"/>
              </a:spcAft>
              <a:defRPr lang="en-US" sz="800" i="0" kern="1200">
                <a:solidFill>
                  <a:srgbClr val="C2D1D4">
                    <a:lumMod val="75000"/>
                  </a:srgbClr>
                </a:solidFill>
                <a:latin typeface="Georgia" pitchFamily="18" charset="0"/>
                <a:ea typeface="+mn-ea"/>
                <a:cs typeface="+mn-cs"/>
              </a:defRPr>
            </a:lvl1pPr>
          </a:lstStyle>
          <a:p>
            <a:pPr>
              <a:defRPr/>
            </a:pPr>
            <a:endParaRPr lang="pt-BR"/>
          </a:p>
        </p:txBody>
      </p:sp>
      <p:sp>
        <p:nvSpPr>
          <p:cNvPr id="6" name="Slide Number Placeholder 5"/>
          <p:cNvSpPr>
            <a:spLocks noGrp="1"/>
          </p:cNvSpPr>
          <p:nvPr>
            <p:ph type="sldNum" sz="quarter" idx="4"/>
          </p:nvPr>
        </p:nvSpPr>
        <p:spPr>
          <a:xfrm>
            <a:off x="0" y="6461125"/>
            <a:ext cx="474663" cy="396875"/>
          </a:xfrm>
          <a:prstGeom prst="rect">
            <a:avLst/>
          </a:prstGeom>
        </p:spPr>
        <p:txBody>
          <a:bodyPr vert="horz" lIns="91440" tIns="0" rIns="91440" bIns="36576" rtlCol="0" anchor="ctr"/>
          <a:lstStyle>
            <a:lvl1pPr algn="r" fontAlgn="auto">
              <a:spcBef>
                <a:spcPts val="0"/>
              </a:spcBef>
              <a:spcAft>
                <a:spcPts val="0"/>
              </a:spcAft>
              <a:defRPr lang="en-US" sz="1200" i="0">
                <a:solidFill>
                  <a:srgbClr val="C2D1D4">
                    <a:lumMod val="75000"/>
                  </a:srgbClr>
                </a:solidFill>
                <a:latin typeface="Georgia" pitchFamily="18" charset="0"/>
              </a:defRPr>
            </a:lvl1pPr>
          </a:lstStyle>
          <a:p>
            <a:pPr>
              <a:defRPr/>
            </a:pPr>
            <a:fld id="{CDD4559A-0D93-4031-B216-FA02B107F7A9}" type="slidenum">
              <a:rPr/>
              <a:pPr>
                <a:defRPr/>
              </a:pPr>
              <a:t>‹#›</a:t>
            </a:fld>
            <a:endParaRPr dirty="0"/>
          </a:p>
        </p:txBody>
      </p:sp>
      <p:sp>
        <p:nvSpPr>
          <p:cNvPr id="5125" name="Text Placeholder 17"/>
          <p:cNvSpPr>
            <a:spLocks noGrp="1"/>
          </p:cNvSpPr>
          <p:nvPr>
            <p:ph type="body" idx="1"/>
          </p:nvPr>
        </p:nvSpPr>
        <p:spPr bwMode="auto">
          <a:xfrm>
            <a:off x="255588" y="1600200"/>
            <a:ext cx="8524875" cy="3602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5126" name="Group 6"/>
          <p:cNvGrpSpPr>
            <a:grpSpLocks/>
          </p:cNvGrpSpPr>
          <p:nvPr/>
        </p:nvGrpSpPr>
        <p:grpSpPr bwMode="auto">
          <a:xfrm>
            <a:off x="7881938" y="6567488"/>
            <a:ext cx="1125537" cy="155575"/>
            <a:chOff x="7881997" y="6590903"/>
            <a:chExt cx="1124815" cy="156007"/>
          </a:xfrm>
        </p:grpSpPr>
        <p:sp>
          <p:nvSpPr>
            <p:cNvPr id="8" name="Freeform 7"/>
            <p:cNvSpPr>
              <a:spLocks/>
            </p:cNvSpPr>
            <p:nvPr/>
          </p:nvSpPr>
          <p:spPr bwMode="auto">
            <a:xfrm>
              <a:off x="7881997" y="6590903"/>
              <a:ext cx="99948"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accent2"/>
            </a:solidFill>
            <a:ln>
              <a:noFill/>
            </a:ln>
          </p:spPr>
          <p:txBody>
            <a:bodyPr/>
            <a:lstStyle/>
            <a:p>
              <a:pPr fontAlgn="auto">
                <a:spcBef>
                  <a:spcPts val="0"/>
                </a:spcBef>
                <a:spcAft>
                  <a:spcPts val="0"/>
                </a:spcAft>
                <a:defRPr/>
              </a:pPr>
              <a:endParaRPr lang="en-US" dirty="0">
                <a:solidFill>
                  <a:srgbClr val="EC881D"/>
                </a:solidFill>
                <a:latin typeface="+mn-lt"/>
              </a:endParaRPr>
            </a:p>
          </p:txBody>
        </p:sp>
        <p:sp>
          <p:nvSpPr>
            <p:cNvPr id="9" name="Freeform 8"/>
            <p:cNvSpPr>
              <a:spLocks/>
            </p:cNvSpPr>
            <p:nvPr/>
          </p:nvSpPr>
          <p:spPr bwMode="auto">
            <a:xfrm>
              <a:off x="7981945" y="6590903"/>
              <a:ext cx="101535"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p:spPr>
          <p:txBody>
            <a:bodyPr/>
            <a:lstStyle/>
            <a:p>
              <a:pPr fontAlgn="auto">
                <a:spcBef>
                  <a:spcPts val="0"/>
                </a:spcBef>
                <a:spcAft>
                  <a:spcPts val="0"/>
                </a:spcAft>
                <a:defRPr/>
              </a:pPr>
              <a:endParaRPr lang="en-US" dirty="0">
                <a:solidFill>
                  <a:srgbClr val="EC881D"/>
                </a:solidFill>
                <a:latin typeface="+mn-lt"/>
              </a:endParaRPr>
            </a:p>
          </p:txBody>
        </p:sp>
        <p:sp>
          <p:nvSpPr>
            <p:cNvPr id="10" name="Freeform 9"/>
            <p:cNvSpPr>
              <a:spLocks/>
            </p:cNvSpPr>
            <p:nvPr/>
          </p:nvSpPr>
          <p:spPr bwMode="auto">
            <a:xfrm>
              <a:off x="8124728" y="6621149"/>
              <a:ext cx="98362" cy="9869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accent2"/>
            </a:solidFill>
            <a:ln>
              <a:noFill/>
            </a:ln>
          </p:spPr>
          <p:txBody>
            <a:bodyPr/>
            <a:lstStyle/>
            <a:p>
              <a:pPr fontAlgn="auto">
                <a:spcBef>
                  <a:spcPts val="0"/>
                </a:spcBef>
                <a:spcAft>
                  <a:spcPts val="0"/>
                </a:spcAft>
                <a:defRPr/>
              </a:pPr>
              <a:endParaRPr lang="en-US" dirty="0">
                <a:solidFill>
                  <a:srgbClr val="EC881D"/>
                </a:solidFill>
                <a:latin typeface="+mn-lt"/>
              </a:endParaRPr>
            </a:p>
          </p:txBody>
        </p:sp>
        <p:sp>
          <p:nvSpPr>
            <p:cNvPr id="11" name="Freeform 10"/>
            <p:cNvSpPr>
              <a:spLocks noEditPoints="1"/>
            </p:cNvSpPr>
            <p:nvPr/>
          </p:nvSpPr>
          <p:spPr bwMode="auto">
            <a:xfrm>
              <a:off x="8240542" y="6622741"/>
              <a:ext cx="20624" cy="98698"/>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accent2"/>
            </a:solidFill>
            <a:ln>
              <a:noFill/>
            </a:ln>
          </p:spPr>
          <p:txBody>
            <a:bodyPr/>
            <a:lstStyle/>
            <a:p>
              <a:pPr fontAlgn="auto">
                <a:spcBef>
                  <a:spcPts val="0"/>
                </a:spcBef>
                <a:spcAft>
                  <a:spcPts val="0"/>
                </a:spcAft>
                <a:defRPr/>
              </a:pPr>
              <a:endParaRPr lang="en-US" dirty="0">
                <a:solidFill>
                  <a:srgbClr val="EC881D"/>
                </a:solidFill>
                <a:latin typeface="+mn-lt"/>
              </a:endParaRPr>
            </a:p>
          </p:txBody>
        </p:sp>
        <p:sp>
          <p:nvSpPr>
            <p:cNvPr id="12" name="Freeform 11"/>
            <p:cNvSpPr>
              <a:spLocks/>
            </p:cNvSpPr>
            <p:nvPr/>
          </p:nvSpPr>
          <p:spPr bwMode="auto">
            <a:xfrm>
              <a:off x="8277030" y="6621149"/>
              <a:ext cx="15865" cy="100291"/>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a:lstStyle/>
            <a:p>
              <a:pPr fontAlgn="auto">
                <a:spcBef>
                  <a:spcPts val="0"/>
                </a:spcBef>
                <a:spcAft>
                  <a:spcPts val="0"/>
                </a:spcAft>
                <a:defRPr/>
              </a:pPr>
              <a:endParaRPr lang="en-US" dirty="0">
                <a:solidFill>
                  <a:srgbClr val="EC881D"/>
                </a:solidFill>
                <a:latin typeface="+mn-lt"/>
              </a:endParaRPr>
            </a:p>
          </p:txBody>
        </p:sp>
        <p:sp>
          <p:nvSpPr>
            <p:cNvPr id="13" name="Freeform 12"/>
            <p:cNvSpPr>
              <a:spLocks/>
            </p:cNvSpPr>
            <p:nvPr/>
          </p:nvSpPr>
          <p:spPr bwMode="auto">
            <a:xfrm>
              <a:off x="8310347" y="6621149"/>
              <a:ext cx="15865" cy="100291"/>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a:lstStyle/>
            <a:p>
              <a:pPr fontAlgn="auto">
                <a:spcBef>
                  <a:spcPts val="0"/>
                </a:spcBef>
                <a:spcAft>
                  <a:spcPts val="0"/>
                </a:spcAft>
                <a:defRPr/>
              </a:pPr>
              <a:endParaRPr lang="en-US" dirty="0">
                <a:solidFill>
                  <a:srgbClr val="EC881D"/>
                </a:solidFill>
                <a:latin typeface="+mn-lt"/>
              </a:endParaRPr>
            </a:p>
          </p:txBody>
        </p:sp>
        <p:sp>
          <p:nvSpPr>
            <p:cNvPr id="14" name="Freeform 13"/>
            <p:cNvSpPr>
              <a:spLocks/>
            </p:cNvSpPr>
            <p:nvPr/>
          </p:nvSpPr>
          <p:spPr bwMode="auto">
            <a:xfrm>
              <a:off x="8335731" y="6654579"/>
              <a:ext cx="104708" cy="7004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accent2"/>
            </a:solidFill>
            <a:ln>
              <a:noFill/>
            </a:ln>
          </p:spPr>
          <p:txBody>
            <a:bodyPr/>
            <a:lstStyle/>
            <a:p>
              <a:pPr fontAlgn="auto">
                <a:spcBef>
                  <a:spcPts val="0"/>
                </a:spcBef>
                <a:spcAft>
                  <a:spcPts val="0"/>
                </a:spcAft>
                <a:defRPr/>
              </a:pPr>
              <a:endParaRPr lang="en-US" dirty="0">
                <a:solidFill>
                  <a:srgbClr val="EC881D"/>
                </a:solidFill>
                <a:latin typeface="+mn-lt"/>
              </a:endParaRPr>
            </a:p>
          </p:txBody>
        </p:sp>
        <p:sp>
          <p:nvSpPr>
            <p:cNvPr id="15" name="Freeform 14"/>
            <p:cNvSpPr>
              <a:spLocks noEditPoints="1"/>
            </p:cNvSpPr>
            <p:nvPr/>
          </p:nvSpPr>
          <p:spPr bwMode="auto">
            <a:xfrm>
              <a:off x="8442025" y="6652987"/>
              <a:ext cx="58700" cy="68453"/>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accent2"/>
            </a:solidFill>
            <a:ln>
              <a:noFill/>
            </a:ln>
          </p:spPr>
          <p:txBody>
            <a:bodyPr/>
            <a:lstStyle/>
            <a:p>
              <a:pPr fontAlgn="auto">
                <a:spcBef>
                  <a:spcPts val="0"/>
                </a:spcBef>
                <a:spcAft>
                  <a:spcPts val="0"/>
                </a:spcAft>
                <a:defRPr/>
              </a:pPr>
              <a:endParaRPr lang="en-US" dirty="0">
                <a:solidFill>
                  <a:srgbClr val="EC881D"/>
                </a:solidFill>
                <a:latin typeface="+mn-lt"/>
              </a:endParaRPr>
            </a:p>
          </p:txBody>
        </p:sp>
        <p:sp>
          <p:nvSpPr>
            <p:cNvPr id="16" name="Freeform 15"/>
            <p:cNvSpPr>
              <a:spLocks/>
            </p:cNvSpPr>
            <p:nvPr/>
          </p:nvSpPr>
          <p:spPr bwMode="auto">
            <a:xfrm>
              <a:off x="8513417" y="6652987"/>
              <a:ext cx="44421" cy="68453"/>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accent2"/>
            </a:solidFill>
            <a:ln>
              <a:noFill/>
            </a:ln>
          </p:spPr>
          <p:txBody>
            <a:bodyPr/>
            <a:lstStyle/>
            <a:p>
              <a:pPr fontAlgn="auto">
                <a:spcBef>
                  <a:spcPts val="0"/>
                </a:spcBef>
                <a:spcAft>
                  <a:spcPts val="0"/>
                </a:spcAft>
                <a:defRPr/>
              </a:pPr>
              <a:endParaRPr lang="en-US" dirty="0">
                <a:solidFill>
                  <a:srgbClr val="EC881D"/>
                </a:solidFill>
                <a:latin typeface="+mn-lt"/>
              </a:endParaRPr>
            </a:p>
          </p:txBody>
        </p:sp>
        <p:sp>
          <p:nvSpPr>
            <p:cNvPr id="17" name="Freeform 16"/>
            <p:cNvSpPr>
              <a:spLocks noEditPoints="1"/>
            </p:cNvSpPr>
            <p:nvPr/>
          </p:nvSpPr>
          <p:spPr bwMode="auto">
            <a:xfrm>
              <a:off x="8559424" y="6621149"/>
              <a:ext cx="63459" cy="100291"/>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accent2"/>
            </a:solidFill>
            <a:ln>
              <a:noFill/>
            </a:ln>
          </p:spPr>
          <p:txBody>
            <a:bodyPr/>
            <a:lstStyle/>
            <a:p>
              <a:pPr fontAlgn="auto">
                <a:spcBef>
                  <a:spcPts val="0"/>
                </a:spcBef>
                <a:spcAft>
                  <a:spcPts val="0"/>
                </a:spcAft>
                <a:defRPr/>
              </a:pPr>
              <a:endParaRPr lang="en-US" dirty="0">
                <a:solidFill>
                  <a:srgbClr val="EC881D"/>
                </a:solidFill>
                <a:latin typeface="+mn-lt"/>
              </a:endParaRPr>
            </a:p>
          </p:txBody>
        </p:sp>
        <p:sp>
          <p:nvSpPr>
            <p:cNvPr id="19" name="Freeform 18"/>
            <p:cNvSpPr>
              <a:spLocks noEditPoints="1"/>
            </p:cNvSpPr>
            <p:nvPr/>
          </p:nvSpPr>
          <p:spPr bwMode="auto">
            <a:xfrm>
              <a:off x="8640335" y="6621149"/>
              <a:ext cx="66632" cy="9869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p:spPr>
          <p:txBody>
            <a:bodyPr/>
            <a:lstStyle/>
            <a:p>
              <a:pPr fontAlgn="auto">
                <a:spcBef>
                  <a:spcPts val="0"/>
                </a:spcBef>
                <a:spcAft>
                  <a:spcPts val="0"/>
                </a:spcAft>
                <a:defRPr/>
              </a:pPr>
              <a:endParaRPr lang="en-US" dirty="0">
                <a:solidFill>
                  <a:srgbClr val="EC881D"/>
                </a:solidFill>
                <a:latin typeface="+mn-lt"/>
              </a:endParaRPr>
            </a:p>
          </p:txBody>
        </p:sp>
        <p:sp>
          <p:nvSpPr>
            <p:cNvPr id="20" name="Freeform 19"/>
            <p:cNvSpPr>
              <a:spLocks/>
            </p:cNvSpPr>
            <p:nvPr/>
          </p:nvSpPr>
          <p:spPr bwMode="auto">
            <a:xfrm>
              <a:off x="8719659" y="6652987"/>
              <a:ext cx="42835" cy="68453"/>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p:spPr>
          <p:txBody>
            <a:bodyPr/>
            <a:lstStyle/>
            <a:p>
              <a:pPr fontAlgn="auto">
                <a:spcBef>
                  <a:spcPts val="0"/>
                </a:spcBef>
                <a:spcAft>
                  <a:spcPts val="0"/>
                </a:spcAft>
                <a:defRPr/>
              </a:pPr>
              <a:endParaRPr lang="en-US" dirty="0">
                <a:solidFill>
                  <a:srgbClr val="EC881D"/>
                </a:solidFill>
                <a:latin typeface="+mn-lt"/>
              </a:endParaRPr>
            </a:p>
          </p:txBody>
        </p:sp>
        <p:sp>
          <p:nvSpPr>
            <p:cNvPr id="21" name="Freeform 20"/>
            <p:cNvSpPr>
              <a:spLocks noEditPoints="1"/>
            </p:cNvSpPr>
            <p:nvPr/>
          </p:nvSpPr>
          <p:spPr bwMode="auto">
            <a:xfrm>
              <a:off x="8764081" y="6652987"/>
              <a:ext cx="66632" cy="68453"/>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p:spPr>
          <p:txBody>
            <a:bodyPr/>
            <a:lstStyle/>
            <a:p>
              <a:pPr fontAlgn="auto">
                <a:spcBef>
                  <a:spcPts val="0"/>
                </a:spcBef>
                <a:spcAft>
                  <a:spcPts val="0"/>
                </a:spcAft>
                <a:defRPr/>
              </a:pPr>
              <a:endParaRPr lang="en-US" dirty="0">
                <a:solidFill>
                  <a:srgbClr val="EC881D"/>
                </a:solidFill>
                <a:latin typeface="+mn-lt"/>
              </a:endParaRPr>
            </a:p>
          </p:txBody>
        </p:sp>
        <p:sp>
          <p:nvSpPr>
            <p:cNvPr id="22" name="Freeform 21"/>
            <p:cNvSpPr>
              <a:spLocks/>
            </p:cNvSpPr>
            <p:nvPr/>
          </p:nvSpPr>
          <p:spPr bwMode="auto">
            <a:xfrm>
              <a:off x="8833886" y="6654579"/>
              <a:ext cx="104708" cy="7004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p:spPr>
          <p:txBody>
            <a:bodyPr/>
            <a:lstStyle/>
            <a:p>
              <a:pPr fontAlgn="auto">
                <a:spcBef>
                  <a:spcPts val="0"/>
                </a:spcBef>
                <a:spcAft>
                  <a:spcPts val="0"/>
                </a:spcAft>
                <a:defRPr/>
              </a:pPr>
              <a:endParaRPr lang="en-US" dirty="0">
                <a:solidFill>
                  <a:srgbClr val="EC881D"/>
                </a:solidFill>
                <a:latin typeface="+mn-lt"/>
              </a:endParaRPr>
            </a:p>
          </p:txBody>
        </p:sp>
        <p:sp>
          <p:nvSpPr>
            <p:cNvPr id="23" name="Freeform 22"/>
            <p:cNvSpPr>
              <a:spLocks/>
            </p:cNvSpPr>
            <p:nvPr/>
          </p:nvSpPr>
          <p:spPr bwMode="auto">
            <a:xfrm>
              <a:off x="8946526" y="6652987"/>
              <a:ext cx="60286" cy="68453"/>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p:spPr>
          <p:txBody>
            <a:bodyPr/>
            <a:lstStyle/>
            <a:p>
              <a:pPr fontAlgn="auto">
                <a:spcBef>
                  <a:spcPts val="0"/>
                </a:spcBef>
                <a:spcAft>
                  <a:spcPts val="0"/>
                </a:spcAft>
                <a:defRPr/>
              </a:pPr>
              <a:endParaRPr lang="en-US" dirty="0">
                <a:solidFill>
                  <a:srgbClr val="EC881D"/>
                </a:solidFill>
                <a:latin typeface="+mn-lt"/>
              </a:endParaRPr>
            </a:p>
          </p:txBody>
        </p:sp>
      </p:grpSp>
      <p:sp>
        <p:nvSpPr>
          <p:cNvPr id="3" name="Date Placeholder 2"/>
          <p:cNvSpPr>
            <a:spLocks noGrp="1"/>
          </p:cNvSpPr>
          <p:nvPr>
            <p:ph type="dt" sz="half" idx="2"/>
          </p:nvPr>
        </p:nvSpPr>
        <p:spPr>
          <a:xfrm>
            <a:off x="33338" y="6742113"/>
            <a:ext cx="452437" cy="85725"/>
          </a:xfrm>
          <a:prstGeom prst="rect">
            <a:avLst/>
          </a:prstGeom>
        </p:spPr>
        <p:txBody>
          <a:bodyPr vert="horz" wrap="none" lIns="0" tIns="45720" rIns="0" bIns="45720" rtlCol="0" anchor="ctr"/>
          <a:lstStyle>
            <a:lvl1pPr algn="ctr" fontAlgn="auto">
              <a:spcBef>
                <a:spcPts val="0"/>
              </a:spcBef>
              <a:spcAft>
                <a:spcPts val="0"/>
              </a:spcAft>
              <a:defRPr lang="en-US" sz="600" i="0" kern="1200">
                <a:solidFill>
                  <a:srgbClr val="C2D1D4">
                    <a:lumMod val="75000"/>
                  </a:srgbClr>
                </a:solidFill>
                <a:latin typeface="Georgia" pitchFamily="18" charset="0"/>
                <a:ea typeface="+mn-ea"/>
                <a:cs typeface="+mn-cs"/>
              </a:defRPr>
            </a:lvl1pPr>
          </a:lstStyle>
          <a:p>
            <a:pPr>
              <a:defRPr/>
            </a:pPr>
            <a:fld id="{6B31F3D2-E762-4468-90B3-6840330587AE}" type="datetime1">
              <a:rPr lang="pl-PL"/>
              <a:pPr>
                <a:defRPr/>
              </a:pPr>
              <a:t>02.04.2019</a:t>
            </a:fld>
            <a:endParaRPr dirty="0"/>
          </a:p>
        </p:txBody>
      </p:sp>
      <p:pic>
        <p:nvPicPr>
          <p:cNvPr id="27" name="Obraz 26" descr="PO.bmp"/>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970957" y="19050"/>
            <a:ext cx="1142761" cy="355336"/>
          </a:xfrm>
          <a:prstGeom prst="rect">
            <a:avLst/>
          </a:prstGeom>
        </p:spPr>
      </p:pic>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21" r:id="rId9"/>
    <p:sldLayoutId id="2147484222" r:id="rId10"/>
  </p:sldLayoutIdLst>
  <p:timing>
    <p:tnLst>
      <p:par>
        <p:cTn id="1" dur="indefinite" restart="never" nodeType="tmRoot"/>
      </p:par>
    </p:tnLst>
  </p:timing>
  <p:hf hdr="0" dt="0"/>
  <p:txStyles>
    <p:titleStyle>
      <a:lvl1pPr algn="l" rtl="0" eaLnBrk="0" fontAlgn="base" hangingPunct="0">
        <a:spcBef>
          <a:spcPct val="0"/>
        </a:spcBef>
        <a:spcAft>
          <a:spcPct val="0"/>
        </a:spcAft>
        <a:defRPr lang="en-US" sz="2800" kern="1200" dirty="0">
          <a:solidFill>
            <a:schemeClr val="accent2"/>
          </a:solidFill>
          <a:latin typeface="Georgia" pitchFamily="18" charset="0"/>
          <a:ea typeface="+mj-ea"/>
          <a:cs typeface="+mj-cs"/>
        </a:defRPr>
      </a:lvl1pPr>
      <a:lvl2pPr algn="l" rtl="0" eaLnBrk="0" fontAlgn="base" hangingPunct="0">
        <a:spcBef>
          <a:spcPct val="0"/>
        </a:spcBef>
        <a:spcAft>
          <a:spcPct val="0"/>
        </a:spcAft>
        <a:defRPr sz="2800">
          <a:solidFill>
            <a:schemeClr val="accent2"/>
          </a:solidFill>
          <a:latin typeface="Georgia" pitchFamily="18" charset="0"/>
        </a:defRPr>
      </a:lvl2pPr>
      <a:lvl3pPr algn="l" rtl="0" eaLnBrk="0" fontAlgn="base" hangingPunct="0">
        <a:spcBef>
          <a:spcPct val="0"/>
        </a:spcBef>
        <a:spcAft>
          <a:spcPct val="0"/>
        </a:spcAft>
        <a:defRPr sz="2800">
          <a:solidFill>
            <a:schemeClr val="accent2"/>
          </a:solidFill>
          <a:latin typeface="Georgia" pitchFamily="18" charset="0"/>
        </a:defRPr>
      </a:lvl3pPr>
      <a:lvl4pPr algn="l" rtl="0" eaLnBrk="0" fontAlgn="base" hangingPunct="0">
        <a:spcBef>
          <a:spcPct val="0"/>
        </a:spcBef>
        <a:spcAft>
          <a:spcPct val="0"/>
        </a:spcAft>
        <a:defRPr sz="2800">
          <a:solidFill>
            <a:schemeClr val="accent2"/>
          </a:solidFill>
          <a:latin typeface="Georgia" pitchFamily="18" charset="0"/>
        </a:defRPr>
      </a:lvl4pPr>
      <a:lvl5pPr algn="l" rtl="0" eaLnBrk="0" fontAlgn="base" hangingPunct="0">
        <a:spcBef>
          <a:spcPct val="0"/>
        </a:spcBef>
        <a:spcAft>
          <a:spcPct val="0"/>
        </a:spcAft>
        <a:defRPr sz="2800">
          <a:solidFill>
            <a:schemeClr val="accent2"/>
          </a:solidFill>
          <a:latin typeface="Georgia" pitchFamily="18" charset="0"/>
        </a:defRPr>
      </a:lvl5pPr>
      <a:lvl6pPr marL="457200" algn="l" rtl="0" fontAlgn="base">
        <a:spcBef>
          <a:spcPct val="0"/>
        </a:spcBef>
        <a:spcAft>
          <a:spcPct val="0"/>
        </a:spcAft>
        <a:defRPr sz="2800">
          <a:solidFill>
            <a:schemeClr val="accent2"/>
          </a:solidFill>
          <a:latin typeface="Georgia" pitchFamily="18" charset="0"/>
        </a:defRPr>
      </a:lvl6pPr>
      <a:lvl7pPr marL="914400" algn="l" rtl="0" fontAlgn="base">
        <a:spcBef>
          <a:spcPct val="0"/>
        </a:spcBef>
        <a:spcAft>
          <a:spcPct val="0"/>
        </a:spcAft>
        <a:defRPr sz="2800">
          <a:solidFill>
            <a:schemeClr val="accent2"/>
          </a:solidFill>
          <a:latin typeface="Georgia" pitchFamily="18" charset="0"/>
        </a:defRPr>
      </a:lvl7pPr>
      <a:lvl8pPr marL="1371600" algn="l" rtl="0" fontAlgn="base">
        <a:spcBef>
          <a:spcPct val="0"/>
        </a:spcBef>
        <a:spcAft>
          <a:spcPct val="0"/>
        </a:spcAft>
        <a:defRPr sz="2800">
          <a:solidFill>
            <a:schemeClr val="accent2"/>
          </a:solidFill>
          <a:latin typeface="Georgia" pitchFamily="18" charset="0"/>
        </a:defRPr>
      </a:lvl8pPr>
      <a:lvl9pPr marL="1828800" algn="l" rtl="0" fontAlgn="base">
        <a:spcBef>
          <a:spcPct val="0"/>
        </a:spcBef>
        <a:spcAft>
          <a:spcPct val="0"/>
        </a:spcAft>
        <a:defRPr sz="2800">
          <a:solidFill>
            <a:schemeClr val="accent2"/>
          </a:solidFill>
          <a:latin typeface="Georgia" pitchFamily="18" charset="0"/>
        </a:defRPr>
      </a:lvl9pPr>
    </p:titleStyle>
    <p:bodyStyle>
      <a:lvl1pPr marL="228600" indent="-228600" algn="l" rtl="0" eaLnBrk="0" fontAlgn="base" hangingPunct="0">
        <a:spcBef>
          <a:spcPct val="20000"/>
        </a:spcBef>
        <a:spcAft>
          <a:spcPct val="0"/>
        </a:spcAft>
        <a:buClr>
          <a:schemeClr val="accent1"/>
        </a:buClr>
        <a:buSzPct val="99000"/>
        <a:buFont typeface="Arial" charset="0"/>
        <a:buChar char="•"/>
        <a:defRPr lang="en-US" sz="2400" kern="1200" dirty="0">
          <a:solidFill>
            <a:srgbClr val="404040"/>
          </a:solidFill>
          <a:latin typeface="+mn-lt"/>
          <a:ea typeface="+mn-ea"/>
          <a:cs typeface="+mn-cs"/>
        </a:defRPr>
      </a:lvl1pPr>
      <a:lvl2pPr marL="400050" indent="-171450" algn="l" rtl="0" eaLnBrk="0" fontAlgn="base" hangingPunct="0">
        <a:spcBef>
          <a:spcPct val="20000"/>
        </a:spcBef>
        <a:spcAft>
          <a:spcPct val="0"/>
        </a:spcAft>
        <a:buClr>
          <a:schemeClr val="accent1"/>
        </a:buClr>
        <a:buSzPct val="99000"/>
        <a:buFont typeface="Arial" charset="0"/>
        <a:buChar char="•"/>
        <a:defRPr lang="en-US" kern="1200" dirty="0">
          <a:solidFill>
            <a:srgbClr val="404040"/>
          </a:solidFill>
          <a:latin typeface="+mn-lt"/>
          <a:ea typeface="+mn-ea"/>
          <a:cs typeface="+mn-cs"/>
        </a:defRPr>
      </a:lvl2pPr>
      <a:lvl3pPr marL="571500" indent="-171450" algn="l" rtl="0" eaLnBrk="0" fontAlgn="base" hangingPunct="0">
        <a:spcBef>
          <a:spcPct val="20000"/>
        </a:spcBef>
        <a:spcAft>
          <a:spcPct val="0"/>
        </a:spcAft>
        <a:buClr>
          <a:schemeClr val="accent1"/>
        </a:buClr>
        <a:buSzPct val="99000"/>
        <a:buFont typeface="Arial" charset="0"/>
        <a:buChar char="•"/>
        <a:defRPr lang="en-US" kern="1200" dirty="0">
          <a:solidFill>
            <a:srgbClr val="404040"/>
          </a:solidFill>
          <a:latin typeface="+mn-lt"/>
          <a:ea typeface="+mn-ea"/>
          <a:cs typeface="+mn-cs"/>
        </a:defRPr>
      </a:lvl3pPr>
      <a:lvl4pPr marL="742950" indent="-171450" algn="l" rtl="0" eaLnBrk="0" fontAlgn="base" hangingPunct="0">
        <a:spcBef>
          <a:spcPct val="20000"/>
        </a:spcBef>
        <a:spcAft>
          <a:spcPct val="0"/>
        </a:spcAft>
        <a:buClr>
          <a:schemeClr val="accent1"/>
        </a:buClr>
        <a:buSzPct val="99000"/>
        <a:buFont typeface="Arial" charset="0"/>
        <a:buChar char="•"/>
        <a:defRPr lang="en-US" kern="1200" dirty="0">
          <a:solidFill>
            <a:srgbClr val="404040"/>
          </a:solidFill>
          <a:latin typeface="+mn-lt"/>
          <a:ea typeface="+mn-ea"/>
          <a:cs typeface="+mn-cs"/>
        </a:defRPr>
      </a:lvl4pPr>
      <a:lvl5pPr marL="914400" indent="-171450" algn="l" rtl="0" eaLnBrk="0" fontAlgn="base" hangingPunct="0">
        <a:spcBef>
          <a:spcPct val="20000"/>
        </a:spcBef>
        <a:spcAft>
          <a:spcPct val="0"/>
        </a:spcAft>
        <a:buClr>
          <a:schemeClr val="accent1"/>
        </a:buClr>
        <a:buSzPct val="99000"/>
        <a:buFont typeface="Arial" charset="0"/>
        <a:buChar char="•"/>
        <a:defRPr lang="en-US" kern="1200" dirty="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pl/url?sa=i&amp;rct=j&amp;q=szpital+powiatowy+w+zawierciu&amp;source=images&amp;cd=&amp;cad=rja&amp;docid=57ZfB7XB6avl2M&amp;tbnid=pB3EDl5Tihi1WM:&amp;ved=0CAUQjRw&amp;url=http://zawiercie.naszemiasto.pl/artykul/1301291,szpital-powiatowy-w-zawierciu-dyrektorka-zapewnia-ze,id,t.html&amp;ei=EsSVUb7XGMq0tAbrz4DgBw&amp;bvm=bv.46751780,d.Yms&amp;psig=AFQjCNGoFuw51JZl6Lq5NPXLKyk0ppRnrQ&amp;ust=1368855950955827"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hyperlink" Target="mailto:Magdalena.Stec@millwardbrown.com" TargetMode="External"/><Relationship Id="rId5" Type="http://schemas.openxmlformats.org/officeDocument/2006/relationships/hyperlink" Target="mailto:Anna.Dziechciarz@millwardbrown.com" TargetMode="External"/><Relationship Id="rId4" Type="http://schemas.openxmlformats.org/officeDocument/2006/relationships/hyperlink" Target="mailto:Monika.Kaminska@millwardbrown.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ctrTitle"/>
          </p:nvPr>
        </p:nvSpPr>
        <p:spPr>
          <a:xfrm>
            <a:off x="568325" y="1179434"/>
            <a:ext cx="8004175" cy="1354217"/>
          </a:xfrm>
        </p:spPr>
        <p:txBody>
          <a:bodyPr/>
          <a:lstStyle/>
          <a:p>
            <a:pPr eaLnBrk="1" hangingPunct="1"/>
            <a:r>
              <a:rPr lang="pl-PL" sz="4400" dirty="0" smtClean="0"/>
              <a:t>Badanie opinii publicznej </a:t>
            </a:r>
            <a:br>
              <a:rPr lang="pl-PL" sz="4400" dirty="0" smtClean="0"/>
            </a:br>
            <a:r>
              <a:rPr lang="pl-PL" sz="4400" dirty="0" smtClean="0"/>
              <a:t>w Zawierciu</a:t>
            </a:r>
          </a:p>
        </p:txBody>
      </p:sp>
      <p:sp>
        <p:nvSpPr>
          <p:cNvPr id="10" name="Subtitle 4"/>
          <p:cNvSpPr>
            <a:spLocks noGrp="1"/>
          </p:cNvSpPr>
          <p:nvPr>
            <p:ph type="subTitle" idx="1"/>
          </p:nvPr>
        </p:nvSpPr>
        <p:spPr>
          <a:xfrm>
            <a:off x="574740" y="3564550"/>
            <a:ext cx="6876000" cy="307777"/>
          </a:xfrm>
        </p:spPr>
        <p:txBody>
          <a:bodyPr/>
          <a:lstStyle/>
          <a:p>
            <a:pPr eaLnBrk="1" fontAlgn="auto" hangingPunct="1">
              <a:spcAft>
                <a:spcPts val="0"/>
              </a:spcAft>
              <a:buFont typeface="Arial" pitchFamily="34" charset="0"/>
              <a:buNone/>
              <a:defRPr/>
            </a:pPr>
            <a:r>
              <a:rPr lang="pl-PL" dirty="0" smtClean="0"/>
              <a:t>Prezentacja wyników badania</a:t>
            </a:r>
            <a:endParaRPr dirty="0"/>
          </a:p>
        </p:txBody>
      </p:sp>
      <p:sp>
        <p:nvSpPr>
          <p:cNvPr id="4" name="Slide Number Placeholder 3"/>
          <p:cNvSpPr>
            <a:spLocks noGrp="1"/>
          </p:cNvSpPr>
          <p:nvPr>
            <p:ph type="sldNum" sz="quarter" idx="14"/>
          </p:nvPr>
        </p:nvSpPr>
        <p:spPr/>
        <p:txBody>
          <a:bodyPr/>
          <a:lstStyle/>
          <a:p>
            <a:pPr>
              <a:defRPr/>
            </a:pPr>
            <a:fld id="{AA88CC39-5DBC-4EC4-A9EA-0EC3FAE01E54}" type="slidenum">
              <a:rPr smtClean="0">
                <a:solidFill>
                  <a:schemeClr val="accent5">
                    <a:lumMod val="75000"/>
                  </a:schemeClr>
                </a:solidFill>
              </a:rPr>
              <a:pPr>
                <a:defRPr/>
              </a:pPr>
              <a:t>1</a:t>
            </a:fld>
            <a:endParaRPr dirty="0">
              <a:solidFill>
                <a:schemeClr val="accent5">
                  <a:lumMod val="75000"/>
                </a:schemeClr>
              </a:solidFill>
            </a:endParaRPr>
          </a:p>
        </p:txBody>
      </p:sp>
      <p:sp>
        <p:nvSpPr>
          <p:cNvPr id="42" name="TextBox 41"/>
          <p:cNvSpPr txBox="1"/>
          <p:nvPr/>
        </p:nvSpPr>
        <p:spPr>
          <a:xfrm>
            <a:off x="6486525" y="6115050"/>
            <a:ext cx="2590800" cy="369888"/>
          </a:xfrm>
          <a:prstGeom prst="rect">
            <a:avLst/>
          </a:prstGeom>
          <a:noFill/>
        </p:spPr>
        <p:txBody>
          <a:bodyPr>
            <a:spAutoFit/>
          </a:bodyPr>
          <a:lstStyle/>
          <a:p>
            <a:pPr algn="r" fontAlgn="auto">
              <a:spcBef>
                <a:spcPts val="0"/>
              </a:spcBef>
              <a:spcAft>
                <a:spcPts val="0"/>
              </a:spcAft>
              <a:defRPr/>
            </a:pPr>
            <a:r>
              <a:rPr lang="pl-PL" b="1" dirty="0" smtClean="0">
                <a:solidFill>
                  <a:schemeClr val="accent6">
                    <a:lumMod val="60000"/>
                    <a:lumOff val="40000"/>
                  </a:schemeClr>
                </a:solidFill>
                <a:latin typeface="+mn-lt"/>
              </a:rPr>
              <a:t>28 maja 2013</a:t>
            </a:r>
            <a:endParaRPr lang="pl-PL" b="1" dirty="0">
              <a:solidFill>
                <a:schemeClr val="accent6">
                  <a:lumMod val="60000"/>
                  <a:lumOff val="40000"/>
                </a:schemeClr>
              </a:solidFill>
              <a:latin typeface="+mn-l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10</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Zawiercie a sytuacja w Polsce</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grpSp>
        <p:nvGrpSpPr>
          <p:cNvPr id="4" name="Grupa 3"/>
          <p:cNvGrpSpPr>
            <a:grpSpLocks/>
          </p:cNvGrpSpPr>
          <p:nvPr/>
        </p:nvGrpSpPr>
        <p:grpSpPr bwMode="auto">
          <a:xfrm>
            <a:off x="468313" y="5877272"/>
            <a:ext cx="8496300" cy="585787"/>
            <a:chOff x="450155" y="5929044"/>
            <a:chExt cx="8496944" cy="586182"/>
          </a:xfrm>
        </p:grpSpPr>
        <p:sp>
          <p:nvSpPr>
            <p:cNvPr id="6" name="pole tekstowe 16"/>
            <p:cNvSpPr txBox="1">
              <a:spLocks noChangeArrowheads="1"/>
            </p:cNvSpPr>
            <p:nvPr/>
          </p:nvSpPr>
          <p:spPr bwMode="auto">
            <a:xfrm>
              <a:off x="1146413" y="5929549"/>
              <a:ext cx="7800686" cy="585169"/>
            </a:xfrm>
            <a:prstGeom prst="rect">
              <a:avLst/>
            </a:prstGeom>
            <a:noFill/>
            <a:ln w="9525">
              <a:noFill/>
              <a:miter lim="800000"/>
              <a:headEnd/>
              <a:tailEnd/>
            </a:ln>
          </p:spPr>
          <p:txBody>
            <a:bodyPr anchor="ctr">
              <a:spAutoFit/>
            </a:bodyPr>
            <a:lstStyle/>
            <a:p>
              <a:r>
                <a:rPr lang="pl-PL" sz="1600" b="1" dirty="0" smtClean="0">
                  <a:solidFill>
                    <a:srgbClr val="990033"/>
                  </a:solidFill>
                  <a:latin typeface="+mn-lt"/>
                </a:rPr>
                <a:t>BRAK ZAUFANIA DO RZĄDU – NIE CHCE, NIE UMIE, NIE OBCHODZI GO TO, CO SIĘ DZIEJE LOKALNIE; TO (PEWNIE) TAKA SAMA SITWA</a:t>
              </a:r>
              <a:endParaRPr lang="en-US" sz="1600" b="1" dirty="0">
                <a:solidFill>
                  <a:srgbClr val="990033"/>
                </a:solidFill>
                <a:latin typeface="+mn-lt"/>
              </a:endParaRPr>
            </a:p>
          </p:txBody>
        </p:sp>
        <p:sp>
          <p:nvSpPr>
            <p:cNvPr id="7" name="Freeform 23"/>
            <p:cNvSpPr>
              <a:spLocks noEditPoints="1"/>
            </p:cNvSpPr>
            <p:nvPr/>
          </p:nvSpPr>
          <p:spPr bwMode="auto">
            <a:xfrm>
              <a:off x="450155" y="5929044"/>
              <a:ext cx="593453" cy="586182"/>
            </a:xfrm>
            <a:custGeom>
              <a:avLst/>
              <a:gdLst>
                <a:gd name="T0" fmla="*/ 286 w 572"/>
                <a:gd name="T1" fmla="*/ 0 h 572"/>
                <a:gd name="T2" fmla="*/ 0 w 572"/>
                <a:gd name="T3" fmla="*/ 286 h 572"/>
                <a:gd name="T4" fmla="*/ 286 w 572"/>
                <a:gd name="T5" fmla="*/ 572 h 572"/>
                <a:gd name="T6" fmla="*/ 572 w 572"/>
                <a:gd name="T7" fmla="*/ 286 h 572"/>
                <a:gd name="T8" fmla="*/ 286 w 572"/>
                <a:gd name="T9" fmla="*/ 0 h 572"/>
                <a:gd name="T10" fmla="*/ 273 w 572"/>
                <a:gd name="T11" fmla="*/ 72 h 572"/>
                <a:gd name="T12" fmla="*/ 285 w 572"/>
                <a:gd name="T13" fmla="*/ 61 h 572"/>
                <a:gd name="T14" fmla="*/ 296 w 572"/>
                <a:gd name="T15" fmla="*/ 72 h 572"/>
                <a:gd name="T16" fmla="*/ 296 w 572"/>
                <a:gd name="T17" fmla="*/ 167 h 572"/>
                <a:gd name="T18" fmla="*/ 285 w 572"/>
                <a:gd name="T19" fmla="*/ 179 h 572"/>
                <a:gd name="T20" fmla="*/ 273 w 572"/>
                <a:gd name="T21" fmla="*/ 167 h 572"/>
                <a:gd name="T22" fmla="*/ 273 w 572"/>
                <a:gd name="T23" fmla="*/ 72 h 572"/>
                <a:gd name="T24" fmla="*/ 164 w 572"/>
                <a:gd name="T25" fmla="*/ 286 h 572"/>
                <a:gd name="T26" fmla="*/ 68 w 572"/>
                <a:gd name="T27" fmla="*/ 286 h 572"/>
                <a:gd name="T28" fmla="*/ 57 w 572"/>
                <a:gd name="T29" fmla="*/ 275 h 572"/>
                <a:gd name="T30" fmla="*/ 68 w 572"/>
                <a:gd name="T31" fmla="*/ 263 h 572"/>
                <a:gd name="T32" fmla="*/ 164 w 572"/>
                <a:gd name="T33" fmla="*/ 263 h 572"/>
                <a:gd name="T34" fmla="*/ 175 w 572"/>
                <a:gd name="T35" fmla="*/ 275 h 572"/>
                <a:gd name="T36" fmla="*/ 164 w 572"/>
                <a:gd name="T37" fmla="*/ 286 h 572"/>
                <a:gd name="T38" fmla="*/ 120 w 572"/>
                <a:gd name="T39" fmla="*/ 139 h 572"/>
                <a:gd name="T40" fmla="*/ 120 w 572"/>
                <a:gd name="T41" fmla="*/ 123 h 572"/>
                <a:gd name="T42" fmla="*/ 135 w 572"/>
                <a:gd name="T43" fmla="*/ 123 h 572"/>
                <a:gd name="T44" fmla="*/ 203 w 572"/>
                <a:gd name="T45" fmla="*/ 191 h 572"/>
                <a:gd name="T46" fmla="*/ 203 w 572"/>
                <a:gd name="T47" fmla="*/ 207 h 572"/>
                <a:gd name="T48" fmla="*/ 187 w 572"/>
                <a:gd name="T49" fmla="*/ 207 h 572"/>
                <a:gd name="T50" fmla="*/ 120 w 572"/>
                <a:gd name="T51" fmla="*/ 139 h 572"/>
                <a:gd name="T52" fmla="*/ 327 w 572"/>
                <a:gd name="T53" fmla="*/ 373 h 572"/>
                <a:gd name="T54" fmla="*/ 327 w 572"/>
                <a:gd name="T55" fmla="*/ 445 h 572"/>
                <a:gd name="T56" fmla="*/ 308 w 572"/>
                <a:gd name="T57" fmla="*/ 464 h 572"/>
                <a:gd name="T58" fmla="*/ 261 w 572"/>
                <a:gd name="T59" fmla="*/ 464 h 572"/>
                <a:gd name="T60" fmla="*/ 242 w 572"/>
                <a:gd name="T61" fmla="*/ 445 h 572"/>
                <a:gd name="T62" fmla="*/ 242 w 572"/>
                <a:gd name="T63" fmla="*/ 373 h 572"/>
                <a:gd name="T64" fmla="*/ 192 w 572"/>
                <a:gd name="T65" fmla="*/ 291 h 572"/>
                <a:gd name="T66" fmla="*/ 285 w 572"/>
                <a:gd name="T67" fmla="*/ 199 h 572"/>
                <a:gd name="T68" fmla="*/ 377 w 572"/>
                <a:gd name="T69" fmla="*/ 291 h 572"/>
                <a:gd name="T70" fmla="*/ 327 w 572"/>
                <a:gd name="T71" fmla="*/ 373 h 572"/>
                <a:gd name="T72" fmla="*/ 365 w 572"/>
                <a:gd name="T73" fmla="*/ 207 h 572"/>
                <a:gd name="T74" fmla="*/ 365 w 572"/>
                <a:gd name="T75" fmla="*/ 191 h 572"/>
                <a:gd name="T76" fmla="*/ 433 w 572"/>
                <a:gd name="T77" fmla="*/ 123 h 572"/>
                <a:gd name="T78" fmla="*/ 449 w 572"/>
                <a:gd name="T79" fmla="*/ 123 h 572"/>
                <a:gd name="T80" fmla="*/ 449 w 572"/>
                <a:gd name="T81" fmla="*/ 139 h 572"/>
                <a:gd name="T82" fmla="*/ 381 w 572"/>
                <a:gd name="T83" fmla="*/ 207 h 572"/>
                <a:gd name="T84" fmla="*/ 365 w 572"/>
                <a:gd name="T85" fmla="*/ 207 h 572"/>
                <a:gd name="T86" fmla="*/ 503 w 572"/>
                <a:gd name="T87" fmla="*/ 286 h 572"/>
                <a:gd name="T88" fmla="*/ 408 w 572"/>
                <a:gd name="T89" fmla="*/ 286 h 572"/>
                <a:gd name="T90" fmla="*/ 396 w 572"/>
                <a:gd name="T91" fmla="*/ 275 h 572"/>
                <a:gd name="T92" fmla="*/ 408 w 572"/>
                <a:gd name="T93" fmla="*/ 263 h 572"/>
                <a:gd name="T94" fmla="*/ 503 w 572"/>
                <a:gd name="T95" fmla="*/ 263 h 572"/>
                <a:gd name="T96" fmla="*/ 515 w 572"/>
                <a:gd name="T97" fmla="*/ 275 h 572"/>
                <a:gd name="T98" fmla="*/ 503 w 572"/>
                <a:gd name="T99" fmla="*/ 286 h 5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72"/>
                <a:gd name="T152" fmla="*/ 572 w 572"/>
                <a:gd name="T153" fmla="*/ 572 h 5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72">
                  <a:moveTo>
                    <a:pt x="286" y="0"/>
                  </a:moveTo>
                  <a:cubicBezTo>
                    <a:pt x="128" y="0"/>
                    <a:pt x="0" y="128"/>
                    <a:pt x="0" y="286"/>
                  </a:cubicBezTo>
                  <a:cubicBezTo>
                    <a:pt x="0" y="444"/>
                    <a:pt x="128" y="572"/>
                    <a:pt x="286" y="572"/>
                  </a:cubicBezTo>
                  <a:cubicBezTo>
                    <a:pt x="444" y="572"/>
                    <a:pt x="572" y="444"/>
                    <a:pt x="572" y="286"/>
                  </a:cubicBezTo>
                  <a:cubicBezTo>
                    <a:pt x="572" y="128"/>
                    <a:pt x="444" y="0"/>
                    <a:pt x="286" y="0"/>
                  </a:cubicBezTo>
                  <a:close/>
                  <a:moveTo>
                    <a:pt x="273" y="72"/>
                  </a:moveTo>
                  <a:cubicBezTo>
                    <a:pt x="273" y="66"/>
                    <a:pt x="278" y="61"/>
                    <a:pt x="285" y="61"/>
                  </a:cubicBezTo>
                  <a:cubicBezTo>
                    <a:pt x="291" y="61"/>
                    <a:pt x="296" y="66"/>
                    <a:pt x="296" y="72"/>
                  </a:cubicBezTo>
                  <a:cubicBezTo>
                    <a:pt x="296" y="167"/>
                    <a:pt x="296" y="167"/>
                    <a:pt x="296" y="167"/>
                  </a:cubicBezTo>
                  <a:cubicBezTo>
                    <a:pt x="296" y="174"/>
                    <a:pt x="291" y="179"/>
                    <a:pt x="285" y="179"/>
                  </a:cubicBezTo>
                  <a:cubicBezTo>
                    <a:pt x="278" y="179"/>
                    <a:pt x="273" y="174"/>
                    <a:pt x="273" y="167"/>
                  </a:cubicBezTo>
                  <a:lnTo>
                    <a:pt x="273" y="72"/>
                  </a:lnTo>
                  <a:close/>
                  <a:moveTo>
                    <a:pt x="164" y="286"/>
                  </a:moveTo>
                  <a:cubicBezTo>
                    <a:pt x="68" y="286"/>
                    <a:pt x="68" y="286"/>
                    <a:pt x="68" y="286"/>
                  </a:cubicBezTo>
                  <a:cubicBezTo>
                    <a:pt x="62" y="286"/>
                    <a:pt x="57" y="281"/>
                    <a:pt x="57" y="275"/>
                  </a:cubicBezTo>
                  <a:cubicBezTo>
                    <a:pt x="57" y="269"/>
                    <a:pt x="62" y="263"/>
                    <a:pt x="68" y="263"/>
                  </a:cubicBezTo>
                  <a:cubicBezTo>
                    <a:pt x="164" y="263"/>
                    <a:pt x="164" y="263"/>
                    <a:pt x="164" y="263"/>
                  </a:cubicBezTo>
                  <a:cubicBezTo>
                    <a:pt x="170" y="263"/>
                    <a:pt x="175" y="269"/>
                    <a:pt x="175" y="275"/>
                  </a:cubicBezTo>
                  <a:cubicBezTo>
                    <a:pt x="175" y="281"/>
                    <a:pt x="170" y="286"/>
                    <a:pt x="164" y="286"/>
                  </a:cubicBezTo>
                  <a:close/>
                  <a:moveTo>
                    <a:pt x="120" y="139"/>
                  </a:moveTo>
                  <a:cubicBezTo>
                    <a:pt x="115" y="135"/>
                    <a:pt x="115" y="127"/>
                    <a:pt x="120" y="123"/>
                  </a:cubicBezTo>
                  <a:cubicBezTo>
                    <a:pt x="124" y="119"/>
                    <a:pt x="131" y="119"/>
                    <a:pt x="135" y="123"/>
                  </a:cubicBezTo>
                  <a:cubicBezTo>
                    <a:pt x="203" y="191"/>
                    <a:pt x="203" y="191"/>
                    <a:pt x="203" y="191"/>
                  </a:cubicBezTo>
                  <a:cubicBezTo>
                    <a:pt x="207" y="195"/>
                    <a:pt x="207" y="202"/>
                    <a:pt x="203" y="207"/>
                  </a:cubicBezTo>
                  <a:cubicBezTo>
                    <a:pt x="199" y="211"/>
                    <a:pt x="192" y="211"/>
                    <a:pt x="187" y="207"/>
                  </a:cubicBezTo>
                  <a:lnTo>
                    <a:pt x="120" y="139"/>
                  </a:lnTo>
                  <a:close/>
                  <a:moveTo>
                    <a:pt x="327" y="373"/>
                  </a:moveTo>
                  <a:cubicBezTo>
                    <a:pt x="327" y="445"/>
                    <a:pt x="327" y="445"/>
                    <a:pt x="327" y="445"/>
                  </a:cubicBezTo>
                  <a:cubicBezTo>
                    <a:pt x="327" y="455"/>
                    <a:pt x="319" y="464"/>
                    <a:pt x="308" y="464"/>
                  </a:cubicBezTo>
                  <a:cubicBezTo>
                    <a:pt x="261" y="464"/>
                    <a:pt x="261" y="464"/>
                    <a:pt x="261" y="464"/>
                  </a:cubicBezTo>
                  <a:cubicBezTo>
                    <a:pt x="251" y="464"/>
                    <a:pt x="242" y="455"/>
                    <a:pt x="242" y="445"/>
                  </a:cubicBezTo>
                  <a:cubicBezTo>
                    <a:pt x="242" y="373"/>
                    <a:pt x="242" y="373"/>
                    <a:pt x="242" y="373"/>
                  </a:cubicBezTo>
                  <a:cubicBezTo>
                    <a:pt x="212" y="358"/>
                    <a:pt x="192" y="327"/>
                    <a:pt x="192" y="291"/>
                  </a:cubicBezTo>
                  <a:cubicBezTo>
                    <a:pt x="192" y="240"/>
                    <a:pt x="233" y="199"/>
                    <a:pt x="285" y="199"/>
                  </a:cubicBezTo>
                  <a:cubicBezTo>
                    <a:pt x="336" y="199"/>
                    <a:pt x="377" y="240"/>
                    <a:pt x="377" y="291"/>
                  </a:cubicBezTo>
                  <a:cubicBezTo>
                    <a:pt x="377" y="327"/>
                    <a:pt x="357" y="358"/>
                    <a:pt x="327" y="373"/>
                  </a:cubicBezTo>
                  <a:close/>
                  <a:moveTo>
                    <a:pt x="365" y="207"/>
                  </a:moveTo>
                  <a:cubicBezTo>
                    <a:pt x="361" y="202"/>
                    <a:pt x="361" y="195"/>
                    <a:pt x="365" y="191"/>
                  </a:cubicBezTo>
                  <a:cubicBezTo>
                    <a:pt x="433" y="123"/>
                    <a:pt x="433" y="123"/>
                    <a:pt x="433" y="123"/>
                  </a:cubicBezTo>
                  <a:cubicBezTo>
                    <a:pt x="437" y="119"/>
                    <a:pt x="444" y="119"/>
                    <a:pt x="449" y="123"/>
                  </a:cubicBezTo>
                  <a:cubicBezTo>
                    <a:pt x="453" y="127"/>
                    <a:pt x="453" y="135"/>
                    <a:pt x="449" y="139"/>
                  </a:cubicBezTo>
                  <a:cubicBezTo>
                    <a:pt x="381" y="207"/>
                    <a:pt x="381" y="207"/>
                    <a:pt x="381" y="207"/>
                  </a:cubicBezTo>
                  <a:cubicBezTo>
                    <a:pt x="377" y="211"/>
                    <a:pt x="370" y="211"/>
                    <a:pt x="365" y="207"/>
                  </a:cubicBezTo>
                  <a:close/>
                  <a:moveTo>
                    <a:pt x="503" y="286"/>
                  </a:moveTo>
                  <a:cubicBezTo>
                    <a:pt x="408" y="286"/>
                    <a:pt x="408" y="286"/>
                    <a:pt x="408" y="286"/>
                  </a:cubicBezTo>
                  <a:cubicBezTo>
                    <a:pt x="401" y="286"/>
                    <a:pt x="396" y="281"/>
                    <a:pt x="396" y="275"/>
                  </a:cubicBezTo>
                  <a:cubicBezTo>
                    <a:pt x="396" y="269"/>
                    <a:pt x="401" y="263"/>
                    <a:pt x="408" y="263"/>
                  </a:cubicBezTo>
                  <a:cubicBezTo>
                    <a:pt x="503" y="263"/>
                    <a:pt x="503" y="263"/>
                    <a:pt x="503" y="263"/>
                  </a:cubicBezTo>
                  <a:cubicBezTo>
                    <a:pt x="510" y="263"/>
                    <a:pt x="515" y="269"/>
                    <a:pt x="515" y="275"/>
                  </a:cubicBezTo>
                  <a:cubicBezTo>
                    <a:pt x="515" y="281"/>
                    <a:pt x="510" y="286"/>
                    <a:pt x="503" y="286"/>
                  </a:cubicBezTo>
                  <a:close/>
                </a:path>
              </a:pathLst>
            </a:custGeom>
            <a:solidFill>
              <a:srgbClr val="990033"/>
            </a:solidFill>
            <a:ln w="28" cap="flat">
              <a:solidFill>
                <a:srgbClr val="FFFFFF"/>
              </a:solidFill>
              <a:prstDash val="solid"/>
              <a:miter lim="800000"/>
              <a:headEnd/>
              <a:tailEnd/>
            </a:ln>
          </p:spPr>
          <p:txBody>
            <a:bodyPr anchor="ctr"/>
            <a:lstStyle/>
            <a:p>
              <a:endParaRPr lang="pl-PL">
                <a:latin typeface="+mn-lt"/>
              </a:endParaRPr>
            </a:p>
          </p:txBody>
        </p:sp>
      </p:grpSp>
      <p:sp>
        <p:nvSpPr>
          <p:cNvPr id="8" name="Symbol zastępczy zawartości 2"/>
          <p:cNvSpPr txBox="1">
            <a:spLocks/>
          </p:cNvSpPr>
          <p:nvPr/>
        </p:nvSpPr>
        <p:spPr>
          <a:xfrm>
            <a:off x="467544" y="3982071"/>
            <a:ext cx="8372475" cy="1539957"/>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Kontekst lokalny</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Sytuacja Zawiercia wydaje się </a:t>
            </a:r>
            <a:r>
              <a:rPr lang="pl-PL" sz="1400" b="1" kern="0" cap="none" spc="0" dirty="0" smtClean="0">
                <a:solidFill>
                  <a:schemeClr val="tx1"/>
                </a:solidFill>
                <a:latin typeface="+mn-lt"/>
              </a:rPr>
              <a:t>typowa dla mniejszych miast </a:t>
            </a:r>
            <a:r>
              <a:rPr lang="pl-PL" sz="1400" kern="0" cap="none" spc="0" dirty="0" smtClean="0">
                <a:solidFill>
                  <a:schemeClr val="tx1"/>
                </a:solidFill>
                <a:latin typeface="+mn-lt"/>
              </a:rPr>
              <a:t>w Polsce – to duże miasta się rozwijają, to tam jest praca (Katowice, Warszawa)</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Jednocześnie są przykłady </a:t>
            </a:r>
            <a:r>
              <a:rPr lang="pl-PL" sz="1400" b="1" kern="0" cap="none" spc="0" dirty="0" smtClean="0">
                <a:solidFill>
                  <a:schemeClr val="tx1"/>
                </a:solidFill>
                <a:latin typeface="+mn-lt"/>
              </a:rPr>
              <a:t>małych miast </a:t>
            </a:r>
            <a:r>
              <a:rPr lang="pl-PL" sz="1400" kern="0" cap="none" spc="0" dirty="0" smtClean="0">
                <a:solidFill>
                  <a:schemeClr val="tx1"/>
                </a:solidFill>
                <a:latin typeface="+mn-lt"/>
              </a:rPr>
              <a:t>(z okolicy), które działają </a:t>
            </a:r>
            <a:r>
              <a:rPr lang="pl-PL" sz="1400" b="1" kern="0" cap="none" spc="0" dirty="0" smtClean="0">
                <a:solidFill>
                  <a:schemeClr val="tx1"/>
                </a:solidFill>
                <a:latin typeface="+mn-lt"/>
              </a:rPr>
              <a:t>prężniej</a:t>
            </a:r>
            <a:r>
              <a:rPr lang="pl-PL" sz="1400" kern="0" cap="none" spc="0" dirty="0" smtClean="0">
                <a:solidFill>
                  <a:schemeClr val="tx1"/>
                </a:solidFill>
                <a:latin typeface="+mn-lt"/>
              </a:rPr>
              <a:t>: Siewierz (pozyskał fabrykę Electrolux), Sosnowiec (dzieci tam pracują) – to wzmaga złość i negatywną ocenę władz</a:t>
            </a:r>
          </a:p>
        </p:txBody>
      </p:sp>
      <p:sp>
        <p:nvSpPr>
          <p:cNvPr id="9" name="Symbol zastępczy zawartości 2"/>
          <p:cNvSpPr txBox="1">
            <a:spLocks/>
          </p:cNvSpPr>
          <p:nvPr/>
        </p:nvSpPr>
        <p:spPr>
          <a:xfrm>
            <a:off x="457200" y="980728"/>
            <a:ext cx="8372475" cy="3024336"/>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Zawiercie nie obchodzi rządu, rząd nie obchodzi Zawiercia</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Jest </a:t>
            </a:r>
            <a:r>
              <a:rPr lang="pl-PL" sz="1400" b="1" kern="0" cap="none" spc="0" dirty="0" smtClean="0">
                <a:solidFill>
                  <a:schemeClr val="tx1"/>
                </a:solidFill>
                <a:latin typeface="+mn-lt"/>
              </a:rPr>
              <a:t>kryzys</a:t>
            </a:r>
            <a:r>
              <a:rPr lang="pl-PL" sz="1400" kern="0" cap="none" spc="0" dirty="0" smtClean="0">
                <a:solidFill>
                  <a:schemeClr val="tx1"/>
                </a:solidFill>
                <a:latin typeface="+mn-lt"/>
              </a:rPr>
              <a:t> i ogólny spadek koniunktury</a:t>
            </a:r>
          </a:p>
          <a:p>
            <a:pPr marL="177800"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Sytuacja ogólnopolska i władze centralne nie za bardzo ludzi interesują </a:t>
            </a:r>
            <a:r>
              <a:rPr lang="pl-PL" sz="1400" kern="0" cap="none" spc="0" dirty="0" smtClean="0">
                <a:solidFill>
                  <a:schemeClr val="tx1"/>
                </a:solidFill>
                <a:latin typeface="+mn-lt"/>
              </a:rPr>
              <a:t>– wiedzą, że są, ale nie widzą szczególnego przełożenia na swoje życie – żyją tutaj</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a:solidFill>
                  <a:schemeClr val="tx1"/>
                </a:solidFill>
                <a:latin typeface="+mn-lt"/>
              </a:rPr>
              <a:t>S</a:t>
            </a:r>
            <a:r>
              <a:rPr lang="pl-PL" sz="1400" kern="0" cap="none" spc="0" dirty="0" smtClean="0">
                <a:solidFill>
                  <a:schemeClr val="tx1"/>
                </a:solidFill>
                <a:latin typeface="+mn-lt"/>
              </a:rPr>
              <a:t>łowo ’poseł’ wypowiadają trochę z namaszczeniem, a trochę z przekąsem</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Problemem jest to, że </a:t>
            </a:r>
            <a:r>
              <a:rPr lang="pl-PL" sz="1400" b="1" kern="0" cap="none" spc="0" dirty="0" smtClean="0">
                <a:solidFill>
                  <a:schemeClr val="tx1"/>
                </a:solidFill>
                <a:latin typeface="+mn-lt"/>
              </a:rPr>
              <a:t>władze centralne nie mają wpływu</a:t>
            </a:r>
            <a:r>
              <a:rPr lang="pl-PL" sz="1400" kern="0" cap="none" spc="0" dirty="0" smtClean="0">
                <a:solidFill>
                  <a:schemeClr val="tx1"/>
                </a:solidFill>
                <a:latin typeface="+mn-lt"/>
              </a:rPr>
              <a:t> na to, co dzieje się w mieście (na sposób jego zarządzania), to jest jakby </a:t>
            </a:r>
            <a:r>
              <a:rPr lang="pl-PL" sz="1400" b="1" kern="0" cap="none" spc="0" dirty="0" smtClean="0">
                <a:solidFill>
                  <a:schemeClr val="tx1"/>
                </a:solidFill>
                <a:latin typeface="+mn-lt"/>
              </a:rPr>
              <a:t>osobny świat </a:t>
            </a:r>
            <a:r>
              <a:rPr lang="pl-PL" sz="1400" kern="0" cap="none" spc="0" dirty="0" smtClean="0">
                <a:solidFill>
                  <a:schemeClr val="tx1"/>
                </a:solidFill>
                <a:latin typeface="+mn-lt"/>
              </a:rPr>
              <a:t>bez przełożenia na sytuację lokalną</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Albo – co gorsza – jest to element </a:t>
            </a:r>
            <a:r>
              <a:rPr lang="pl-PL" sz="1400" b="1" kern="0" cap="none" spc="0" dirty="0" smtClean="0">
                <a:solidFill>
                  <a:schemeClr val="tx1"/>
                </a:solidFill>
                <a:latin typeface="+mn-lt"/>
              </a:rPr>
              <a:t>ogólnej kliki politycznej</a:t>
            </a:r>
            <a:r>
              <a:rPr lang="pl-PL" sz="1400" kern="0" cap="none" spc="0" dirty="0" smtClean="0">
                <a:solidFill>
                  <a:schemeClr val="tx1"/>
                </a:solidFill>
                <a:latin typeface="+mn-lt"/>
              </a:rPr>
              <a:t>, która daje </a:t>
            </a:r>
            <a:r>
              <a:rPr lang="pl-PL" sz="1400" b="1" kern="0" cap="none" spc="0" dirty="0" smtClean="0">
                <a:solidFill>
                  <a:schemeClr val="tx1"/>
                </a:solidFill>
                <a:latin typeface="+mn-lt"/>
              </a:rPr>
              <a:t>przyzwolenie</a:t>
            </a:r>
            <a:r>
              <a:rPr lang="pl-PL" sz="1400" kern="0" cap="none" spc="0" dirty="0" smtClean="0">
                <a:solidFill>
                  <a:schemeClr val="tx1"/>
                </a:solidFill>
                <a:latin typeface="+mn-lt"/>
              </a:rPr>
              <a:t> na takie działania lokalne, która nie kontroluje, nie pociąga do odpowiedzialności, która nie umie albo nie chce zrobić porządku; której </a:t>
            </a:r>
            <a:r>
              <a:rPr lang="pl-PL" sz="1400" b="1" kern="0" cap="none" spc="0" dirty="0" smtClean="0">
                <a:solidFill>
                  <a:schemeClr val="tx1"/>
                </a:solidFill>
                <a:latin typeface="+mn-lt"/>
              </a:rPr>
              <a:t>nie obchodzi Zawiercie</a:t>
            </a:r>
            <a:endParaRPr lang="pl-PL" sz="1400" kern="0" cap="none" spc="0" dirty="0" smtClean="0">
              <a:solidFill>
                <a:schemeClr val="tx1"/>
              </a:solidFill>
              <a:latin typeface="+mn-lt"/>
            </a:endParaRPr>
          </a:p>
        </p:txBody>
      </p:sp>
    </p:spTree>
    <p:extLst>
      <p:ext uri="{BB962C8B-B14F-4D97-AF65-F5344CB8AC3E}">
        <p14:creationId xmlns:p14="http://schemas.microsoft.com/office/powerpoint/2010/main" val="2630817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Opinia na temat obecnej sytuacji </a:t>
            </a:r>
            <a:r>
              <a:rPr lang="pl-PL" dirty="0" smtClean="0"/>
              <a:t>w Polsce</a:t>
            </a:r>
            <a:endParaRPr lang="pl-PL" dirty="0"/>
          </a:p>
        </p:txBody>
      </p:sp>
      <p:sp>
        <p:nvSpPr>
          <p:cNvPr id="10" name="Symbol zastępczy tekstu 9"/>
          <p:cNvSpPr>
            <a:spLocks noGrp="1"/>
          </p:cNvSpPr>
          <p:nvPr>
            <p:ph type="body" sz="quarter" idx="19"/>
          </p:nvPr>
        </p:nvSpPr>
        <p:spPr>
          <a:xfrm>
            <a:off x="0" y="5802482"/>
            <a:ext cx="9144000" cy="507831"/>
          </a:xfrm>
        </p:spPr>
        <p:txBody>
          <a:bodyPr/>
          <a:lstStyle/>
          <a:p>
            <a:pPr algn="just"/>
            <a:r>
              <a:rPr lang="pl-PL" sz="1200" dirty="0" smtClean="0"/>
              <a:t>Zaledwie 8% mieszkańców Zawiercia postrzega </a:t>
            </a:r>
            <a:r>
              <a:rPr lang="pl-PL" sz="1200" dirty="0"/>
              <a:t>sytuację </a:t>
            </a:r>
            <a:r>
              <a:rPr lang="pl-PL" sz="1200" dirty="0" smtClean="0"/>
              <a:t>społeczną, polityczną </a:t>
            </a:r>
            <a:r>
              <a:rPr lang="pl-PL" sz="1200" dirty="0"/>
              <a:t>i </a:t>
            </a:r>
            <a:r>
              <a:rPr lang="pl-PL" sz="1200" dirty="0" smtClean="0"/>
              <a:t>gospodarczą </a:t>
            </a:r>
            <a:r>
              <a:rPr lang="pl-PL" sz="1200" dirty="0"/>
              <a:t>w </a:t>
            </a:r>
            <a:r>
              <a:rPr lang="pl-PL" sz="1200" dirty="0" smtClean="0"/>
              <a:t>Polsce jako dobrą a ponad połowa (60%) widzi ją w czarnych barwach. </a:t>
            </a:r>
            <a:endParaRPr lang="pl-PL" sz="1200" dirty="0"/>
          </a:p>
        </p:txBody>
      </p:sp>
      <p:sp>
        <p:nvSpPr>
          <p:cNvPr id="5" name="Symbol zastępczy stopki 4"/>
          <p:cNvSpPr>
            <a:spLocks noGrp="1"/>
          </p:cNvSpPr>
          <p:nvPr>
            <p:ph type="ftr" sz="quarter" idx="21"/>
          </p:nvPr>
        </p:nvSpPr>
        <p:spPr/>
        <p:txBody>
          <a:bodyPr/>
          <a:lstStyle/>
          <a:p>
            <a:pPr>
              <a:defRPr/>
            </a:pPr>
            <a:endParaRPr lang="pt-BR" dirty="0"/>
          </a:p>
        </p:txBody>
      </p:sp>
      <p:sp>
        <p:nvSpPr>
          <p:cNvPr id="6" name="Symbol zastępczy numeru slajdu 5"/>
          <p:cNvSpPr>
            <a:spLocks noGrp="1"/>
          </p:cNvSpPr>
          <p:nvPr>
            <p:ph type="sldNum" sz="quarter" idx="22"/>
          </p:nvPr>
        </p:nvSpPr>
        <p:spPr/>
        <p:txBody>
          <a:bodyPr/>
          <a:lstStyle/>
          <a:p>
            <a:pPr>
              <a:defRPr/>
            </a:pPr>
            <a:fld id="{7E780E03-1735-4FAF-8789-26E9DF0F7B86}" type="slidenum">
              <a:rPr lang="pl-PL" smtClean="0"/>
              <a:pPr>
                <a:defRPr/>
              </a:pPr>
              <a:t>11</a:t>
            </a:fld>
            <a:endParaRPr lang="pl-PL" dirty="0"/>
          </a:p>
        </p:txBody>
      </p:sp>
      <p:graphicFrame>
        <p:nvGraphicFramePr>
          <p:cNvPr id="12" name="Wykres 11"/>
          <p:cNvGraphicFramePr/>
          <p:nvPr>
            <p:extLst>
              <p:ext uri="{D42A27DB-BD31-4B8C-83A1-F6EECF244321}">
                <p14:modId xmlns:p14="http://schemas.microsoft.com/office/powerpoint/2010/main" val="4063587959"/>
              </p:ext>
            </p:extLst>
          </p:nvPr>
        </p:nvGraphicFramePr>
        <p:xfrm>
          <a:off x="852047" y="1476375"/>
          <a:ext cx="5392511"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Nawias klamrowy otwierający 12"/>
          <p:cNvSpPr/>
          <p:nvPr/>
        </p:nvSpPr>
        <p:spPr>
          <a:xfrm>
            <a:off x="1707277" y="1953311"/>
            <a:ext cx="207818" cy="280555"/>
          </a:xfrm>
          <a:prstGeom prst="leftBrace">
            <a:avLst/>
          </a:prstGeom>
          <a:ln>
            <a:solidFill>
              <a:schemeClr val="accent6"/>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4" name="Nawias klamrowy otwierający 13"/>
          <p:cNvSpPr/>
          <p:nvPr/>
        </p:nvSpPr>
        <p:spPr>
          <a:xfrm>
            <a:off x="1707277" y="3245825"/>
            <a:ext cx="200602" cy="1849438"/>
          </a:xfrm>
          <a:prstGeom prst="leftBrace">
            <a:avLst/>
          </a:prstGeom>
          <a:ln>
            <a:solidFill>
              <a:schemeClr val="accent6"/>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5" name="pole tekstowe 14"/>
          <p:cNvSpPr txBox="1"/>
          <p:nvPr/>
        </p:nvSpPr>
        <p:spPr>
          <a:xfrm>
            <a:off x="661402" y="4006264"/>
            <a:ext cx="1073439" cy="307777"/>
          </a:xfrm>
          <a:prstGeom prst="rect">
            <a:avLst/>
          </a:prstGeom>
          <a:noFill/>
          <a:effectLst>
            <a:glow rad="101600">
              <a:schemeClr val="accent1">
                <a:satMod val="175000"/>
                <a:alpha val="40000"/>
              </a:schemeClr>
            </a:glow>
          </a:effectLst>
        </p:spPr>
        <p:txBody>
          <a:bodyPr wrap="square" rtlCol="0">
            <a:spAutoFit/>
          </a:bodyPr>
          <a:lstStyle/>
          <a:p>
            <a:pPr algn="r"/>
            <a:r>
              <a:rPr lang="pl-PL" sz="1400" b="1" i="1" dirty="0" smtClean="0">
                <a:solidFill>
                  <a:srgbClr val="CC0066"/>
                </a:solidFill>
                <a:latin typeface="+mn-lt"/>
              </a:rPr>
              <a:t>ZŁA = 60%</a:t>
            </a:r>
            <a:endParaRPr lang="en-US" sz="1400" b="1" i="1" dirty="0" smtClean="0">
              <a:solidFill>
                <a:srgbClr val="CC0066"/>
              </a:solidFill>
              <a:latin typeface="+mn-lt"/>
            </a:endParaRPr>
          </a:p>
        </p:txBody>
      </p:sp>
      <p:sp>
        <p:nvSpPr>
          <p:cNvPr id="16" name="pole tekstowe 15"/>
          <p:cNvSpPr txBox="1"/>
          <p:nvPr/>
        </p:nvSpPr>
        <p:spPr>
          <a:xfrm>
            <a:off x="550709" y="1929308"/>
            <a:ext cx="1184131" cy="307777"/>
          </a:xfrm>
          <a:prstGeom prst="rect">
            <a:avLst/>
          </a:prstGeom>
          <a:noFill/>
          <a:effectLst>
            <a:glow rad="101600">
              <a:schemeClr val="accent1">
                <a:satMod val="175000"/>
                <a:alpha val="40000"/>
              </a:schemeClr>
            </a:glow>
          </a:effectLst>
        </p:spPr>
        <p:txBody>
          <a:bodyPr wrap="square" rtlCol="0">
            <a:spAutoFit/>
          </a:bodyPr>
          <a:lstStyle/>
          <a:p>
            <a:pPr algn="r"/>
            <a:r>
              <a:rPr lang="pl-PL" sz="1400" b="1" i="1" dirty="0" smtClean="0">
                <a:solidFill>
                  <a:srgbClr val="0070C0"/>
                </a:solidFill>
                <a:latin typeface="+mn-lt"/>
              </a:rPr>
              <a:t>DOBRA = 8%</a:t>
            </a:r>
            <a:endParaRPr lang="en-US" sz="1400" b="1" i="1" dirty="0" smtClean="0">
              <a:solidFill>
                <a:srgbClr val="0070C0"/>
              </a:solidFill>
              <a:latin typeface="+mn-lt"/>
            </a:endParaRPr>
          </a:p>
        </p:txBody>
      </p:sp>
      <p:sp>
        <p:nvSpPr>
          <p:cNvPr id="17" name="pole tekstowe 9"/>
          <p:cNvSpPr txBox="1">
            <a:spLocks noChangeArrowheads="1"/>
          </p:cNvSpPr>
          <p:nvPr/>
        </p:nvSpPr>
        <p:spPr bwMode="auto">
          <a:xfrm>
            <a:off x="0" y="95945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pl-PL" sz="1000" b="1" dirty="0">
                <a:latin typeface="+mn-lt"/>
              </a:rPr>
              <a:t>Q1. Na początek chciał(a)bym zapytać o Pana(i) opinię na temat obecnej sytuacji społecznej, politycznej i gospodarczej w Polsce. Czy Pana(i) zdaniem sytuacja ta jest:</a:t>
            </a:r>
            <a:endParaRPr lang="pl-PL" sz="1000" dirty="0">
              <a:latin typeface="+mn-lt"/>
            </a:endParaRPr>
          </a:p>
          <a:p>
            <a:pPr eaLnBrk="1" hangingPunct="1"/>
            <a:r>
              <a:rPr lang="pl-PL" sz="800" i="1" dirty="0" smtClean="0">
                <a:solidFill>
                  <a:srgbClr val="000000"/>
                </a:solidFill>
                <a:latin typeface="+mn-lt"/>
              </a:rPr>
              <a:t>Próba</a:t>
            </a:r>
            <a:r>
              <a:rPr lang="en-US" sz="800" i="1" dirty="0" smtClean="0">
                <a:solidFill>
                  <a:srgbClr val="000000"/>
                </a:solidFill>
                <a:latin typeface="+mn-lt"/>
              </a:rPr>
              <a:t>:</a:t>
            </a:r>
            <a:r>
              <a:rPr lang="pl-PL" sz="800" i="1" dirty="0">
                <a:solidFill>
                  <a:srgbClr val="000000"/>
                </a:solidFill>
                <a:latin typeface="+mn-lt"/>
              </a:rPr>
              <a:t> </a:t>
            </a:r>
            <a:r>
              <a:rPr lang="pl-PL" sz="800" i="1" dirty="0" smtClean="0">
                <a:solidFill>
                  <a:srgbClr val="000000"/>
                </a:solidFill>
                <a:latin typeface="+mn-lt"/>
              </a:rPr>
              <a:t>mieszkańcy Zawiercia</a:t>
            </a:r>
            <a:r>
              <a:rPr lang="pl-PL" sz="800" i="1" dirty="0">
                <a:solidFill>
                  <a:srgbClr val="000000"/>
                </a:solidFill>
                <a:latin typeface="+mn-lt"/>
              </a:rPr>
              <a:t>, </a:t>
            </a:r>
            <a:r>
              <a:rPr lang="pl-PL" sz="800" i="1" dirty="0" smtClean="0">
                <a:solidFill>
                  <a:srgbClr val="000000"/>
                </a:solidFill>
                <a:latin typeface="+mn-lt"/>
              </a:rPr>
              <a:t>N=500</a:t>
            </a:r>
            <a:endParaRPr lang="pl-PL" sz="800" i="1" dirty="0">
              <a:solidFill>
                <a:srgbClr val="000000"/>
              </a:solidFill>
              <a:latin typeface="+mn-lt"/>
            </a:endParaRPr>
          </a:p>
        </p:txBody>
      </p:sp>
      <p:sp>
        <p:nvSpPr>
          <p:cNvPr id="4" name="Dowolny kształt 3"/>
          <p:cNvSpPr/>
          <p:nvPr/>
        </p:nvSpPr>
        <p:spPr>
          <a:xfrm>
            <a:off x="5992186" y="1772179"/>
            <a:ext cx="2933605" cy="255055"/>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lvl="0" algn="l" defTabSz="400050">
              <a:lnSpc>
                <a:spcPct val="90000"/>
              </a:lnSpc>
              <a:spcBef>
                <a:spcPct val="0"/>
              </a:spcBef>
              <a:spcAft>
                <a:spcPct val="35000"/>
              </a:spcAft>
            </a:pPr>
            <a:r>
              <a:rPr lang="pl-PL" sz="900" kern="1200" dirty="0" smtClean="0">
                <a:solidFill>
                  <a:schemeClr val="accent5">
                    <a:lumMod val="50000"/>
                  </a:schemeClr>
                </a:solidFill>
              </a:rPr>
              <a:t>częściej jako dobrą widzą ją:</a:t>
            </a:r>
            <a:endParaRPr lang="pl-PL" sz="900" kern="1200" dirty="0">
              <a:solidFill>
                <a:schemeClr val="accent5">
                  <a:lumMod val="50000"/>
                </a:schemeClr>
              </a:solidFill>
            </a:endParaRPr>
          </a:p>
        </p:txBody>
      </p:sp>
      <p:sp>
        <p:nvSpPr>
          <p:cNvPr id="8" name="Dowolny kształt 7"/>
          <p:cNvSpPr/>
          <p:nvPr/>
        </p:nvSpPr>
        <p:spPr>
          <a:xfrm>
            <a:off x="5992186" y="2027234"/>
            <a:ext cx="2933605" cy="232355"/>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lvl="0" algn="l" defTabSz="400050">
              <a:lnSpc>
                <a:spcPct val="90000"/>
              </a:lnSpc>
              <a:spcBef>
                <a:spcPct val="0"/>
              </a:spcBef>
              <a:spcAft>
                <a:spcPct val="35000"/>
              </a:spcAft>
            </a:pPr>
            <a:r>
              <a:rPr lang="pl-PL" sz="900" kern="1200" dirty="0" smtClean="0">
                <a:solidFill>
                  <a:schemeClr val="accent5">
                    <a:lumMod val="50000"/>
                  </a:schemeClr>
                </a:solidFill>
              </a:rPr>
              <a:t>mężczyźni</a:t>
            </a:r>
            <a:endParaRPr lang="pl-PL" sz="900" kern="1200" dirty="0">
              <a:solidFill>
                <a:schemeClr val="accent5">
                  <a:lumMod val="50000"/>
                </a:schemeClr>
              </a:solidFill>
            </a:endParaRPr>
          </a:p>
        </p:txBody>
      </p:sp>
      <p:sp>
        <p:nvSpPr>
          <p:cNvPr id="11" name="Dowolny kształt 10"/>
          <p:cNvSpPr/>
          <p:nvPr/>
        </p:nvSpPr>
        <p:spPr>
          <a:xfrm>
            <a:off x="5992186" y="4253687"/>
            <a:ext cx="2933605" cy="255055"/>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defTabSz="400050">
              <a:lnSpc>
                <a:spcPct val="90000"/>
              </a:lnSpc>
              <a:spcAft>
                <a:spcPct val="35000"/>
              </a:spcAft>
            </a:pPr>
            <a:r>
              <a:rPr lang="pl-PL" sz="900" dirty="0">
                <a:solidFill>
                  <a:schemeClr val="accent5">
                    <a:lumMod val="50000"/>
                  </a:schemeClr>
                </a:solidFill>
              </a:rPr>
              <a:t>częściej jako </a:t>
            </a:r>
            <a:r>
              <a:rPr lang="pl-PL" sz="900" dirty="0" smtClean="0">
                <a:solidFill>
                  <a:schemeClr val="accent5">
                    <a:lumMod val="50000"/>
                  </a:schemeClr>
                </a:solidFill>
              </a:rPr>
              <a:t>złą widzą </a:t>
            </a:r>
            <a:r>
              <a:rPr lang="pl-PL" sz="900" dirty="0">
                <a:solidFill>
                  <a:schemeClr val="accent5">
                    <a:lumMod val="50000"/>
                  </a:schemeClr>
                </a:solidFill>
              </a:rPr>
              <a:t>ją</a:t>
            </a:r>
            <a:r>
              <a:rPr lang="pl-PL" sz="900" dirty="0" smtClean="0">
                <a:solidFill>
                  <a:schemeClr val="accent5">
                    <a:lumMod val="50000"/>
                  </a:schemeClr>
                </a:solidFill>
              </a:rPr>
              <a:t>:</a:t>
            </a:r>
            <a:endParaRPr lang="pl-PL" sz="900" dirty="0">
              <a:solidFill>
                <a:schemeClr val="accent5">
                  <a:lumMod val="50000"/>
                </a:schemeClr>
              </a:solidFill>
            </a:endParaRPr>
          </a:p>
        </p:txBody>
      </p:sp>
      <p:sp>
        <p:nvSpPr>
          <p:cNvPr id="18" name="Dowolny kształt 17"/>
          <p:cNvSpPr/>
          <p:nvPr/>
        </p:nvSpPr>
        <p:spPr>
          <a:xfrm>
            <a:off x="5992186" y="4510526"/>
            <a:ext cx="2933605" cy="399054"/>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defTabSz="400050">
              <a:lnSpc>
                <a:spcPct val="90000"/>
              </a:lnSpc>
              <a:spcAft>
                <a:spcPct val="35000"/>
              </a:spcAft>
            </a:pPr>
            <a:r>
              <a:rPr lang="pl-PL" sz="900" dirty="0" smtClean="0">
                <a:solidFill>
                  <a:schemeClr val="accent5">
                    <a:lumMod val="50000"/>
                  </a:schemeClr>
                </a:solidFill>
              </a:rPr>
              <a:t>bezrobotni, osoby z wykształceniem  podstawowym i zawodowym, z średnim dochodem w gosp.dom.</a:t>
            </a:r>
            <a:endParaRPr lang="pl-PL" sz="900" dirty="0">
              <a:solidFill>
                <a:schemeClr val="accent5">
                  <a:lumMod val="50000"/>
                </a:schemeClr>
              </a:solidFill>
            </a:endParaRPr>
          </a:p>
        </p:txBody>
      </p:sp>
      <p:sp>
        <p:nvSpPr>
          <p:cNvPr id="20" name="Dowolny kształt 19"/>
          <p:cNvSpPr/>
          <p:nvPr/>
        </p:nvSpPr>
        <p:spPr>
          <a:xfrm>
            <a:off x="5992185" y="2259589"/>
            <a:ext cx="2933605" cy="359903"/>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lvl="0" defTabSz="400050">
              <a:lnSpc>
                <a:spcPct val="90000"/>
              </a:lnSpc>
              <a:spcAft>
                <a:spcPct val="35000"/>
              </a:spcAft>
            </a:pPr>
            <a:r>
              <a:rPr lang="pl-PL" sz="900" kern="1200" dirty="0" smtClean="0">
                <a:solidFill>
                  <a:schemeClr val="accent5">
                    <a:lumMod val="50000"/>
                  </a:schemeClr>
                </a:solidFill>
              </a:rPr>
              <a:t>wyborcy Mazura w 2010, </a:t>
            </a:r>
            <a:r>
              <a:rPr lang="pl-PL" sz="900" dirty="0">
                <a:solidFill>
                  <a:schemeClr val="accent5">
                    <a:lumMod val="50000"/>
                  </a:schemeClr>
                </a:solidFill>
              </a:rPr>
              <a:t>uważający, że w Zawierciu jest </a:t>
            </a:r>
            <a:r>
              <a:rPr lang="pl-PL" sz="900" dirty="0" smtClean="0">
                <a:solidFill>
                  <a:schemeClr val="accent5">
                    <a:lumMod val="50000"/>
                  </a:schemeClr>
                </a:solidFill>
              </a:rPr>
              <a:t>zmiana na lepsze</a:t>
            </a:r>
            <a:endParaRPr lang="pl-PL" sz="900" kern="1200" dirty="0">
              <a:solidFill>
                <a:schemeClr val="accent5">
                  <a:lumMod val="50000"/>
                </a:schemeClr>
              </a:solidFill>
            </a:endParaRPr>
          </a:p>
        </p:txBody>
      </p:sp>
      <p:sp>
        <p:nvSpPr>
          <p:cNvPr id="21" name="Dowolny kształt 20"/>
          <p:cNvSpPr/>
          <p:nvPr/>
        </p:nvSpPr>
        <p:spPr>
          <a:xfrm>
            <a:off x="5992185" y="4909579"/>
            <a:ext cx="2933605" cy="691127"/>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defTabSz="400050">
              <a:lnSpc>
                <a:spcPct val="90000"/>
              </a:lnSpc>
              <a:spcAft>
                <a:spcPct val="35000"/>
              </a:spcAft>
            </a:pPr>
            <a:r>
              <a:rPr lang="pl-PL" sz="900" dirty="0" smtClean="0">
                <a:solidFill>
                  <a:schemeClr val="accent5">
                    <a:lumMod val="50000"/>
                  </a:schemeClr>
                </a:solidFill>
              </a:rPr>
              <a:t>uważający, że w Zawierciu jest zła sytuacja, że zmieniła się na gorsze, źle oceniający Macha, planujący zagłosować na Roka, albo nie wiedzą na kogo, głosowali w 2010 na Macha, Trepkę</a:t>
            </a:r>
            <a:r>
              <a:rPr lang="pl-PL" sz="900" dirty="0">
                <a:solidFill>
                  <a:schemeClr val="accent5">
                    <a:lumMod val="50000"/>
                  </a:schemeClr>
                </a:solidFill>
              </a:rPr>
              <a:t> </a:t>
            </a:r>
            <a:r>
              <a:rPr lang="pl-PL" sz="900" dirty="0" smtClean="0">
                <a:solidFill>
                  <a:schemeClr val="accent5">
                    <a:lumMod val="50000"/>
                  </a:schemeClr>
                </a:solidFill>
              </a:rPr>
              <a:t>lub odmawiają odpowiedzi</a:t>
            </a:r>
            <a:endParaRPr lang="pl-PL" sz="900" dirty="0">
              <a:solidFill>
                <a:schemeClr val="accent5">
                  <a:lumMod val="50000"/>
                </a:schemeClr>
              </a:solidFill>
            </a:endParaRPr>
          </a:p>
        </p:txBody>
      </p:sp>
      <p:sp>
        <p:nvSpPr>
          <p:cNvPr id="22" name="Dowolny kształt 21"/>
          <p:cNvSpPr/>
          <p:nvPr/>
        </p:nvSpPr>
        <p:spPr>
          <a:xfrm>
            <a:off x="5999112" y="2974070"/>
            <a:ext cx="2933605" cy="255055"/>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lvl="0" algn="l" defTabSz="400050">
              <a:lnSpc>
                <a:spcPct val="90000"/>
              </a:lnSpc>
              <a:spcBef>
                <a:spcPct val="0"/>
              </a:spcBef>
              <a:spcAft>
                <a:spcPct val="35000"/>
              </a:spcAft>
            </a:pPr>
            <a:r>
              <a:rPr lang="pl-PL" sz="900" kern="1200" dirty="0" smtClean="0">
                <a:solidFill>
                  <a:schemeClr val="accent5">
                    <a:lumMod val="50000"/>
                  </a:schemeClr>
                </a:solidFill>
              </a:rPr>
              <a:t>częściej jako neutralną widzą ją:</a:t>
            </a:r>
            <a:endParaRPr lang="pl-PL" sz="900" kern="1200" dirty="0">
              <a:solidFill>
                <a:schemeClr val="accent5">
                  <a:lumMod val="50000"/>
                </a:schemeClr>
              </a:solidFill>
            </a:endParaRPr>
          </a:p>
        </p:txBody>
      </p:sp>
      <p:sp>
        <p:nvSpPr>
          <p:cNvPr id="23" name="Dowolny kształt 22"/>
          <p:cNvSpPr/>
          <p:nvPr/>
        </p:nvSpPr>
        <p:spPr>
          <a:xfrm>
            <a:off x="5999112" y="3229125"/>
            <a:ext cx="2933605" cy="236387"/>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lvl="0" algn="l" defTabSz="400050">
              <a:lnSpc>
                <a:spcPct val="90000"/>
              </a:lnSpc>
              <a:spcBef>
                <a:spcPct val="0"/>
              </a:spcBef>
              <a:spcAft>
                <a:spcPct val="35000"/>
              </a:spcAft>
            </a:pPr>
            <a:r>
              <a:rPr lang="pl-PL" sz="900" kern="1200" dirty="0" smtClean="0">
                <a:solidFill>
                  <a:schemeClr val="accent5">
                    <a:lumMod val="50000"/>
                  </a:schemeClr>
                </a:solidFill>
              </a:rPr>
              <a:t>osoby z wyższym dochodem w gosp.dom.</a:t>
            </a:r>
            <a:endParaRPr lang="pl-PL" sz="900" kern="1200" dirty="0">
              <a:solidFill>
                <a:schemeClr val="accent5">
                  <a:lumMod val="50000"/>
                </a:schemeClr>
              </a:solidFill>
            </a:endParaRPr>
          </a:p>
        </p:txBody>
      </p:sp>
      <p:sp>
        <p:nvSpPr>
          <p:cNvPr id="25" name="Dowolny kształt 24"/>
          <p:cNvSpPr/>
          <p:nvPr/>
        </p:nvSpPr>
        <p:spPr>
          <a:xfrm>
            <a:off x="5999111" y="3465512"/>
            <a:ext cx="2933605" cy="470246"/>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defTabSz="400050">
              <a:lnSpc>
                <a:spcPct val="90000"/>
              </a:lnSpc>
              <a:spcAft>
                <a:spcPct val="35000"/>
              </a:spcAft>
            </a:pPr>
            <a:r>
              <a:rPr lang="pl-PL" sz="900" dirty="0">
                <a:solidFill>
                  <a:schemeClr val="accent5">
                    <a:lumMod val="50000"/>
                  </a:schemeClr>
                </a:solidFill>
              </a:rPr>
              <a:t>neutralnie postrzegający sytuację w </a:t>
            </a:r>
            <a:r>
              <a:rPr lang="pl-PL" sz="900" kern="1200" dirty="0" smtClean="0">
                <a:solidFill>
                  <a:schemeClr val="accent5">
                    <a:lumMod val="50000"/>
                  </a:schemeClr>
                </a:solidFill>
              </a:rPr>
              <a:t>Zawierciu, widzący zmiany na lepsze, planujący zagłosować na Mazura i jego </a:t>
            </a:r>
            <a:r>
              <a:rPr lang="pl-PL" sz="900" dirty="0" smtClean="0">
                <a:solidFill>
                  <a:schemeClr val="accent5">
                    <a:lumMod val="50000"/>
                  </a:schemeClr>
                </a:solidFill>
              </a:rPr>
              <a:t>wyborcy w 2010</a:t>
            </a:r>
            <a:endParaRPr lang="pl-PL" sz="900" dirty="0">
              <a:solidFill>
                <a:schemeClr val="accent5">
                  <a:lumMod val="50000"/>
                </a:schemeClr>
              </a:solidFill>
            </a:endParaRPr>
          </a:p>
        </p:txBody>
      </p:sp>
      <p:sp>
        <p:nvSpPr>
          <p:cNvPr id="9" name="Dowolny kształt 8"/>
          <p:cNvSpPr/>
          <p:nvPr/>
        </p:nvSpPr>
        <p:spPr>
          <a:xfrm>
            <a:off x="5865072" y="1582945"/>
            <a:ext cx="458683" cy="458683"/>
          </a:xfrm>
          <a:custGeom>
            <a:avLst/>
            <a:gdLst>
              <a:gd name="connsiteX0" fmla="*/ 0 w 398855"/>
              <a:gd name="connsiteY0" fmla="*/ 199428 h 398855"/>
              <a:gd name="connsiteX1" fmla="*/ 199428 w 398855"/>
              <a:gd name="connsiteY1" fmla="*/ 0 h 398855"/>
              <a:gd name="connsiteX2" fmla="*/ 398856 w 398855"/>
              <a:gd name="connsiteY2" fmla="*/ 199428 h 398855"/>
              <a:gd name="connsiteX3" fmla="*/ 199428 w 398855"/>
              <a:gd name="connsiteY3" fmla="*/ 398856 h 398855"/>
              <a:gd name="connsiteX4" fmla="*/ 0 w 398855"/>
              <a:gd name="connsiteY4" fmla="*/ 199428 h 39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55" h="398855">
                <a:moveTo>
                  <a:pt x="0" y="199428"/>
                </a:moveTo>
                <a:cubicBezTo>
                  <a:pt x="0" y="89287"/>
                  <a:pt x="89287" y="0"/>
                  <a:pt x="199428" y="0"/>
                </a:cubicBezTo>
                <a:cubicBezTo>
                  <a:pt x="309569" y="0"/>
                  <a:pt x="398856" y="89287"/>
                  <a:pt x="398856" y="199428"/>
                </a:cubicBezTo>
                <a:cubicBezTo>
                  <a:pt x="398856" y="309569"/>
                  <a:pt x="309569" y="398856"/>
                  <a:pt x="199428" y="398856"/>
                </a:cubicBezTo>
                <a:cubicBezTo>
                  <a:pt x="89287" y="398856"/>
                  <a:pt x="0" y="309569"/>
                  <a:pt x="0" y="199428"/>
                </a:cubicBezTo>
                <a:close/>
              </a:path>
            </a:pathLst>
          </a:custGeom>
          <a:solidFill>
            <a:schemeClr val="accent3"/>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8411" tIns="58411" rIns="58411" bIns="58411" numCol="1" spcCol="1270" anchor="ctr" anchorCtr="0">
            <a:noAutofit/>
          </a:bodyPr>
          <a:lstStyle/>
          <a:p>
            <a:pPr lvl="0" algn="ctr" defTabSz="933450">
              <a:lnSpc>
                <a:spcPct val="90000"/>
              </a:lnSpc>
              <a:spcBef>
                <a:spcPct val="0"/>
              </a:spcBef>
              <a:spcAft>
                <a:spcPct val="35000"/>
              </a:spcAft>
            </a:pPr>
            <a:r>
              <a:rPr lang="pl-PL" sz="2100" kern="1200" dirty="0" smtClean="0"/>
              <a:t>+</a:t>
            </a:r>
            <a:endParaRPr lang="pl-PL" sz="2100" kern="1200" dirty="0"/>
          </a:p>
        </p:txBody>
      </p:sp>
      <p:sp>
        <p:nvSpPr>
          <p:cNvPr id="19" name="Dowolny kształt 18"/>
          <p:cNvSpPr/>
          <p:nvPr/>
        </p:nvSpPr>
        <p:spPr>
          <a:xfrm>
            <a:off x="5865071" y="4050059"/>
            <a:ext cx="458683" cy="458683"/>
          </a:xfrm>
          <a:custGeom>
            <a:avLst/>
            <a:gdLst>
              <a:gd name="connsiteX0" fmla="*/ 0 w 398855"/>
              <a:gd name="connsiteY0" fmla="*/ 199428 h 398855"/>
              <a:gd name="connsiteX1" fmla="*/ 199428 w 398855"/>
              <a:gd name="connsiteY1" fmla="*/ 0 h 398855"/>
              <a:gd name="connsiteX2" fmla="*/ 398856 w 398855"/>
              <a:gd name="connsiteY2" fmla="*/ 199428 h 398855"/>
              <a:gd name="connsiteX3" fmla="*/ 199428 w 398855"/>
              <a:gd name="connsiteY3" fmla="*/ 398856 h 398855"/>
              <a:gd name="connsiteX4" fmla="*/ 0 w 398855"/>
              <a:gd name="connsiteY4" fmla="*/ 199428 h 39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55" h="398855">
                <a:moveTo>
                  <a:pt x="0" y="199428"/>
                </a:moveTo>
                <a:cubicBezTo>
                  <a:pt x="0" y="89287"/>
                  <a:pt x="89287" y="0"/>
                  <a:pt x="199428" y="0"/>
                </a:cubicBezTo>
                <a:cubicBezTo>
                  <a:pt x="309569" y="0"/>
                  <a:pt x="398856" y="89287"/>
                  <a:pt x="398856" y="199428"/>
                </a:cubicBezTo>
                <a:cubicBezTo>
                  <a:pt x="398856" y="309569"/>
                  <a:pt x="309569" y="398856"/>
                  <a:pt x="199428" y="398856"/>
                </a:cubicBezTo>
                <a:cubicBezTo>
                  <a:pt x="89287" y="398856"/>
                  <a:pt x="0" y="309569"/>
                  <a:pt x="0" y="199428"/>
                </a:cubicBezTo>
                <a:close/>
              </a:path>
            </a:pathLst>
          </a:custGeom>
          <a:solidFill>
            <a:srgbClr val="FF0000"/>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8411" tIns="58411" rIns="58411" bIns="58411" numCol="1" spcCol="1270" anchor="ctr" anchorCtr="0">
            <a:noAutofit/>
          </a:bodyPr>
          <a:lstStyle/>
          <a:p>
            <a:pPr lvl="0" algn="ctr" defTabSz="933450">
              <a:lnSpc>
                <a:spcPct val="90000"/>
              </a:lnSpc>
              <a:spcBef>
                <a:spcPct val="0"/>
              </a:spcBef>
              <a:spcAft>
                <a:spcPct val="35000"/>
              </a:spcAft>
            </a:pPr>
            <a:r>
              <a:rPr lang="pl-PL" sz="2100" kern="1200" dirty="0" smtClean="0"/>
              <a:t>-</a:t>
            </a:r>
            <a:endParaRPr lang="pl-PL" sz="2100" kern="1200" dirty="0"/>
          </a:p>
        </p:txBody>
      </p:sp>
      <p:sp>
        <p:nvSpPr>
          <p:cNvPr id="24" name="Dowolny kształt 23"/>
          <p:cNvSpPr/>
          <p:nvPr/>
        </p:nvSpPr>
        <p:spPr>
          <a:xfrm>
            <a:off x="5871998" y="2784836"/>
            <a:ext cx="458683" cy="458683"/>
          </a:xfrm>
          <a:custGeom>
            <a:avLst/>
            <a:gdLst>
              <a:gd name="connsiteX0" fmla="*/ 0 w 398855"/>
              <a:gd name="connsiteY0" fmla="*/ 199428 h 398855"/>
              <a:gd name="connsiteX1" fmla="*/ 199428 w 398855"/>
              <a:gd name="connsiteY1" fmla="*/ 0 h 398855"/>
              <a:gd name="connsiteX2" fmla="*/ 398856 w 398855"/>
              <a:gd name="connsiteY2" fmla="*/ 199428 h 398855"/>
              <a:gd name="connsiteX3" fmla="*/ 199428 w 398855"/>
              <a:gd name="connsiteY3" fmla="*/ 398856 h 398855"/>
              <a:gd name="connsiteX4" fmla="*/ 0 w 398855"/>
              <a:gd name="connsiteY4" fmla="*/ 199428 h 39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55" h="398855">
                <a:moveTo>
                  <a:pt x="0" y="199428"/>
                </a:moveTo>
                <a:cubicBezTo>
                  <a:pt x="0" y="89287"/>
                  <a:pt x="89287" y="0"/>
                  <a:pt x="199428" y="0"/>
                </a:cubicBezTo>
                <a:cubicBezTo>
                  <a:pt x="309569" y="0"/>
                  <a:pt x="398856" y="89287"/>
                  <a:pt x="398856" y="199428"/>
                </a:cubicBezTo>
                <a:cubicBezTo>
                  <a:pt x="398856" y="309569"/>
                  <a:pt x="309569" y="398856"/>
                  <a:pt x="199428" y="398856"/>
                </a:cubicBezTo>
                <a:cubicBezTo>
                  <a:pt x="89287" y="398856"/>
                  <a:pt x="0" y="309569"/>
                  <a:pt x="0" y="199428"/>
                </a:cubicBezTo>
                <a:close/>
              </a:path>
            </a:pathLst>
          </a:custGeom>
          <a:solidFill>
            <a:schemeClr val="accent1"/>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8411" tIns="58411" rIns="58411" bIns="58411" numCol="1" spcCol="1270" anchor="ctr" anchorCtr="0">
            <a:noAutofit/>
          </a:bodyPr>
          <a:lstStyle/>
          <a:p>
            <a:pPr lvl="0" algn="ctr" defTabSz="933450">
              <a:lnSpc>
                <a:spcPct val="90000"/>
              </a:lnSpc>
              <a:spcBef>
                <a:spcPct val="0"/>
              </a:spcBef>
              <a:spcAft>
                <a:spcPct val="35000"/>
              </a:spcAft>
            </a:pPr>
            <a:r>
              <a:rPr lang="pl-PL" sz="2100" kern="1200" dirty="0" smtClean="0"/>
              <a:t>+/-</a:t>
            </a:r>
            <a:endParaRPr lang="pl-PL" sz="2100" kern="1200" dirty="0"/>
          </a:p>
        </p:txBody>
      </p:sp>
      <p:pic>
        <p:nvPicPr>
          <p:cNvPr id="27" name="Picture 2" descr="C:\badania\olg_wag\Olga.009\Nowa Europa\obrazki\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 y="6248400"/>
            <a:ext cx="617801"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241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smtClean="0"/>
              <a:t>Najważniejsze problemy w Polsce – top2boxes</a:t>
            </a:r>
            <a:endParaRPr lang="pl-PL" dirty="0"/>
          </a:p>
        </p:txBody>
      </p:sp>
      <p:sp>
        <p:nvSpPr>
          <p:cNvPr id="5" name="Symbol zastępczy stopki 4"/>
          <p:cNvSpPr>
            <a:spLocks noGrp="1"/>
          </p:cNvSpPr>
          <p:nvPr>
            <p:ph type="ftr" sz="quarter" idx="21"/>
          </p:nvPr>
        </p:nvSpPr>
        <p:spPr/>
        <p:txBody>
          <a:bodyPr/>
          <a:lstStyle/>
          <a:p>
            <a:pPr>
              <a:defRPr/>
            </a:pPr>
            <a:endParaRPr lang="pt-BR" dirty="0"/>
          </a:p>
        </p:txBody>
      </p:sp>
      <p:sp>
        <p:nvSpPr>
          <p:cNvPr id="6" name="Symbol zastępczy numeru slajdu 5"/>
          <p:cNvSpPr>
            <a:spLocks noGrp="1"/>
          </p:cNvSpPr>
          <p:nvPr>
            <p:ph type="sldNum" sz="quarter" idx="22"/>
          </p:nvPr>
        </p:nvSpPr>
        <p:spPr/>
        <p:txBody>
          <a:bodyPr/>
          <a:lstStyle/>
          <a:p>
            <a:pPr>
              <a:defRPr/>
            </a:pPr>
            <a:fld id="{7E780E03-1735-4FAF-8789-26E9DF0F7B86}" type="slidenum">
              <a:rPr lang="pl-PL" smtClean="0"/>
              <a:pPr>
                <a:defRPr/>
              </a:pPr>
              <a:t>12</a:t>
            </a:fld>
            <a:endParaRPr lang="pl-PL" dirty="0"/>
          </a:p>
        </p:txBody>
      </p:sp>
      <p:sp>
        <p:nvSpPr>
          <p:cNvPr id="18" name="pole tekstowe 9"/>
          <p:cNvSpPr txBox="1">
            <a:spLocks noChangeArrowheads="1"/>
          </p:cNvSpPr>
          <p:nvPr/>
        </p:nvSpPr>
        <p:spPr bwMode="auto">
          <a:xfrm>
            <a:off x="0" y="9594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pl-PL" sz="1000" b="1" dirty="0">
                <a:latin typeface="+mn-lt"/>
              </a:rPr>
              <a:t>Q2. Jakie są, Pana(i) zdaniem, najważniejsze problemy obecnie w Polsce? Odczytam Panu(i) kilka takich problemów. Przy każdym z nich proszę powiedzieć na ile jest on ważny używając skali, gdzie 1 oznacza zupełnie nieważny, a 5 – bardzo ważny</a:t>
            </a:r>
            <a:r>
              <a:rPr lang="pl-PL" sz="1000" b="1" dirty="0" smtClean="0">
                <a:latin typeface="+mn-lt"/>
              </a:rPr>
              <a:t>.</a:t>
            </a:r>
            <a:br>
              <a:rPr lang="pl-PL" sz="1000" b="1" dirty="0" smtClean="0">
                <a:latin typeface="+mn-lt"/>
              </a:rPr>
            </a:br>
            <a:r>
              <a:rPr lang="pl-PL" sz="800" i="1" dirty="0" smtClean="0">
                <a:solidFill>
                  <a:srgbClr val="000000"/>
                </a:solidFill>
                <a:latin typeface="+mn-lt"/>
              </a:rPr>
              <a:t>Próba</a:t>
            </a:r>
            <a:r>
              <a:rPr lang="en-US" sz="800" i="1" dirty="0" smtClean="0">
                <a:solidFill>
                  <a:srgbClr val="000000"/>
                </a:solidFill>
                <a:latin typeface="+mn-lt"/>
              </a:rPr>
              <a:t>:</a:t>
            </a:r>
            <a:r>
              <a:rPr lang="pl-PL" sz="800" i="1" dirty="0" smtClean="0">
                <a:solidFill>
                  <a:srgbClr val="000000"/>
                </a:solidFill>
                <a:latin typeface="+mn-lt"/>
              </a:rPr>
              <a:t> mieszkańcy Zawiercia, N=500</a:t>
            </a:r>
            <a:endParaRPr lang="pl-PL" sz="800" i="1" dirty="0">
              <a:solidFill>
                <a:srgbClr val="000000"/>
              </a:solidFill>
              <a:latin typeface="+mn-lt"/>
            </a:endParaRPr>
          </a:p>
        </p:txBody>
      </p:sp>
      <p:graphicFrame>
        <p:nvGraphicFramePr>
          <p:cNvPr id="19" name="Wykres 18"/>
          <p:cNvGraphicFramePr/>
          <p:nvPr>
            <p:extLst>
              <p:ext uri="{D42A27DB-BD31-4B8C-83A1-F6EECF244321}">
                <p14:modId xmlns:p14="http://schemas.microsoft.com/office/powerpoint/2010/main" val="4166659841"/>
              </p:ext>
            </p:extLst>
          </p:nvPr>
        </p:nvGraphicFramePr>
        <p:xfrm>
          <a:off x="135081" y="1476375"/>
          <a:ext cx="8416637" cy="3678382"/>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tekstu 9"/>
          <p:cNvSpPr>
            <a:spLocks noGrp="1"/>
          </p:cNvSpPr>
          <p:nvPr>
            <p:ph type="body" sz="quarter" idx="19"/>
          </p:nvPr>
        </p:nvSpPr>
        <p:spPr>
          <a:xfrm>
            <a:off x="0" y="5433150"/>
            <a:ext cx="9144000" cy="877163"/>
          </a:xfrm>
        </p:spPr>
        <p:txBody>
          <a:bodyPr/>
          <a:lstStyle/>
          <a:p>
            <a:pPr lvl="0" algn="just"/>
            <a:r>
              <a:rPr lang="pl-PL" sz="1200" dirty="0" smtClean="0">
                <a:solidFill>
                  <a:srgbClr val="537177"/>
                </a:solidFill>
              </a:rPr>
              <a:t>Według osób z Zawiercia zdecydowanie najważniejszym problemem w naszym kraju jest bezrobocie. Dwa kolejne istotne problemy to likwidacja przedsiębiorstw (co się oczywiście łączy z problemem bezrobocia) i sytuacja w służbie zdrowia. Jako jedne z ważniejszych problemów wymienili tez badani </a:t>
            </a:r>
            <a:r>
              <a:rPr lang="pl-PL" sz="1200" dirty="0" err="1" smtClean="0">
                <a:solidFill>
                  <a:srgbClr val="537177"/>
                </a:solidFill>
              </a:rPr>
              <a:t>kolesiostwo</a:t>
            </a:r>
            <a:r>
              <a:rPr lang="pl-PL" sz="1200" dirty="0" smtClean="0">
                <a:solidFill>
                  <a:srgbClr val="537177"/>
                </a:solidFill>
              </a:rPr>
              <a:t> czy też tak zwane układy, brak wizji na przyszłość oraz korupcję.</a:t>
            </a:r>
            <a:endParaRPr lang="pl-PL" sz="1200" dirty="0">
              <a:solidFill>
                <a:srgbClr val="537177"/>
              </a:solidFill>
            </a:endParaRPr>
          </a:p>
        </p:txBody>
      </p:sp>
      <p:pic>
        <p:nvPicPr>
          <p:cNvPr id="10" name="Picture 2" descr="C:\badania\olg_wag\Olga.009\Nowa Europa\obrazki\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 y="6248400"/>
            <a:ext cx="617801"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415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13</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noProof="0" dirty="0" smtClean="0">
                <a:solidFill>
                  <a:srgbClr val="404040"/>
                </a:solidFill>
                <a:latin typeface="Georgia" pitchFamily="18" charset="0"/>
                <a:ea typeface="+mj-ea"/>
                <a:cs typeface="+mj-cs"/>
              </a:rPr>
              <a:t>Podziały w mieście</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grpSp>
        <p:nvGrpSpPr>
          <p:cNvPr id="4" name="Grupa 3"/>
          <p:cNvGrpSpPr>
            <a:grpSpLocks/>
          </p:cNvGrpSpPr>
          <p:nvPr/>
        </p:nvGrpSpPr>
        <p:grpSpPr bwMode="auto">
          <a:xfrm>
            <a:off x="468313" y="5960397"/>
            <a:ext cx="8496300" cy="585787"/>
            <a:chOff x="450155" y="5929044"/>
            <a:chExt cx="8496944" cy="586182"/>
          </a:xfrm>
        </p:grpSpPr>
        <p:sp>
          <p:nvSpPr>
            <p:cNvPr id="6" name="pole tekstowe 16"/>
            <p:cNvSpPr txBox="1">
              <a:spLocks noChangeArrowheads="1"/>
            </p:cNvSpPr>
            <p:nvPr/>
          </p:nvSpPr>
          <p:spPr bwMode="auto">
            <a:xfrm>
              <a:off x="1146413" y="5929549"/>
              <a:ext cx="7800686" cy="585169"/>
            </a:xfrm>
            <a:prstGeom prst="rect">
              <a:avLst/>
            </a:prstGeom>
            <a:noFill/>
            <a:ln w="9525">
              <a:noFill/>
              <a:miter lim="800000"/>
              <a:headEnd/>
              <a:tailEnd/>
            </a:ln>
          </p:spPr>
          <p:txBody>
            <a:bodyPr anchor="ctr">
              <a:spAutoFit/>
            </a:bodyPr>
            <a:lstStyle/>
            <a:p>
              <a:r>
                <a:rPr lang="pl-PL" sz="1600" b="1" dirty="0" smtClean="0">
                  <a:solidFill>
                    <a:srgbClr val="990033"/>
                  </a:solidFill>
                  <a:latin typeface="+mn-lt"/>
                </a:rPr>
                <a:t>KONIECZNE JEST ROBICIE UKŁADU, BEZ TEGO NIC SIĘ NIE ZMIENI!</a:t>
              </a:r>
            </a:p>
            <a:p>
              <a:r>
                <a:rPr lang="pl-PL" sz="1600" b="1" dirty="0" smtClean="0">
                  <a:solidFill>
                    <a:srgbClr val="990033"/>
                  </a:solidFill>
                  <a:latin typeface="+mn-lt"/>
                </a:rPr>
                <a:t>ALE JEST KŁOPOT: OPOZYCJA TEŻ TWORZY UKŁAD</a:t>
              </a:r>
              <a:endParaRPr lang="en-US" sz="1600" b="1" dirty="0">
                <a:solidFill>
                  <a:srgbClr val="990033"/>
                </a:solidFill>
                <a:latin typeface="+mn-lt"/>
              </a:endParaRPr>
            </a:p>
          </p:txBody>
        </p:sp>
        <p:sp>
          <p:nvSpPr>
            <p:cNvPr id="7" name="Freeform 23"/>
            <p:cNvSpPr>
              <a:spLocks noEditPoints="1"/>
            </p:cNvSpPr>
            <p:nvPr/>
          </p:nvSpPr>
          <p:spPr bwMode="auto">
            <a:xfrm>
              <a:off x="450155" y="5929044"/>
              <a:ext cx="593453" cy="586182"/>
            </a:xfrm>
            <a:custGeom>
              <a:avLst/>
              <a:gdLst>
                <a:gd name="T0" fmla="*/ 286 w 572"/>
                <a:gd name="T1" fmla="*/ 0 h 572"/>
                <a:gd name="T2" fmla="*/ 0 w 572"/>
                <a:gd name="T3" fmla="*/ 286 h 572"/>
                <a:gd name="T4" fmla="*/ 286 w 572"/>
                <a:gd name="T5" fmla="*/ 572 h 572"/>
                <a:gd name="T6" fmla="*/ 572 w 572"/>
                <a:gd name="T7" fmla="*/ 286 h 572"/>
                <a:gd name="T8" fmla="*/ 286 w 572"/>
                <a:gd name="T9" fmla="*/ 0 h 572"/>
                <a:gd name="T10" fmla="*/ 273 w 572"/>
                <a:gd name="T11" fmla="*/ 72 h 572"/>
                <a:gd name="T12" fmla="*/ 285 w 572"/>
                <a:gd name="T13" fmla="*/ 61 h 572"/>
                <a:gd name="T14" fmla="*/ 296 w 572"/>
                <a:gd name="T15" fmla="*/ 72 h 572"/>
                <a:gd name="T16" fmla="*/ 296 w 572"/>
                <a:gd name="T17" fmla="*/ 167 h 572"/>
                <a:gd name="T18" fmla="*/ 285 w 572"/>
                <a:gd name="T19" fmla="*/ 179 h 572"/>
                <a:gd name="T20" fmla="*/ 273 w 572"/>
                <a:gd name="T21" fmla="*/ 167 h 572"/>
                <a:gd name="T22" fmla="*/ 273 w 572"/>
                <a:gd name="T23" fmla="*/ 72 h 572"/>
                <a:gd name="T24" fmla="*/ 164 w 572"/>
                <a:gd name="T25" fmla="*/ 286 h 572"/>
                <a:gd name="T26" fmla="*/ 68 w 572"/>
                <a:gd name="T27" fmla="*/ 286 h 572"/>
                <a:gd name="T28" fmla="*/ 57 w 572"/>
                <a:gd name="T29" fmla="*/ 275 h 572"/>
                <a:gd name="T30" fmla="*/ 68 w 572"/>
                <a:gd name="T31" fmla="*/ 263 h 572"/>
                <a:gd name="T32" fmla="*/ 164 w 572"/>
                <a:gd name="T33" fmla="*/ 263 h 572"/>
                <a:gd name="T34" fmla="*/ 175 w 572"/>
                <a:gd name="T35" fmla="*/ 275 h 572"/>
                <a:gd name="T36" fmla="*/ 164 w 572"/>
                <a:gd name="T37" fmla="*/ 286 h 572"/>
                <a:gd name="T38" fmla="*/ 120 w 572"/>
                <a:gd name="T39" fmla="*/ 139 h 572"/>
                <a:gd name="T40" fmla="*/ 120 w 572"/>
                <a:gd name="T41" fmla="*/ 123 h 572"/>
                <a:gd name="T42" fmla="*/ 135 w 572"/>
                <a:gd name="T43" fmla="*/ 123 h 572"/>
                <a:gd name="T44" fmla="*/ 203 w 572"/>
                <a:gd name="T45" fmla="*/ 191 h 572"/>
                <a:gd name="T46" fmla="*/ 203 w 572"/>
                <a:gd name="T47" fmla="*/ 207 h 572"/>
                <a:gd name="T48" fmla="*/ 187 w 572"/>
                <a:gd name="T49" fmla="*/ 207 h 572"/>
                <a:gd name="T50" fmla="*/ 120 w 572"/>
                <a:gd name="T51" fmla="*/ 139 h 572"/>
                <a:gd name="T52" fmla="*/ 327 w 572"/>
                <a:gd name="T53" fmla="*/ 373 h 572"/>
                <a:gd name="T54" fmla="*/ 327 w 572"/>
                <a:gd name="T55" fmla="*/ 445 h 572"/>
                <a:gd name="T56" fmla="*/ 308 w 572"/>
                <a:gd name="T57" fmla="*/ 464 h 572"/>
                <a:gd name="T58" fmla="*/ 261 w 572"/>
                <a:gd name="T59" fmla="*/ 464 h 572"/>
                <a:gd name="T60" fmla="*/ 242 w 572"/>
                <a:gd name="T61" fmla="*/ 445 h 572"/>
                <a:gd name="T62" fmla="*/ 242 w 572"/>
                <a:gd name="T63" fmla="*/ 373 h 572"/>
                <a:gd name="T64" fmla="*/ 192 w 572"/>
                <a:gd name="T65" fmla="*/ 291 h 572"/>
                <a:gd name="T66" fmla="*/ 285 w 572"/>
                <a:gd name="T67" fmla="*/ 199 h 572"/>
                <a:gd name="T68" fmla="*/ 377 w 572"/>
                <a:gd name="T69" fmla="*/ 291 h 572"/>
                <a:gd name="T70" fmla="*/ 327 w 572"/>
                <a:gd name="T71" fmla="*/ 373 h 572"/>
                <a:gd name="T72" fmla="*/ 365 w 572"/>
                <a:gd name="T73" fmla="*/ 207 h 572"/>
                <a:gd name="T74" fmla="*/ 365 w 572"/>
                <a:gd name="T75" fmla="*/ 191 h 572"/>
                <a:gd name="T76" fmla="*/ 433 w 572"/>
                <a:gd name="T77" fmla="*/ 123 h 572"/>
                <a:gd name="T78" fmla="*/ 449 w 572"/>
                <a:gd name="T79" fmla="*/ 123 h 572"/>
                <a:gd name="T80" fmla="*/ 449 w 572"/>
                <a:gd name="T81" fmla="*/ 139 h 572"/>
                <a:gd name="T82" fmla="*/ 381 w 572"/>
                <a:gd name="T83" fmla="*/ 207 h 572"/>
                <a:gd name="T84" fmla="*/ 365 w 572"/>
                <a:gd name="T85" fmla="*/ 207 h 572"/>
                <a:gd name="T86" fmla="*/ 503 w 572"/>
                <a:gd name="T87" fmla="*/ 286 h 572"/>
                <a:gd name="T88" fmla="*/ 408 w 572"/>
                <a:gd name="T89" fmla="*/ 286 h 572"/>
                <a:gd name="T90" fmla="*/ 396 w 572"/>
                <a:gd name="T91" fmla="*/ 275 h 572"/>
                <a:gd name="T92" fmla="*/ 408 w 572"/>
                <a:gd name="T93" fmla="*/ 263 h 572"/>
                <a:gd name="T94" fmla="*/ 503 w 572"/>
                <a:gd name="T95" fmla="*/ 263 h 572"/>
                <a:gd name="T96" fmla="*/ 515 w 572"/>
                <a:gd name="T97" fmla="*/ 275 h 572"/>
                <a:gd name="T98" fmla="*/ 503 w 572"/>
                <a:gd name="T99" fmla="*/ 286 h 5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72"/>
                <a:gd name="T152" fmla="*/ 572 w 572"/>
                <a:gd name="T153" fmla="*/ 572 h 5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72">
                  <a:moveTo>
                    <a:pt x="286" y="0"/>
                  </a:moveTo>
                  <a:cubicBezTo>
                    <a:pt x="128" y="0"/>
                    <a:pt x="0" y="128"/>
                    <a:pt x="0" y="286"/>
                  </a:cubicBezTo>
                  <a:cubicBezTo>
                    <a:pt x="0" y="444"/>
                    <a:pt x="128" y="572"/>
                    <a:pt x="286" y="572"/>
                  </a:cubicBezTo>
                  <a:cubicBezTo>
                    <a:pt x="444" y="572"/>
                    <a:pt x="572" y="444"/>
                    <a:pt x="572" y="286"/>
                  </a:cubicBezTo>
                  <a:cubicBezTo>
                    <a:pt x="572" y="128"/>
                    <a:pt x="444" y="0"/>
                    <a:pt x="286" y="0"/>
                  </a:cubicBezTo>
                  <a:close/>
                  <a:moveTo>
                    <a:pt x="273" y="72"/>
                  </a:moveTo>
                  <a:cubicBezTo>
                    <a:pt x="273" y="66"/>
                    <a:pt x="278" y="61"/>
                    <a:pt x="285" y="61"/>
                  </a:cubicBezTo>
                  <a:cubicBezTo>
                    <a:pt x="291" y="61"/>
                    <a:pt x="296" y="66"/>
                    <a:pt x="296" y="72"/>
                  </a:cubicBezTo>
                  <a:cubicBezTo>
                    <a:pt x="296" y="167"/>
                    <a:pt x="296" y="167"/>
                    <a:pt x="296" y="167"/>
                  </a:cubicBezTo>
                  <a:cubicBezTo>
                    <a:pt x="296" y="174"/>
                    <a:pt x="291" y="179"/>
                    <a:pt x="285" y="179"/>
                  </a:cubicBezTo>
                  <a:cubicBezTo>
                    <a:pt x="278" y="179"/>
                    <a:pt x="273" y="174"/>
                    <a:pt x="273" y="167"/>
                  </a:cubicBezTo>
                  <a:lnTo>
                    <a:pt x="273" y="72"/>
                  </a:lnTo>
                  <a:close/>
                  <a:moveTo>
                    <a:pt x="164" y="286"/>
                  </a:moveTo>
                  <a:cubicBezTo>
                    <a:pt x="68" y="286"/>
                    <a:pt x="68" y="286"/>
                    <a:pt x="68" y="286"/>
                  </a:cubicBezTo>
                  <a:cubicBezTo>
                    <a:pt x="62" y="286"/>
                    <a:pt x="57" y="281"/>
                    <a:pt x="57" y="275"/>
                  </a:cubicBezTo>
                  <a:cubicBezTo>
                    <a:pt x="57" y="269"/>
                    <a:pt x="62" y="263"/>
                    <a:pt x="68" y="263"/>
                  </a:cubicBezTo>
                  <a:cubicBezTo>
                    <a:pt x="164" y="263"/>
                    <a:pt x="164" y="263"/>
                    <a:pt x="164" y="263"/>
                  </a:cubicBezTo>
                  <a:cubicBezTo>
                    <a:pt x="170" y="263"/>
                    <a:pt x="175" y="269"/>
                    <a:pt x="175" y="275"/>
                  </a:cubicBezTo>
                  <a:cubicBezTo>
                    <a:pt x="175" y="281"/>
                    <a:pt x="170" y="286"/>
                    <a:pt x="164" y="286"/>
                  </a:cubicBezTo>
                  <a:close/>
                  <a:moveTo>
                    <a:pt x="120" y="139"/>
                  </a:moveTo>
                  <a:cubicBezTo>
                    <a:pt x="115" y="135"/>
                    <a:pt x="115" y="127"/>
                    <a:pt x="120" y="123"/>
                  </a:cubicBezTo>
                  <a:cubicBezTo>
                    <a:pt x="124" y="119"/>
                    <a:pt x="131" y="119"/>
                    <a:pt x="135" y="123"/>
                  </a:cubicBezTo>
                  <a:cubicBezTo>
                    <a:pt x="203" y="191"/>
                    <a:pt x="203" y="191"/>
                    <a:pt x="203" y="191"/>
                  </a:cubicBezTo>
                  <a:cubicBezTo>
                    <a:pt x="207" y="195"/>
                    <a:pt x="207" y="202"/>
                    <a:pt x="203" y="207"/>
                  </a:cubicBezTo>
                  <a:cubicBezTo>
                    <a:pt x="199" y="211"/>
                    <a:pt x="192" y="211"/>
                    <a:pt x="187" y="207"/>
                  </a:cubicBezTo>
                  <a:lnTo>
                    <a:pt x="120" y="139"/>
                  </a:lnTo>
                  <a:close/>
                  <a:moveTo>
                    <a:pt x="327" y="373"/>
                  </a:moveTo>
                  <a:cubicBezTo>
                    <a:pt x="327" y="445"/>
                    <a:pt x="327" y="445"/>
                    <a:pt x="327" y="445"/>
                  </a:cubicBezTo>
                  <a:cubicBezTo>
                    <a:pt x="327" y="455"/>
                    <a:pt x="319" y="464"/>
                    <a:pt x="308" y="464"/>
                  </a:cubicBezTo>
                  <a:cubicBezTo>
                    <a:pt x="261" y="464"/>
                    <a:pt x="261" y="464"/>
                    <a:pt x="261" y="464"/>
                  </a:cubicBezTo>
                  <a:cubicBezTo>
                    <a:pt x="251" y="464"/>
                    <a:pt x="242" y="455"/>
                    <a:pt x="242" y="445"/>
                  </a:cubicBezTo>
                  <a:cubicBezTo>
                    <a:pt x="242" y="373"/>
                    <a:pt x="242" y="373"/>
                    <a:pt x="242" y="373"/>
                  </a:cubicBezTo>
                  <a:cubicBezTo>
                    <a:pt x="212" y="358"/>
                    <a:pt x="192" y="327"/>
                    <a:pt x="192" y="291"/>
                  </a:cubicBezTo>
                  <a:cubicBezTo>
                    <a:pt x="192" y="240"/>
                    <a:pt x="233" y="199"/>
                    <a:pt x="285" y="199"/>
                  </a:cubicBezTo>
                  <a:cubicBezTo>
                    <a:pt x="336" y="199"/>
                    <a:pt x="377" y="240"/>
                    <a:pt x="377" y="291"/>
                  </a:cubicBezTo>
                  <a:cubicBezTo>
                    <a:pt x="377" y="327"/>
                    <a:pt x="357" y="358"/>
                    <a:pt x="327" y="373"/>
                  </a:cubicBezTo>
                  <a:close/>
                  <a:moveTo>
                    <a:pt x="365" y="207"/>
                  </a:moveTo>
                  <a:cubicBezTo>
                    <a:pt x="361" y="202"/>
                    <a:pt x="361" y="195"/>
                    <a:pt x="365" y="191"/>
                  </a:cubicBezTo>
                  <a:cubicBezTo>
                    <a:pt x="433" y="123"/>
                    <a:pt x="433" y="123"/>
                    <a:pt x="433" y="123"/>
                  </a:cubicBezTo>
                  <a:cubicBezTo>
                    <a:pt x="437" y="119"/>
                    <a:pt x="444" y="119"/>
                    <a:pt x="449" y="123"/>
                  </a:cubicBezTo>
                  <a:cubicBezTo>
                    <a:pt x="453" y="127"/>
                    <a:pt x="453" y="135"/>
                    <a:pt x="449" y="139"/>
                  </a:cubicBezTo>
                  <a:cubicBezTo>
                    <a:pt x="381" y="207"/>
                    <a:pt x="381" y="207"/>
                    <a:pt x="381" y="207"/>
                  </a:cubicBezTo>
                  <a:cubicBezTo>
                    <a:pt x="377" y="211"/>
                    <a:pt x="370" y="211"/>
                    <a:pt x="365" y="207"/>
                  </a:cubicBezTo>
                  <a:close/>
                  <a:moveTo>
                    <a:pt x="503" y="286"/>
                  </a:moveTo>
                  <a:cubicBezTo>
                    <a:pt x="408" y="286"/>
                    <a:pt x="408" y="286"/>
                    <a:pt x="408" y="286"/>
                  </a:cubicBezTo>
                  <a:cubicBezTo>
                    <a:pt x="401" y="286"/>
                    <a:pt x="396" y="281"/>
                    <a:pt x="396" y="275"/>
                  </a:cubicBezTo>
                  <a:cubicBezTo>
                    <a:pt x="396" y="269"/>
                    <a:pt x="401" y="263"/>
                    <a:pt x="408" y="263"/>
                  </a:cubicBezTo>
                  <a:cubicBezTo>
                    <a:pt x="503" y="263"/>
                    <a:pt x="503" y="263"/>
                    <a:pt x="503" y="263"/>
                  </a:cubicBezTo>
                  <a:cubicBezTo>
                    <a:pt x="510" y="263"/>
                    <a:pt x="515" y="269"/>
                    <a:pt x="515" y="275"/>
                  </a:cubicBezTo>
                  <a:cubicBezTo>
                    <a:pt x="515" y="281"/>
                    <a:pt x="510" y="286"/>
                    <a:pt x="503" y="286"/>
                  </a:cubicBezTo>
                  <a:close/>
                </a:path>
              </a:pathLst>
            </a:custGeom>
            <a:solidFill>
              <a:srgbClr val="990033"/>
            </a:solidFill>
            <a:ln w="28" cap="flat">
              <a:solidFill>
                <a:srgbClr val="FFFFFF"/>
              </a:solidFill>
              <a:prstDash val="solid"/>
              <a:miter lim="800000"/>
              <a:headEnd/>
              <a:tailEnd/>
            </a:ln>
          </p:spPr>
          <p:txBody>
            <a:bodyPr anchor="ctr"/>
            <a:lstStyle/>
            <a:p>
              <a:endParaRPr lang="pl-PL">
                <a:latin typeface="+mn-lt"/>
              </a:endParaRPr>
            </a:p>
          </p:txBody>
        </p:sp>
      </p:grpSp>
      <p:sp>
        <p:nvSpPr>
          <p:cNvPr id="8" name="Symbol zastępczy zawartości 2"/>
          <p:cNvSpPr txBox="1">
            <a:spLocks/>
          </p:cNvSpPr>
          <p:nvPr/>
        </p:nvSpPr>
        <p:spPr>
          <a:xfrm>
            <a:off x="457200" y="985590"/>
            <a:ext cx="8372475" cy="4531642"/>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2 silne układy, podzielone miasto</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Najsilniejsze struktury partyjne to </a:t>
            </a:r>
            <a:r>
              <a:rPr lang="pl-PL" sz="1400" b="1" kern="0" cap="none" spc="0" dirty="0" smtClean="0">
                <a:solidFill>
                  <a:schemeClr val="tx1"/>
                </a:solidFill>
                <a:latin typeface="+mn-lt"/>
              </a:rPr>
              <a:t>SLD</a:t>
            </a:r>
            <a:r>
              <a:rPr lang="pl-PL" sz="1400" kern="0" cap="none" spc="0" dirty="0" smtClean="0">
                <a:solidFill>
                  <a:schemeClr val="tx1"/>
                </a:solidFill>
                <a:latin typeface="+mn-lt"/>
              </a:rPr>
              <a:t> (przekształcone potem w NAW – Niezależna Alternatywa Wyborcza, stamtąd wywodzi się obecny prezydent) oraz </a:t>
            </a:r>
            <a:r>
              <a:rPr lang="pl-PL" sz="1400" b="1" kern="0" cap="none" spc="0" dirty="0" smtClean="0">
                <a:solidFill>
                  <a:schemeClr val="tx1"/>
                </a:solidFill>
                <a:latin typeface="+mn-lt"/>
              </a:rPr>
              <a:t>PO</a:t>
            </a:r>
            <a:r>
              <a:rPr lang="pl-PL" sz="1400" kern="0" cap="none" spc="0" dirty="0" smtClean="0">
                <a:solidFill>
                  <a:schemeClr val="tx1"/>
                </a:solidFill>
                <a:latin typeface="+mn-lt"/>
              </a:rPr>
              <a:t> (Mazur, </a:t>
            </a:r>
            <a:r>
              <a:rPr lang="pl-PL" sz="1400" kern="0" cap="none" spc="0" dirty="0" err="1" smtClean="0">
                <a:solidFill>
                  <a:schemeClr val="tx1"/>
                </a:solidFill>
                <a:latin typeface="+mn-lt"/>
              </a:rPr>
              <a:t>Nemś</a:t>
            </a:r>
            <a:r>
              <a:rPr lang="pl-PL" sz="1400" kern="0" cap="none" spc="0" dirty="0" smtClean="0">
                <a:solidFill>
                  <a:schemeClr val="tx1"/>
                </a:solidFill>
                <a:latin typeface="+mn-lt"/>
              </a:rPr>
              <a:t>)</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Ludzie związani z </a:t>
            </a:r>
            <a:r>
              <a:rPr lang="pl-PL" sz="1400" b="1" kern="0" cap="none" spc="0" dirty="0" smtClean="0">
                <a:solidFill>
                  <a:schemeClr val="tx1"/>
                </a:solidFill>
                <a:latin typeface="+mn-lt"/>
              </a:rPr>
              <a:t>NAW</a:t>
            </a:r>
            <a:r>
              <a:rPr lang="pl-PL" sz="1400" kern="0" cap="none" spc="0" dirty="0" smtClean="0">
                <a:solidFill>
                  <a:schemeClr val="tx1"/>
                </a:solidFill>
                <a:latin typeface="+mn-lt"/>
              </a:rPr>
              <a:t> to dawny PZPR, działacze (często ze związków sportowych), związani z tym terenem jeszcze za czasów dawnego systemu, wrośnięci w tutejsze struktury – społeczne, towarzyskie, instytucjonalne – tworzą silny </a:t>
            </a:r>
            <a:r>
              <a:rPr lang="pl-PL" sz="1400" b="1" kern="0" cap="none" spc="0" dirty="0" smtClean="0">
                <a:solidFill>
                  <a:schemeClr val="tx1"/>
                </a:solidFill>
                <a:latin typeface="+mn-lt"/>
              </a:rPr>
              <a:t>UKŁAD</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Drugi układ to szeroko rozumiana </a:t>
            </a:r>
            <a:r>
              <a:rPr lang="pl-PL" sz="1400" b="1" kern="0" cap="none" spc="0" dirty="0" smtClean="0">
                <a:solidFill>
                  <a:schemeClr val="tx1"/>
                </a:solidFill>
                <a:latin typeface="+mn-lt"/>
              </a:rPr>
              <a:t>opozycja</a:t>
            </a:r>
            <a:r>
              <a:rPr lang="pl-PL" sz="1400" kern="0" cap="none" spc="0" dirty="0" smtClean="0">
                <a:solidFill>
                  <a:schemeClr val="tx1"/>
                </a:solidFill>
                <a:latin typeface="+mn-lt"/>
              </a:rPr>
              <a:t>, ludzie, którzy się nie zgadzają z Machem; poza tym niewiele ich łączy – to raczej </a:t>
            </a:r>
            <a:r>
              <a:rPr lang="pl-PL" sz="1400" b="1" kern="0" cap="none" spc="0" dirty="0" smtClean="0">
                <a:solidFill>
                  <a:schemeClr val="tx1"/>
                </a:solidFill>
                <a:latin typeface="+mn-lt"/>
              </a:rPr>
              <a:t>zbiór silnych jednostek</a:t>
            </a:r>
            <a:r>
              <a:rPr lang="pl-PL" sz="1400" kern="0" cap="none" spc="0" dirty="0" smtClean="0">
                <a:solidFill>
                  <a:schemeClr val="tx1"/>
                </a:solidFill>
                <a:latin typeface="+mn-lt"/>
              </a:rPr>
              <a:t>, które się koordynują w proteście wobec działań układu prezydenta Macha – </a:t>
            </a:r>
            <a:r>
              <a:rPr lang="pl-PL" sz="1400" b="1" kern="0" cap="none" spc="0" dirty="0" smtClean="0">
                <a:solidFill>
                  <a:schemeClr val="tx1"/>
                </a:solidFill>
                <a:latin typeface="+mn-lt"/>
              </a:rPr>
              <a:t>to też jest UKŁAD </a:t>
            </a:r>
            <a:r>
              <a:rPr lang="pl-PL" sz="1400" kern="0" cap="none" spc="0" dirty="0" smtClean="0">
                <a:solidFill>
                  <a:schemeClr val="tx1"/>
                </a:solidFill>
                <a:latin typeface="+mn-lt"/>
              </a:rPr>
              <a:t>(opozycyjny), ale dużo słabszy</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Ci, którzy mają ’</a:t>
            </a:r>
            <a:r>
              <a:rPr lang="pl-PL" sz="1400" b="1" kern="0" cap="none" spc="0" dirty="0" smtClean="0">
                <a:solidFill>
                  <a:schemeClr val="tx1"/>
                </a:solidFill>
                <a:latin typeface="+mn-lt"/>
              </a:rPr>
              <a:t>dojścia’ do układu Macha, mogą liczyć na różne przywileje </a:t>
            </a:r>
            <a:r>
              <a:rPr lang="pl-PL" sz="1400" kern="0" cap="none" spc="0" dirty="0" smtClean="0">
                <a:solidFill>
                  <a:schemeClr val="tx1"/>
                </a:solidFill>
                <a:latin typeface="+mn-lt"/>
              </a:rPr>
              <a:t>– przede wszystkim na </a:t>
            </a:r>
            <a:r>
              <a:rPr lang="pl-PL" sz="1400" b="1" kern="0" cap="none" spc="0" dirty="0" smtClean="0">
                <a:solidFill>
                  <a:schemeClr val="tx1"/>
                </a:solidFill>
                <a:latin typeface="+mn-lt"/>
              </a:rPr>
              <a:t>pracę </a:t>
            </a:r>
            <a:r>
              <a:rPr lang="pl-PL" sz="1400" kern="0" cap="none" spc="0" dirty="0" smtClean="0">
                <a:solidFill>
                  <a:schemeClr val="tx1"/>
                </a:solidFill>
                <a:latin typeface="+mn-lt"/>
              </a:rPr>
              <a:t>w urzędach </a:t>
            </a:r>
            <a:br>
              <a:rPr lang="pl-PL" sz="1400" kern="0" cap="none" spc="0" dirty="0" smtClean="0">
                <a:solidFill>
                  <a:schemeClr val="tx1"/>
                </a:solidFill>
                <a:latin typeface="+mn-lt"/>
              </a:rPr>
            </a:br>
            <a:r>
              <a:rPr lang="pl-PL" sz="1400" kern="0" cap="none" spc="0" dirty="0" smtClean="0">
                <a:solidFill>
                  <a:schemeClr val="tx1"/>
                </a:solidFill>
                <a:latin typeface="+mn-lt"/>
              </a:rPr>
              <a:t>i instytucjach miejskich (np. szkołach), </a:t>
            </a:r>
            <a:r>
              <a:rPr lang="pl-PL" sz="1400" b="1" kern="0" cap="none" spc="0" dirty="0" smtClean="0">
                <a:solidFill>
                  <a:schemeClr val="tx1"/>
                </a:solidFill>
                <a:latin typeface="+mn-lt"/>
              </a:rPr>
              <a:t>mieszkania </a:t>
            </a:r>
            <a:r>
              <a:rPr lang="pl-PL" sz="1400" kern="0" cap="none" spc="0" dirty="0" smtClean="0">
                <a:solidFill>
                  <a:schemeClr val="tx1"/>
                </a:solidFill>
                <a:latin typeface="+mn-lt"/>
              </a:rPr>
              <a:t>(np. mieszkania socjalne w wysokim standardzie) czy </a:t>
            </a:r>
            <a:r>
              <a:rPr lang="pl-PL" sz="1400" b="1" kern="0" cap="none" spc="0" dirty="0" smtClean="0">
                <a:solidFill>
                  <a:schemeClr val="tx1"/>
                </a:solidFill>
                <a:latin typeface="+mn-lt"/>
              </a:rPr>
              <a:t>specjalne traktowanie </a:t>
            </a:r>
            <a:r>
              <a:rPr lang="pl-PL" sz="1400" kern="0" cap="none" spc="0" dirty="0" smtClean="0">
                <a:solidFill>
                  <a:schemeClr val="tx1"/>
                </a:solidFill>
                <a:latin typeface="+mn-lt"/>
              </a:rPr>
              <a:t>(Straż Miejska przymyka oko na nieprawidłowe parkowanie)</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Tworzy to silne podziały w mieście na ludzi, którzy </a:t>
            </a:r>
            <a:r>
              <a:rPr lang="pl-PL" sz="1400" b="1" kern="0" cap="none" spc="0" dirty="0" smtClean="0">
                <a:solidFill>
                  <a:schemeClr val="tx1"/>
                </a:solidFill>
                <a:latin typeface="+mn-lt"/>
              </a:rPr>
              <a:t>mają niewiele i na nic nie mogą liczyć oraz na ’elitę’, która jest bezkarna, żyje w dostatku i nie ma nią żadnego wpływu</a:t>
            </a:r>
            <a:endParaRPr lang="pl-PL" sz="1400" kern="0" cap="none" spc="0" dirty="0">
              <a:solidFill>
                <a:schemeClr val="tx1"/>
              </a:solidFill>
              <a:latin typeface="+mn-lt"/>
            </a:endParaRPr>
          </a:p>
          <a:p>
            <a:pPr marL="577850" lvl="1" indent="-177800">
              <a:lnSpc>
                <a:spcPct val="130000"/>
              </a:lnSpc>
              <a:buClr>
                <a:schemeClr val="accent2"/>
              </a:buClr>
              <a:buFont typeface="Wingdings" pitchFamily="2" charset="2"/>
              <a:buChar char="Ø"/>
            </a:pPr>
            <a:r>
              <a:rPr lang="pl-PL" sz="1400" kern="0" cap="none" spc="0" dirty="0" smtClean="0">
                <a:solidFill>
                  <a:schemeClr val="tx1"/>
                </a:solidFill>
                <a:latin typeface="+mn-lt"/>
              </a:rPr>
              <a:t>Elita ta obejmuje urzędników, ale też lekarzy (którzy odmawiają badania pacjentów, nie przychodzą na dyżury, pobierają pensję z kilku miejsc, podczas gdy są dostępni tylko w jednym, godziny przyjęć ich nie obowiązują) , </a:t>
            </a:r>
            <a:br>
              <a:rPr lang="pl-PL" sz="1400" kern="0" cap="none" spc="0" dirty="0" smtClean="0">
                <a:solidFill>
                  <a:schemeClr val="tx1"/>
                </a:solidFill>
                <a:latin typeface="+mn-lt"/>
              </a:rPr>
            </a:br>
            <a:r>
              <a:rPr lang="pl-PL" sz="1400" kern="0" cap="none" spc="0" dirty="0" smtClean="0">
                <a:solidFill>
                  <a:schemeClr val="tx1"/>
                </a:solidFill>
                <a:latin typeface="+mn-lt"/>
              </a:rPr>
              <a:t>a nawet kler</a:t>
            </a:r>
          </a:p>
        </p:txBody>
      </p:sp>
    </p:spTree>
    <p:extLst>
      <p:ext uri="{BB962C8B-B14F-4D97-AF65-F5344CB8AC3E}">
        <p14:creationId xmlns:p14="http://schemas.microsoft.com/office/powerpoint/2010/main" val="2630817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827584" y="3120869"/>
            <a:ext cx="8057519" cy="984885"/>
          </a:xfrm>
        </p:spPr>
        <p:txBody>
          <a:bodyPr/>
          <a:lstStyle/>
          <a:p>
            <a:r>
              <a:rPr lang="pl-PL" sz="3200" b="1" dirty="0" smtClean="0">
                <a:latin typeface="+mn-lt"/>
              </a:rPr>
              <a:t>Postrzeganie władz lokalnych, prezydenta </a:t>
            </a:r>
            <a:br>
              <a:rPr lang="pl-PL" sz="3200" b="1" dirty="0" smtClean="0">
                <a:latin typeface="+mn-lt"/>
              </a:rPr>
            </a:br>
            <a:r>
              <a:rPr lang="pl-PL" sz="3200" b="1" dirty="0" smtClean="0">
                <a:latin typeface="+mn-lt"/>
              </a:rPr>
              <a:t>i innych postaci lokalnego życia politycznego</a:t>
            </a:r>
            <a:endParaRPr lang="en-US" sz="3200" b="1" dirty="0">
              <a:latin typeface="+mn-lt"/>
            </a:endParaRPr>
          </a:p>
        </p:txBody>
      </p:sp>
    </p:spTree>
    <p:extLst>
      <p:ext uri="{BB962C8B-B14F-4D97-AF65-F5344CB8AC3E}">
        <p14:creationId xmlns:p14="http://schemas.microsoft.com/office/powerpoint/2010/main" val="2714081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15</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Jaka jest władza?</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grpSp>
        <p:nvGrpSpPr>
          <p:cNvPr id="4" name="Grupa 3"/>
          <p:cNvGrpSpPr>
            <a:grpSpLocks/>
          </p:cNvGrpSpPr>
          <p:nvPr/>
        </p:nvGrpSpPr>
        <p:grpSpPr bwMode="auto">
          <a:xfrm>
            <a:off x="468313" y="6083573"/>
            <a:ext cx="8496300" cy="585787"/>
            <a:chOff x="450155" y="5929044"/>
            <a:chExt cx="8496944" cy="586182"/>
          </a:xfrm>
        </p:grpSpPr>
        <p:sp>
          <p:nvSpPr>
            <p:cNvPr id="6" name="pole tekstowe 16"/>
            <p:cNvSpPr txBox="1">
              <a:spLocks noChangeArrowheads="1"/>
            </p:cNvSpPr>
            <p:nvPr/>
          </p:nvSpPr>
          <p:spPr bwMode="auto">
            <a:xfrm>
              <a:off x="1146413" y="6052742"/>
              <a:ext cx="7800686" cy="338782"/>
            </a:xfrm>
            <a:prstGeom prst="rect">
              <a:avLst/>
            </a:prstGeom>
            <a:noFill/>
            <a:ln w="9525">
              <a:noFill/>
              <a:miter lim="800000"/>
              <a:headEnd/>
              <a:tailEnd/>
            </a:ln>
          </p:spPr>
          <p:txBody>
            <a:bodyPr anchor="ctr">
              <a:spAutoFit/>
            </a:bodyPr>
            <a:lstStyle/>
            <a:p>
              <a:r>
                <a:rPr lang="pl-PL" sz="1600" b="1" dirty="0" smtClean="0">
                  <a:solidFill>
                    <a:srgbClr val="990033"/>
                  </a:solidFill>
                  <a:latin typeface="+mn-lt"/>
                </a:rPr>
                <a:t>NIE MA NADZIEI NA POPRAWĘ – KAŻDA WŁADZA JEST ZŁA I KŁÓTLIWA</a:t>
              </a:r>
              <a:endParaRPr lang="en-US" sz="1600" b="1" dirty="0">
                <a:solidFill>
                  <a:srgbClr val="990033"/>
                </a:solidFill>
                <a:latin typeface="+mn-lt"/>
              </a:endParaRPr>
            </a:p>
          </p:txBody>
        </p:sp>
        <p:sp>
          <p:nvSpPr>
            <p:cNvPr id="7" name="Freeform 23"/>
            <p:cNvSpPr>
              <a:spLocks noEditPoints="1"/>
            </p:cNvSpPr>
            <p:nvPr/>
          </p:nvSpPr>
          <p:spPr bwMode="auto">
            <a:xfrm>
              <a:off x="450155" y="5929044"/>
              <a:ext cx="593453" cy="586182"/>
            </a:xfrm>
            <a:custGeom>
              <a:avLst/>
              <a:gdLst>
                <a:gd name="T0" fmla="*/ 286 w 572"/>
                <a:gd name="T1" fmla="*/ 0 h 572"/>
                <a:gd name="T2" fmla="*/ 0 w 572"/>
                <a:gd name="T3" fmla="*/ 286 h 572"/>
                <a:gd name="T4" fmla="*/ 286 w 572"/>
                <a:gd name="T5" fmla="*/ 572 h 572"/>
                <a:gd name="T6" fmla="*/ 572 w 572"/>
                <a:gd name="T7" fmla="*/ 286 h 572"/>
                <a:gd name="T8" fmla="*/ 286 w 572"/>
                <a:gd name="T9" fmla="*/ 0 h 572"/>
                <a:gd name="T10" fmla="*/ 273 w 572"/>
                <a:gd name="T11" fmla="*/ 72 h 572"/>
                <a:gd name="T12" fmla="*/ 285 w 572"/>
                <a:gd name="T13" fmla="*/ 61 h 572"/>
                <a:gd name="T14" fmla="*/ 296 w 572"/>
                <a:gd name="T15" fmla="*/ 72 h 572"/>
                <a:gd name="T16" fmla="*/ 296 w 572"/>
                <a:gd name="T17" fmla="*/ 167 h 572"/>
                <a:gd name="T18" fmla="*/ 285 w 572"/>
                <a:gd name="T19" fmla="*/ 179 h 572"/>
                <a:gd name="T20" fmla="*/ 273 w 572"/>
                <a:gd name="T21" fmla="*/ 167 h 572"/>
                <a:gd name="T22" fmla="*/ 273 w 572"/>
                <a:gd name="T23" fmla="*/ 72 h 572"/>
                <a:gd name="T24" fmla="*/ 164 w 572"/>
                <a:gd name="T25" fmla="*/ 286 h 572"/>
                <a:gd name="T26" fmla="*/ 68 w 572"/>
                <a:gd name="T27" fmla="*/ 286 h 572"/>
                <a:gd name="T28" fmla="*/ 57 w 572"/>
                <a:gd name="T29" fmla="*/ 275 h 572"/>
                <a:gd name="T30" fmla="*/ 68 w 572"/>
                <a:gd name="T31" fmla="*/ 263 h 572"/>
                <a:gd name="T32" fmla="*/ 164 w 572"/>
                <a:gd name="T33" fmla="*/ 263 h 572"/>
                <a:gd name="T34" fmla="*/ 175 w 572"/>
                <a:gd name="T35" fmla="*/ 275 h 572"/>
                <a:gd name="T36" fmla="*/ 164 w 572"/>
                <a:gd name="T37" fmla="*/ 286 h 572"/>
                <a:gd name="T38" fmla="*/ 120 w 572"/>
                <a:gd name="T39" fmla="*/ 139 h 572"/>
                <a:gd name="T40" fmla="*/ 120 w 572"/>
                <a:gd name="T41" fmla="*/ 123 h 572"/>
                <a:gd name="T42" fmla="*/ 135 w 572"/>
                <a:gd name="T43" fmla="*/ 123 h 572"/>
                <a:gd name="T44" fmla="*/ 203 w 572"/>
                <a:gd name="T45" fmla="*/ 191 h 572"/>
                <a:gd name="T46" fmla="*/ 203 w 572"/>
                <a:gd name="T47" fmla="*/ 207 h 572"/>
                <a:gd name="T48" fmla="*/ 187 w 572"/>
                <a:gd name="T49" fmla="*/ 207 h 572"/>
                <a:gd name="T50" fmla="*/ 120 w 572"/>
                <a:gd name="T51" fmla="*/ 139 h 572"/>
                <a:gd name="T52" fmla="*/ 327 w 572"/>
                <a:gd name="T53" fmla="*/ 373 h 572"/>
                <a:gd name="T54" fmla="*/ 327 w 572"/>
                <a:gd name="T55" fmla="*/ 445 h 572"/>
                <a:gd name="T56" fmla="*/ 308 w 572"/>
                <a:gd name="T57" fmla="*/ 464 h 572"/>
                <a:gd name="T58" fmla="*/ 261 w 572"/>
                <a:gd name="T59" fmla="*/ 464 h 572"/>
                <a:gd name="T60" fmla="*/ 242 w 572"/>
                <a:gd name="T61" fmla="*/ 445 h 572"/>
                <a:gd name="T62" fmla="*/ 242 w 572"/>
                <a:gd name="T63" fmla="*/ 373 h 572"/>
                <a:gd name="T64" fmla="*/ 192 w 572"/>
                <a:gd name="T65" fmla="*/ 291 h 572"/>
                <a:gd name="T66" fmla="*/ 285 w 572"/>
                <a:gd name="T67" fmla="*/ 199 h 572"/>
                <a:gd name="T68" fmla="*/ 377 w 572"/>
                <a:gd name="T69" fmla="*/ 291 h 572"/>
                <a:gd name="T70" fmla="*/ 327 w 572"/>
                <a:gd name="T71" fmla="*/ 373 h 572"/>
                <a:gd name="T72" fmla="*/ 365 w 572"/>
                <a:gd name="T73" fmla="*/ 207 h 572"/>
                <a:gd name="T74" fmla="*/ 365 w 572"/>
                <a:gd name="T75" fmla="*/ 191 h 572"/>
                <a:gd name="T76" fmla="*/ 433 w 572"/>
                <a:gd name="T77" fmla="*/ 123 h 572"/>
                <a:gd name="T78" fmla="*/ 449 w 572"/>
                <a:gd name="T79" fmla="*/ 123 h 572"/>
                <a:gd name="T80" fmla="*/ 449 w 572"/>
                <a:gd name="T81" fmla="*/ 139 h 572"/>
                <a:gd name="T82" fmla="*/ 381 w 572"/>
                <a:gd name="T83" fmla="*/ 207 h 572"/>
                <a:gd name="T84" fmla="*/ 365 w 572"/>
                <a:gd name="T85" fmla="*/ 207 h 572"/>
                <a:gd name="T86" fmla="*/ 503 w 572"/>
                <a:gd name="T87" fmla="*/ 286 h 572"/>
                <a:gd name="T88" fmla="*/ 408 w 572"/>
                <a:gd name="T89" fmla="*/ 286 h 572"/>
                <a:gd name="T90" fmla="*/ 396 w 572"/>
                <a:gd name="T91" fmla="*/ 275 h 572"/>
                <a:gd name="T92" fmla="*/ 408 w 572"/>
                <a:gd name="T93" fmla="*/ 263 h 572"/>
                <a:gd name="T94" fmla="*/ 503 w 572"/>
                <a:gd name="T95" fmla="*/ 263 h 572"/>
                <a:gd name="T96" fmla="*/ 515 w 572"/>
                <a:gd name="T97" fmla="*/ 275 h 572"/>
                <a:gd name="T98" fmla="*/ 503 w 572"/>
                <a:gd name="T99" fmla="*/ 286 h 5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72"/>
                <a:gd name="T152" fmla="*/ 572 w 572"/>
                <a:gd name="T153" fmla="*/ 572 h 5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72">
                  <a:moveTo>
                    <a:pt x="286" y="0"/>
                  </a:moveTo>
                  <a:cubicBezTo>
                    <a:pt x="128" y="0"/>
                    <a:pt x="0" y="128"/>
                    <a:pt x="0" y="286"/>
                  </a:cubicBezTo>
                  <a:cubicBezTo>
                    <a:pt x="0" y="444"/>
                    <a:pt x="128" y="572"/>
                    <a:pt x="286" y="572"/>
                  </a:cubicBezTo>
                  <a:cubicBezTo>
                    <a:pt x="444" y="572"/>
                    <a:pt x="572" y="444"/>
                    <a:pt x="572" y="286"/>
                  </a:cubicBezTo>
                  <a:cubicBezTo>
                    <a:pt x="572" y="128"/>
                    <a:pt x="444" y="0"/>
                    <a:pt x="286" y="0"/>
                  </a:cubicBezTo>
                  <a:close/>
                  <a:moveTo>
                    <a:pt x="273" y="72"/>
                  </a:moveTo>
                  <a:cubicBezTo>
                    <a:pt x="273" y="66"/>
                    <a:pt x="278" y="61"/>
                    <a:pt x="285" y="61"/>
                  </a:cubicBezTo>
                  <a:cubicBezTo>
                    <a:pt x="291" y="61"/>
                    <a:pt x="296" y="66"/>
                    <a:pt x="296" y="72"/>
                  </a:cubicBezTo>
                  <a:cubicBezTo>
                    <a:pt x="296" y="167"/>
                    <a:pt x="296" y="167"/>
                    <a:pt x="296" y="167"/>
                  </a:cubicBezTo>
                  <a:cubicBezTo>
                    <a:pt x="296" y="174"/>
                    <a:pt x="291" y="179"/>
                    <a:pt x="285" y="179"/>
                  </a:cubicBezTo>
                  <a:cubicBezTo>
                    <a:pt x="278" y="179"/>
                    <a:pt x="273" y="174"/>
                    <a:pt x="273" y="167"/>
                  </a:cubicBezTo>
                  <a:lnTo>
                    <a:pt x="273" y="72"/>
                  </a:lnTo>
                  <a:close/>
                  <a:moveTo>
                    <a:pt x="164" y="286"/>
                  </a:moveTo>
                  <a:cubicBezTo>
                    <a:pt x="68" y="286"/>
                    <a:pt x="68" y="286"/>
                    <a:pt x="68" y="286"/>
                  </a:cubicBezTo>
                  <a:cubicBezTo>
                    <a:pt x="62" y="286"/>
                    <a:pt x="57" y="281"/>
                    <a:pt x="57" y="275"/>
                  </a:cubicBezTo>
                  <a:cubicBezTo>
                    <a:pt x="57" y="269"/>
                    <a:pt x="62" y="263"/>
                    <a:pt x="68" y="263"/>
                  </a:cubicBezTo>
                  <a:cubicBezTo>
                    <a:pt x="164" y="263"/>
                    <a:pt x="164" y="263"/>
                    <a:pt x="164" y="263"/>
                  </a:cubicBezTo>
                  <a:cubicBezTo>
                    <a:pt x="170" y="263"/>
                    <a:pt x="175" y="269"/>
                    <a:pt x="175" y="275"/>
                  </a:cubicBezTo>
                  <a:cubicBezTo>
                    <a:pt x="175" y="281"/>
                    <a:pt x="170" y="286"/>
                    <a:pt x="164" y="286"/>
                  </a:cubicBezTo>
                  <a:close/>
                  <a:moveTo>
                    <a:pt x="120" y="139"/>
                  </a:moveTo>
                  <a:cubicBezTo>
                    <a:pt x="115" y="135"/>
                    <a:pt x="115" y="127"/>
                    <a:pt x="120" y="123"/>
                  </a:cubicBezTo>
                  <a:cubicBezTo>
                    <a:pt x="124" y="119"/>
                    <a:pt x="131" y="119"/>
                    <a:pt x="135" y="123"/>
                  </a:cubicBezTo>
                  <a:cubicBezTo>
                    <a:pt x="203" y="191"/>
                    <a:pt x="203" y="191"/>
                    <a:pt x="203" y="191"/>
                  </a:cubicBezTo>
                  <a:cubicBezTo>
                    <a:pt x="207" y="195"/>
                    <a:pt x="207" y="202"/>
                    <a:pt x="203" y="207"/>
                  </a:cubicBezTo>
                  <a:cubicBezTo>
                    <a:pt x="199" y="211"/>
                    <a:pt x="192" y="211"/>
                    <a:pt x="187" y="207"/>
                  </a:cubicBezTo>
                  <a:lnTo>
                    <a:pt x="120" y="139"/>
                  </a:lnTo>
                  <a:close/>
                  <a:moveTo>
                    <a:pt x="327" y="373"/>
                  </a:moveTo>
                  <a:cubicBezTo>
                    <a:pt x="327" y="445"/>
                    <a:pt x="327" y="445"/>
                    <a:pt x="327" y="445"/>
                  </a:cubicBezTo>
                  <a:cubicBezTo>
                    <a:pt x="327" y="455"/>
                    <a:pt x="319" y="464"/>
                    <a:pt x="308" y="464"/>
                  </a:cubicBezTo>
                  <a:cubicBezTo>
                    <a:pt x="261" y="464"/>
                    <a:pt x="261" y="464"/>
                    <a:pt x="261" y="464"/>
                  </a:cubicBezTo>
                  <a:cubicBezTo>
                    <a:pt x="251" y="464"/>
                    <a:pt x="242" y="455"/>
                    <a:pt x="242" y="445"/>
                  </a:cubicBezTo>
                  <a:cubicBezTo>
                    <a:pt x="242" y="373"/>
                    <a:pt x="242" y="373"/>
                    <a:pt x="242" y="373"/>
                  </a:cubicBezTo>
                  <a:cubicBezTo>
                    <a:pt x="212" y="358"/>
                    <a:pt x="192" y="327"/>
                    <a:pt x="192" y="291"/>
                  </a:cubicBezTo>
                  <a:cubicBezTo>
                    <a:pt x="192" y="240"/>
                    <a:pt x="233" y="199"/>
                    <a:pt x="285" y="199"/>
                  </a:cubicBezTo>
                  <a:cubicBezTo>
                    <a:pt x="336" y="199"/>
                    <a:pt x="377" y="240"/>
                    <a:pt x="377" y="291"/>
                  </a:cubicBezTo>
                  <a:cubicBezTo>
                    <a:pt x="377" y="327"/>
                    <a:pt x="357" y="358"/>
                    <a:pt x="327" y="373"/>
                  </a:cubicBezTo>
                  <a:close/>
                  <a:moveTo>
                    <a:pt x="365" y="207"/>
                  </a:moveTo>
                  <a:cubicBezTo>
                    <a:pt x="361" y="202"/>
                    <a:pt x="361" y="195"/>
                    <a:pt x="365" y="191"/>
                  </a:cubicBezTo>
                  <a:cubicBezTo>
                    <a:pt x="433" y="123"/>
                    <a:pt x="433" y="123"/>
                    <a:pt x="433" y="123"/>
                  </a:cubicBezTo>
                  <a:cubicBezTo>
                    <a:pt x="437" y="119"/>
                    <a:pt x="444" y="119"/>
                    <a:pt x="449" y="123"/>
                  </a:cubicBezTo>
                  <a:cubicBezTo>
                    <a:pt x="453" y="127"/>
                    <a:pt x="453" y="135"/>
                    <a:pt x="449" y="139"/>
                  </a:cubicBezTo>
                  <a:cubicBezTo>
                    <a:pt x="381" y="207"/>
                    <a:pt x="381" y="207"/>
                    <a:pt x="381" y="207"/>
                  </a:cubicBezTo>
                  <a:cubicBezTo>
                    <a:pt x="377" y="211"/>
                    <a:pt x="370" y="211"/>
                    <a:pt x="365" y="207"/>
                  </a:cubicBezTo>
                  <a:close/>
                  <a:moveTo>
                    <a:pt x="503" y="286"/>
                  </a:moveTo>
                  <a:cubicBezTo>
                    <a:pt x="408" y="286"/>
                    <a:pt x="408" y="286"/>
                    <a:pt x="408" y="286"/>
                  </a:cubicBezTo>
                  <a:cubicBezTo>
                    <a:pt x="401" y="286"/>
                    <a:pt x="396" y="281"/>
                    <a:pt x="396" y="275"/>
                  </a:cubicBezTo>
                  <a:cubicBezTo>
                    <a:pt x="396" y="269"/>
                    <a:pt x="401" y="263"/>
                    <a:pt x="408" y="263"/>
                  </a:cubicBezTo>
                  <a:cubicBezTo>
                    <a:pt x="503" y="263"/>
                    <a:pt x="503" y="263"/>
                    <a:pt x="503" y="263"/>
                  </a:cubicBezTo>
                  <a:cubicBezTo>
                    <a:pt x="510" y="263"/>
                    <a:pt x="515" y="269"/>
                    <a:pt x="515" y="275"/>
                  </a:cubicBezTo>
                  <a:cubicBezTo>
                    <a:pt x="515" y="281"/>
                    <a:pt x="510" y="286"/>
                    <a:pt x="503" y="286"/>
                  </a:cubicBezTo>
                  <a:close/>
                </a:path>
              </a:pathLst>
            </a:custGeom>
            <a:solidFill>
              <a:srgbClr val="990033"/>
            </a:solidFill>
            <a:ln w="28" cap="flat">
              <a:solidFill>
                <a:srgbClr val="FFFFFF"/>
              </a:solidFill>
              <a:prstDash val="solid"/>
              <a:miter lim="800000"/>
              <a:headEnd/>
              <a:tailEnd/>
            </a:ln>
          </p:spPr>
          <p:txBody>
            <a:bodyPr anchor="ctr"/>
            <a:lstStyle/>
            <a:p>
              <a:endParaRPr lang="pl-PL">
                <a:latin typeface="+mn-lt"/>
              </a:endParaRPr>
            </a:p>
          </p:txBody>
        </p:sp>
      </p:grpSp>
      <p:sp>
        <p:nvSpPr>
          <p:cNvPr id="8" name="Symbol zastępczy zawartości 2"/>
          <p:cNvSpPr txBox="1">
            <a:spLocks/>
          </p:cNvSpPr>
          <p:nvPr/>
        </p:nvSpPr>
        <p:spPr>
          <a:xfrm>
            <a:off x="457200" y="980728"/>
            <a:ext cx="8372475" cy="1944216"/>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Egoizm, prywata, brak wizji</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Klasa polityczna jest postrzegana bardzo negatywnie – władza to przede wszystkim </a:t>
            </a:r>
            <a:r>
              <a:rPr lang="pl-PL" sz="1400" b="1" kern="0" cap="none" spc="0" dirty="0" smtClean="0">
                <a:solidFill>
                  <a:schemeClr val="tx1"/>
                </a:solidFill>
                <a:latin typeface="+mn-lt"/>
              </a:rPr>
              <a:t>dostęp do stanowisk</a:t>
            </a:r>
            <a:r>
              <a:rPr lang="pl-PL" sz="1400" kern="0" cap="none" spc="0" dirty="0" smtClean="0">
                <a:solidFill>
                  <a:schemeClr val="tx1"/>
                </a:solidFill>
                <a:latin typeface="+mn-lt"/>
              </a:rPr>
              <a:t>, do pieniędzy, do możliwości obsadzania ’swoich’ (kolegów i członków rodziny, towarzystwa) na stanowiskach</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Każda władza zaczyna od tego, żeby </a:t>
            </a:r>
            <a:r>
              <a:rPr lang="pl-PL" sz="1400" b="1" kern="0" cap="none" spc="0" dirty="0" smtClean="0">
                <a:solidFill>
                  <a:schemeClr val="tx1"/>
                </a:solidFill>
                <a:latin typeface="+mn-lt"/>
              </a:rPr>
              <a:t>się obłowić</a:t>
            </a:r>
            <a:r>
              <a:rPr lang="pl-PL" sz="1400" kern="0" cap="none" spc="0" dirty="0" smtClean="0">
                <a:solidFill>
                  <a:schemeClr val="tx1"/>
                </a:solidFill>
                <a:latin typeface="+mn-lt"/>
              </a:rPr>
              <a:t>; realizacja planu, wizji – to rzadko się zdarza (kiedy tak jest, to jest to postrzegane w kategoriach wyjątkowego szczęścia i swoistego ewenementu)</a:t>
            </a:r>
          </a:p>
          <a:p>
            <a:pPr marL="577850" lvl="1"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Nie ma nadziei na to, że zmiana władzy cokolwiek zmieni</a:t>
            </a:r>
            <a:endParaRPr lang="pl-PL" sz="1400" kern="0" cap="none" spc="0" dirty="0" smtClean="0">
              <a:solidFill>
                <a:schemeClr val="tx1"/>
              </a:solidFill>
              <a:latin typeface="+mn-lt"/>
            </a:endParaRPr>
          </a:p>
        </p:txBody>
      </p:sp>
      <p:sp>
        <p:nvSpPr>
          <p:cNvPr id="9" name="pole tekstowe 8"/>
          <p:cNvSpPr txBox="1"/>
          <p:nvPr/>
        </p:nvSpPr>
        <p:spPr>
          <a:xfrm>
            <a:off x="5580112" y="3140968"/>
            <a:ext cx="3312368" cy="600164"/>
          </a:xfrm>
          <a:prstGeom prst="rect">
            <a:avLst/>
          </a:prstGeom>
          <a:noFill/>
        </p:spPr>
        <p:txBody>
          <a:bodyPr wrap="square" rtlCol="0">
            <a:spAutoFit/>
          </a:bodyPr>
          <a:lstStyle/>
          <a:p>
            <a:pPr algn="ctr"/>
            <a:r>
              <a:rPr lang="pl-PL" sz="1100" dirty="0" smtClean="0">
                <a:latin typeface="Segoe Print" pitchFamily="2" charset="0"/>
              </a:rPr>
              <a:t>Prezydent nie chciał dłużej być w Starostwie, bo – tak się mówi – w mieście są lepsze pieniądze.</a:t>
            </a:r>
            <a:endParaRPr lang="en-US" sz="1100" dirty="0" smtClean="0">
              <a:latin typeface="Segoe Print" pitchFamily="2" charset="0"/>
            </a:endParaRPr>
          </a:p>
        </p:txBody>
      </p:sp>
      <p:sp>
        <p:nvSpPr>
          <p:cNvPr id="10" name="pole tekstowe 9"/>
          <p:cNvSpPr txBox="1"/>
          <p:nvPr/>
        </p:nvSpPr>
        <p:spPr>
          <a:xfrm>
            <a:off x="5580112" y="3833465"/>
            <a:ext cx="3312368" cy="769441"/>
          </a:xfrm>
          <a:prstGeom prst="rect">
            <a:avLst/>
          </a:prstGeom>
          <a:noFill/>
        </p:spPr>
        <p:txBody>
          <a:bodyPr wrap="square" rtlCol="0">
            <a:spAutoFit/>
          </a:bodyPr>
          <a:lstStyle/>
          <a:p>
            <a:pPr algn="ctr"/>
            <a:r>
              <a:rPr lang="pl-PL" sz="1100" dirty="0" smtClean="0">
                <a:latin typeface="Segoe Print" pitchFamily="2" charset="0"/>
              </a:rPr>
              <a:t>Wystarczy się przejść po urzędach, sądach w mieście, żeby zobaczyć: to są wszędzie te same nazwiska, to są pociotki, dzieci, synowie, kochanki.</a:t>
            </a:r>
            <a:endParaRPr lang="en-US" sz="1100" dirty="0" smtClean="0">
              <a:latin typeface="Segoe Print" pitchFamily="2" charset="0"/>
            </a:endParaRPr>
          </a:p>
        </p:txBody>
      </p:sp>
      <p:sp>
        <p:nvSpPr>
          <p:cNvPr id="11" name="pole tekstowe 10"/>
          <p:cNvSpPr txBox="1"/>
          <p:nvPr/>
        </p:nvSpPr>
        <p:spPr>
          <a:xfrm>
            <a:off x="5580112" y="4716432"/>
            <a:ext cx="3312368" cy="1277273"/>
          </a:xfrm>
          <a:prstGeom prst="rect">
            <a:avLst/>
          </a:prstGeom>
          <a:noFill/>
        </p:spPr>
        <p:txBody>
          <a:bodyPr wrap="square" rtlCol="0">
            <a:spAutoFit/>
          </a:bodyPr>
          <a:lstStyle/>
          <a:p>
            <a:pPr algn="ctr"/>
            <a:r>
              <a:rPr lang="pl-PL" sz="1100" dirty="0" smtClean="0">
                <a:latin typeface="Segoe Print" pitchFamily="2" charset="0"/>
              </a:rPr>
              <a:t>Jest taki doradca prezydenta, to jest jakiś emerytowany nauczyciel. Na dyrektora szkoły nigdzie się już nie nadawał, bo emeryt, wszystkie stanowiska pozajmowane, no więc został doradcą. </a:t>
            </a:r>
            <a:br>
              <a:rPr lang="pl-PL" sz="1100" dirty="0" smtClean="0">
                <a:latin typeface="Segoe Print" pitchFamily="2" charset="0"/>
              </a:rPr>
            </a:br>
            <a:r>
              <a:rPr lang="pl-PL" sz="1100" dirty="0" smtClean="0">
                <a:latin typeface="Segoe Print" pitchFamily="2" charset="0"/>
              </a:rPr>
              <a:t>I doradza w starostwie i w mieście, wszędzie go widuję. </a:t>
            </a:r>
            <a:endParaRPr lang="en-US" sz="1100" dirty="0" smtClean="0">
              <a:latin typeface="Segoe Print" pitchFamily="2" charset="0"/>
            </a:endParaRPr>
          </a:p>
        </p:txBody>
      </p:sp>
      <p:sp>
        <p:nvSpPr>
          <p:cNvPr id="12" name="Symbol zastępczy zawartości 2"/>
          <p:cNvSpPr txBox="1">
            <a:spLocks/>
          </p:cNvSpPr>
          <p:nvPr/>
        </p:nvSpPr>
        <p:spPr>
          <a:xfrm>
            <a:off x="447996" y="2780928"/>
            <a:ext cx="5132116" cy="3096344"/>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Wybór władzy to fikcja</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To </a:t>
            </a:r>
            <a:r>
              <a:rPr lang="pl-PL" sz="1400" b="1" kern="0" cap="none" spc="0" dirty="0" smtClean="0">
                <a:solidFill>
                  <a:schemeClr val="tx1"/>
                </a:solidFill>
                <a:latin typeface="+mn-lt"/>
              </a:rPr>
              <a:t>zniechęca do udziału w wyborach </a:t>
            </a:r>
            <a:r>
              <a:rPr lang="pl-PL" sz="1400" kern="0" cap="none" spc="0" dirty="0" smtClean="0">
                <a:solidFill>
                  <a:schemeClr val="tx1"/>
                </a:solidFill>
                <a:latin typeface="+mn-lt"/>
              </a:rPr>
              <a:t>i w samym referendum – nawet jak się prezydenta odwoła, to…</a:t>
            </a:r>
          </a:p>
          <a:p>
            <a:pPr marL="577850" lvl="1"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Prezydent </a:t>
            </a:r>
            <a:r>
              <a:rPr lang="pl-PL" sz="1400" kern="0" cap="none" spc="0" dirty="0" smtClean="0">
                <a:solidFill>
                  <a:schemeClr val="tx1"/>
                </a:solidFill>
                <a:latin typeface="+mn-lt"/>
              </a:rPr>
              <a:t>zaraz się znajdzie na jakimś </a:t>
            </a:r>
            <a:r>
              <a:rPr lang="pl-PL" sz="1400" b="1" kern="0" cap="none" spc="0" dirty="0" smtClean="0">
                <a:solidFill>
                  <a:schemeClr val="tx1"/>
                </a:solidFill>
                <a:latin typeface="+mn-lt"/>
              </a:rPr>
              <a:t>innym </a:t>
            </a:r>
            <a:r>
              <a:rPr lang="pl-PL" sz="1400" kern="0" cap="none" spc="0" dirty="0" smtClean="0">
                <a:solidFill>
                  <a:schemeClr val="tx1"/>
                </a:solidFill>
                <a:latin typeface="+mn-lt"/>
              </a:rPr>
              <a:t>wysokim </a:t>
            </a:r>
            <a:r>
              <a:rPr lang="pl-PL" sz="1400" b="1" kern="0" cap="none" spc="0" dirty="0" smtClean="0">
                <a:solidFill>
                  <a:schemeClr val="tx1"/>
                </a:solidFill>
                <a:latin typeface="+mn-lt"/>
              </a:rPr>
              <a:t>stanowisku </a:t>
            </a:r>
            <a:r>
              <a:rPr lang="pl-PL" sz="1400" kern="0" cap="none" spc="0" dirty="0" smtClean="0">
                <a:solidFill>
                  <a:schemeClr val="tx1"/>
                </a:solidFill>
                <a:latin typeface="+mn-lt"/>
              </a:rPr>
              <a:t>(tak było z poprzednimi wyborami, kiedy został starostą), koledzy o nim nie zapomną</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Nowa władza zacznie </a:t>
            </a:r>
            <a:r>
              <a:rPr lang="pl-PL" sz="1400" b="1" kern="0" cap="none" spc="0" dirty="0" smtClean="0">
                <a:solidFill>
                  <a:schemeClr val="tx1"/>
                </a:solidFill>
                <a:latin typeface="+mn-lt"/>
              </a:rPr>
              <a:t>się obławiać </a:t>
            </a:r>
            <a:r>
              <a:rPr lang="pl-PL" sz="1400" kern="0" cap="none" spc="0" dirty="0" smtClean="0">
                <a:solidFill>
                  <a:schemeClr val="tx1"/>
                </a:solidFill>
                <a:latin typeface="+mn-lt"/>
              </a:rPr>
              <a:t>i będzie to samo</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Istniejący w mieście układ jest tak silny, że nie da niczego zrobić – z czystej </a:t>
            </a:r>
            <a:r>
              <a:rPr lang="pl-PL" sz="1400" b="1" kern="0" cap="none" spc="0" dirty="0" smtClean="0">
                <a:solidFill>
                  <a:schemeClr val="tx1"/>
                </a:solidFill>
                <a:latin typeface="+mn-lt"/>
              </a:rPr>
              <a:t>złośliwości</a:t>
            </a:r>
            <a:r>
              <a:rPr lang="pl-PL" sz="1400" kern="0" cap="none" spc="0" dirty="0" smtClean="0">
                <a:solidFill>
                  <a:schemeClr val="tx1"/>
                </a:solidFill>
                <a:latin typeface="+mn-lt"/>
              </a:rPr>
              <a:t>, za karę, żeby utrudnić – władza tak na poziomie rządu, jak i lokalnie ciągle </a:t>
            </a:r>
            <a:r>
              <a:rPr lang="pl-PL" sz="1400" b="1" kern="0" cap="none" spc="0" dirty="0" smtClean="0">
                <a:solidFill>
                  <a:schemeClr val="tx1"/>
                </a:solidFill>
                <a:latin typeface="+mn-lt"/>
              </a:rPr>
              <a:t>się kłóci</a:t>
            </a:r>
            <a:r>
              <a:rPr lang="pl-PL" sz="1400" kern="0" cap="none" spc="0" dirty="0" smtClean="0">
                <a:solidFill>
                  <a:schemeClr val="tx1"/>
                </a:solidFill>
                <a:latin typeface="+mn-lt"/>
              </a:rPr>
              <a:t>, spiera </a:t>
            </a:r>
            <a:br>
              <a:rPr lang="pl-PL" sz="1400" kern="0" cap="none" spc="0" dirty="0" smtClean="0">
                <a:solidFill>
                  <a:schemeClr val="tx1"/>
                </a:solidFill>
                <a:latin typeface="+mn-lt"/>
              </a:rPr>
            </a:br>
            <a:r>
              <a:rPr lang="pl-PL" sz="1400" kern="0" cap="none" spc="0" dirty="0" smtClean="0">
                <a:solidFill>
                  <a:schemeClr val="tx1"/>
                </a:solidFill>
                <a:latin typeface="+mn-lt"/>
              </a:rPr>
              <a:t>o zasługi i winy, a </a:t>
            </a:r>
            <a:r>
              <a:rPr lang="pl-PL" sz="1400" b="1" kern="0" cap="none" spc="0" dirty="0" smtClean="0">
                <a:solidFill>
                  <a:schemeClr val="tx1"/>
                </a:solidFill>
                <a:latin typeface="+mn-lt"/>
              </a:rPr>
              <a:t>nie prowadzi konstruktywnej debaty</a:t>
            </a:r>
          </a:p>
        </p:txBody>
      </p:sp>
    </p:spTree>
    <p:extLst>
      <p:ext uri="{BB962C8B-B14F-4D97-AF65-F5344CB8AC3E}">
        <p14:creationId xmlns:p14="http://schemas.microsoft.com/office/powerpoint/2010/main" val="2630817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16</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Jak jest sprawowana władza w Zawierciu? (1/2)</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grpSp>
        <p:nvGrpSpPr>
          <p:cNvPr id="4" name="Grupa 3"/>
          <p:cNvGrpSpPr>
            <a:grpSpLocks/>
          </p:cNvGrpSpPr>
          <p:nvPr/>
        </p:nvGrpSpPr>
        <p:grpSpPr bwMode="auto">
          <a:xfrm>
            <a:off x="468313" y="6083573"/>
            <a:ext cx="8496300" cy="585787"/>
            <a:chOff x="450155" y="5929044"/>
            <a:chExt cx="8496944" cy="586182"/>
          </a:xfrm>
        </p:grpSpPr>
        <p:sp>
          <p:nvSpPr>
            <p:cNvPr id="6" name="pole tekstowe 16"/>
            <p:cNvSpPr txBox="1">
              <a:spLocks noChangeArrowheads="1"/>
            </p:cNvSpPr>
            <p:nvPr/>
          </p:nvSpPr>
          <p:spPr bwMode="auto">
            <a:xfrm>
              <a:off x="1146413" y="5929549"/>
              <a:ext cx="7800686" cy="585169"/>
            </a:xfrm>
            <a:prstGeom prst="rect">
              <a:avLst/>
            </a:prstGeom>
            <a:noFill/>
            <a:ln w="9525">
              <a:noFill/>
              <a:miter lim="800000"/>
              <a:headEnd/>
              <a:tailEnd/>
            </a:ln>
          </p:spPr>
          <p:txBody>
            <a:bodyPr anchor="ctr">
              <a:spAutoFit/>
            </a:bodyPr>
            <a:lstStyle/>
            <a:p>
              <a:r>
                <a:rPr lang="pl-PL" sz="1600" b="1" dirty="0" smtClean="0">
                  <a:solidFill>
                    <a:srgbClr val="990033"/>
                  </a:solidFill>
                  <a:latin typeface="+mn-lt"/>
                </a:rPr>
                <a:t>LUDZIE NIE ZNAJĄ INNEGO SPOSOBU SPRAWOWANIA WŁADZY, </a:t>
              </a:r>
              <a:br>
                <a:rPr lang="pl-PL" sz="1600" b="1" dirty="0" smtClean="0">
                  <a:solidFill>
                    <a:srgbClr val="990033"/>
                  </a:solidFill>
                  <a:latin typeface="+mn-lt"/>
                </a:rPr>
              </a:br>
              <a:r>
                <a:rPr lang="pl-PL" sz="1600" b="1" dirty="0" smtClean="0">
                  <a:solidFill>
                    <a:srgbClr val="990033"/>
                  </a:solidFill>
                  <a:latin typeface="+mn-lt"/>
                </a:rPr>
                <a:t>NIE WIERZĄ, ŻE JEST JAKAŚ ALTERNATYWA</a:t>
              </a:r>
            </a:p>
          </p:txBody>
        </p:sp>
        <p:sp>
          <p:nvSpPr>
            <p:cNvPr id="7" name="Freeform 23"/>
            <p:cNvSpPr>
              <a:spLocks noEditPoints="1"/>
            </p:cNvSpPr>
            <p:nvPr/>
          </p:nvSpPr>
          <p:spPr bwMode="auto">
            <a:xfrm>
              <a:off x="450155" y="5929044"/>
              <a:ext cx="593453" cy="586182"/>
            </a:xfrm>
            <a:custGeom>
              <a:avLst/>
              <a:gdLst>
                <a:gd name="T0" fmla="*/ 286 w 572"/>
                <a:gd name="T1" fmla="*/ 0 h 572"/>
                <a:gd name="T2" fmla="*/ 0 w 572"/>
                <a:gd name="T3" fmla="*/ 286 h 572"/>
                <a:gd name="T4" fmla="*/ 286 w 572"/>
                <a:gd name="T5" fmla="*/ 572 h 572"/>
                <a:gd name="T6" fmla="*/ 572 w 572"/>
                <a:gd name="T7" fmla="*/ 286 h 572"/>
                <a:gd name="T8" fmla="*/ 286 w 572"/>
                <a:gd name="T9" fmla="*/ 0 h 572"/>
                <a:gd name="T10" fmla="*/ 273 w 572"/>
                <a:gd name="T11" fmla="*/ 72 h 572"/>
                <a:gd name="T12" fmla="*/ 285 w 572"/>
                <a:gd name="T13" fmla="*/ 61 h 572"/>
                <a:gd name="T14" fmla="*/ 296 w 572"/>
                <a:gd name="T15" fmla="*/ 72 h 572"/>
                <a:gd name="T16" fmla="*/ 296 w 572"/>
                <a:gd name="T17" fmla="*/ 167 h 572"/>
                <a:gd name="T18" fmla="*/ 285 w 572"/>
                <a:gd name="T19" fmla="*/ 179 h 572"/>
                <a:gd name="T20" fmla="*/ 273 w 572"/>
                <a:gd name="T21" fmla="*/ 167 h 572"/>
                <a:gd name="T22" fmla="*/ 273 w 572"/>
                <a:gd name="T23" fmla="*/ 72 h 572"/>
                <a:gd name="T24" fmla="*/ 164 w 572"/>
                <a:gd name="T25" fmla="*/ 286 h 572"/>
                <a:gd name="T26" fmla="*/ 68 w 572"/>
                <a:gd name="T27" fmla="*/ 286 h 572"/>
                <a:gd name="T28" fmla="*/ 57 w 572"/>
                <a:gd name="T29" fmla="*/ 275 h 572"/>
                <a:gd name="T30" fmla="*/ 68 w 572"/>
                <a:gd name="T31" fmla="*/ 263 h 572"/>
                <a:gd name="T32" fmla="*/ 164 w 572"/>
                <a:gd name="T33" fmla="*/ 263 h 572"/>
                <a:gd name="T34" fmla="*/ 175 w 572"/>
                <a:gd name="T35" fmla="*/ 275 h 572"/>
                <a:gd name="T36" fmla="*/ 164 w 572"/>
                <a:gd name="T37" fmla="*/ 286 h 572"/>
                <a:gd name="T38" fmla="*/ 120 w 572"/>
                <a:gd name="T39" fmla="*/ 139 h 572"/>
                <a:gd name="T40" fmla="*/ 120 w 572"/>
                <a:gd name="T41" fmla="*/ 123 h 572"/>
                <a:gd name="T42" fmla="*/ 135 w 572"/>
                <a:gd name="T43" fmla="*/ 123 h 572"/>
                <a:gd name="T44" fmla="*/ 203 w 572"/>
                <a:gd name="T45" fmla="*/ 191 h 572"/>
                <a:gd name="T46" fmla="*/ 203 w 572"/>
                <a:gd name="T47" fmla="*/ 207 h 572"/>
                <a:gd name="T48" fmla="*/ 187 w 572"/>
                <a:gd name="T49" fmla="*/ 207 h 572"/>
                <a:gd name="T50" fmla="*/ 120 w 572"/>
                <a:gd name="T51" fmla="*/ 139 h 572"/>
                <a:gd name="T52" fmla="*/ 327 w 572"/>
                <a:gd name="T53" fmla="*/ 373 h 572"/>
                <a:gd name="T54" fmla="*/ 327 w 572"/>
                <a:gd name="T55" fmla="*/ 445 h 572"/>
                <a:gd name="T56" fmla="*/ 308 w 572"/>
                <a:gd name="T57" fmla="*/ 464 h 572"/>
                <a:gd name="T58" fmla="*/ 261 w 572"/>
                <a:gd name="T59" fmla="*/ 464 h 572"/>
                <a:gd name="T60" fmla="*/ 242 w 572"/>
                <a:gd name="T61" fmla="*/ 445 h 572"/>
                <a:gd name="T62" fmla="*/ 242 w 572"/>
                <a:gd name="T63" fmla="*/ 373 h 572"/>
                <a:gd name="T64" fmla="*/ 192 w 572"/>
                <a:gd name="T65" fmla="*/ 291 h 572"/>
                <a:gd name="T66" fmla="*/ 285 w 572"/>
                <a:gd name="T67" fmla="*/ 199 h 572"/>
                <a:gd name="T68" fmla="*/ 377 w 572"/>
                <a:gd name="T69" fmla="*/ 291 h 572"/>
                <a:gd name="T70" fmla="*/ 327 w 572"/>
                <a:gd name="T71" fmla="*/ 373 h 572"/>
                <a:gd name="T72" fmla="*/ 365 w 572"/>
                <a:gd name="T73" fmla="*/ 207 h 572"/>
                <a:gd name="T74" fmla="*/ 365 w 572"/>
                <a:gd name="T75" fmla="*/ 191 h 572"/>
                <a:gd name="T76" fmla="*/ 433 w 572"/>
                <a:gd name="T77" fmla="*/ 123 h 572"/>
                <a:gd name="T78" fmla="*/ 449 w 572"/>
                <a:gd name="T79" fmla="*/ 123 h 572"/>
                <a:gd name="T80" fmla="*/ 449 w 572"/>
                <a:gd name="T81" fmla="*/ 139 h 572"/>
                <a:gd name="T82" fmla="*/ 381 w 572"/>
                <a:gd name="T83" fmla="*/ 207 h 572"/>
                <a:gd name="T84" fmla="*/ 365 w 572"/>
                <a:gd name="T85" fmla="*/ 207 h 572"/>
                <a:gd name="T86" fmla="*/ 503 w 572"/>
                <a:gd name="T87" fmla="*/ 286 h 572"/>
                <a:gd name="T88" fmla="*/ 408 w 572"/>
                <a:gd name="T89" fmla="*/ 286 h 572"/>
                <a:gd name="T90" fmla="*/ 396 w 572"/>
                <a:gd name="T91" fmla="*/ 275 h 572"/>
                <a:gd name="T92" fmla="*/ 408 w 572"/>
                <a:gd name="T93" fmla="*/ 263 h 572"/>
                <a:gd name="T94" fmla="*/ 503 w 572"/>
                <a:gd name="T95" fmla="*/ 263 h 572"/>
                <a:gd name="T96" fmla="*/ 515 w 572"/>
                <a:gd name="T97" fmla="*/ 275 h 572"/>
                <a:gd name="T98" fmla="*/ 503 w 572"/>
                <a:gd name="T99" fmla="*/ 286 h 5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72"/>
                <a:gd name="T152" fmla="*/ 572 w 572"/>
                <a:gd name="T153" fmla="*/ 572 h 5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72">
                  <a:moveTo>
                    <a:pt x="286" y="0"/>
                  </a:moveTo>
                  <a:cubicBezTo>
                    <a:pt x="128" y="0"/>
                    <a:pt x="0" y="128"/>
                    <a:pt x="0" y="286"/>
                  </a:cubicBezTo>
                  <a:cubicBezTo>
                    <a:pt x="0" y="444"/>
                    <a:pt x="128" y="572"/>
                    <a:pt x="286" y="572"/>
                  </a:cubicBezTo>
                  <a:cubicBezTo>
                    <a:pt x="444" y="572"/>
                    <a:pt x="572" y="444"/>
                    <a:pt x="572" y="286"/>
                  </a:cubicBezTo>
                  <a:cubicBezTo>
                    <a:pt x="572" y="128"/>
                    <a:pt x="444" y="0"/>
                    <a:pt x="286" y="0"/>
                  </a:cubicBezTo>
                  <a:close/>
                  <a:moveTo>
                    <a:pt x="273" y="72"/>
                  </a:moveTo>
                  <a:cubicBezTo>
                    <a:pt x="273" y="66"/>
                    <a:pt x="278" y="61"/>
                    <a:pt x="285" y="61"/>
                  </a:cubicBezTo>
                  <a:cubicBezTo>
                    <a:pt x="291" y="61"/>
                    <a:pt x="296" y="66"/>
                    <a:pt x="296" y="72"/>
                  </a:cubicBezTo>
                  <a:cubicBezTo>
                    <a:pt x="296" y="167"/>
                    <a:pt x="296" y="167"/>
                    <a:pt x="296" y="167"/>
                  </a:cubicBezTo>
                  <a:cubicBezTo>
                    <a:pt x="296" y="174"/>
                    <a:pt x="291" y="179"/>
                    <a:pt x="285" y="179"/>
                  </a:cubicBezTo>
                  <a:cubicBezTo>
                    <a:pt x="278" y="179"/>
                    <a:pt x="273" y="174"/>
                    <a:pt x="273" y="167"/>
                  </a:cubicBezTo>
                  <a:lnTo>
                    <a:pt x="273" y="72"/>
                  </a:lnTo>
                  <a:close/>
                  <a:moveTo>
                    <a:pt x="164" y="286"/>
                  </a:moveTo>
                  <a:cubicBezTo>
                    <a:pt x="68" y="286"/>
                    <a:pt x="68" y="286"/>
                    <a:pt x="68" y="286"/>
                  </a:cubicBezTo>
                  <a:cubicBezTo>
                    <a:pt x="62" y="286"/>
                    <a:pt x="57" y="281"/>
                    <a:pt x="57" y="275"/>
                  </a:cubicBezTo>
                  <a:cubicBezTo>
                    <a:pt x="57" y="269"/>
                    <a:pt x="62" y="263"/>
                    <a:pt x="68" y="263"/>
                  </a:cubicBezTo>
                  <a:cubicBezTo>
                    <a:pt x="164" y="263"/>
                    <a:pt x="164" y="263"/>
                    <a:pt x="164" y="263"/>
                  </a:cubicBezTo>
                  <a:cubicBezTo>
                    <a:pt x="170" y="263"/>
                    <a:pt x="175" y="269"/>
                    <a:pt x="175" y="275"/>
                  </a:cubicBezTo>
                  <a:cubicBezTo>
                    <a:pt x="175" y="281"/>
                    <a:pt x="170" y="286"/>
                    <a:pt x="164" y="286"/>
                  </a:cubicBezTo>
                  <a:close/>
                  <a:moveTo>
                    <a:pt x="120" y="139"/>
                  </a:moveTo>
                  <a:cubicBezTo>
                    <a:pt x="115" y="135"/>
                    <a:pt x="115" y="127"/>
                    <a:pt x="120" y="123"/>
                  </a:cubicBezTo>
                  <a:cubicBezTo>
                    <a:pt x="124" y="119"/>
                    <a:pt x="131" y="119"/>
                    <a:pt x="135" y="123"/>
                  </a:cubicBezTo>
                  <a:cubicBezTo>
                    <a:pt x="203" y="191"/>
                    <a:pt x="203" y="191"/>
                    <a:pt x="203" y="191"/>
                  </a:cubicBezTo>
                  <a:cubicBezTo>
                    <a:pt x="207" y="195"/>
                    <a:pt x="207" y="202"/>
                    <a:pt x="203" y="207"/>
                  </a:cubicBezTo>
                  <a:cubicBezTo>
                    <a:pt x="199" y="211"/>
                    <a:pt x="192" y="211"/>
                    <a:pt x="187" y="207"/>
                  </a:cubicBezTo>
                  <a:lnTo>
                    <a:pt x="120" y="139"/>
                  </a:lnTo>
                  <a:close/>
                  <a:moveTo>
                    <a:pt x="327" y="373"/>
                  </a:moveTo>
                  <a:cubicBezTo>
                    <a:pt x="327" y="445"/>
                    <a:pt x="327" y="445"/>
                    <a:pt x="327" y="445"/>
                  </a:cubicBezTo>
                  <a:cubicBezTo>
                    <a:pt x="327" y="455"/>
                    <a:pt x="319" y="464"/>
                    <a:pt x="308" y="464"/>
                  </a:cubicBezTo>
                  <a:cubicBezTo>
                    <a:pt x="261" y="464"/>
                    <a:pt x="261" y="464"/>
                    <a:pt x="261" y="464"/>
                  </a:cubicBezTo>
                  <a:cubicBezTo>
                    <a:pt x="251" y="464"/>
                    <a:pt x="242" y="455"/>
                    <a:pt x="242" y="445"/>
                  </a:cubicBezTo>
                  <a:cubicBezTo>
                    <a:pt x="242" y="373"/>
                    <a:pt x="242" y="373"/>
                    <a:pt x="242" y="373"/>
                  </a:cubicBezTo>
                  <a:cubicBezTo>
                    <a:pt x="212" y="358"/>
                    <a:pt x="192" y="327"/>
                    <a:pt x="192" y="291"/>
                  </a:cubicBezTo>
                  <a:cubicBezTo>
                    <a:pt x="192" y="240"/>
                    <a:pt x="233" y="199"/>
                    <a:pt x="285" y="199"/>
                  </a:cubicBezTo>
                  <a:cubicBezTo>
                    <a:pt x="336" y="199"/>
                    <a:pt x="377" y="240"/>
                    <a:pt x="377" y="291"/>
                  </a:cubicBezTo>
                  <a:cubicBezTo>
                    <a:pt x="377" y="327"/>
                    <a:pt x="357" y="358"/>
                    <a:pt x="327" y="373"/>
                  </a:cubicBezTo>
                  <a:close/>
                  <a:moveTo>
                    <a:pt x="365" y="207"/>
                  </a:moveTo>
                  <a:cubicBezTo>
                    <a:pt x="361" y="202"/>
                    <a:pt x="361" y="195"/>
                    <a:pt x="365" y="191"/>
                  </a:cubicBezTo>
                  <a:cubicBezTo>
                    <a:pt x="433" y="123"/>
                    <a:pt x="433" y="123"/>
                    <a:pt x="433" y="123"/>
                  </a:cubicBezTo>
                  <a:cubicBezTo>
                    <a:pt x="437" y="119"/>
                    <a:pt x="444" y="119"/>
                    <a:pt x="449" y="123"/>
                  </a:cubicBezTo>
                  <a:cubicBezTo>
                    <a:pt x="453" y="127"/>
                    <a:pt x="453" y="135"/>
                    <a:pt x="449" y="139"/>
                  </a:cubicBezTo>
                  <a:cubicBezTo>
                    <a:pt x="381" y="207"/>
                    <a:pt x="381" y="207"/>
                    <a:pt x="381" y="207"/>
                  </a:cubicBezTo>
                  <a:cubicBezTo>
                    <a:pt x="377" y="211"/>
                    <a:pt x="370" y="211"/>
                    <a:pt x="365" y="207"/>
                  </a:cubicBezTo>
                  <a:close/>
                  <a:moveTo>
                    <a:pt x="503" y="286"/>
                  </a:moveTo>
                  <a:cubicBezTo>
                    <a:pt x="408" y="286"/>
                    <a:pt x="408" y="286"/>
                    <a:pt x="408" y="286"/>
                  </a:cubicBezTo>
                  <a:cubicBezTo>
                    <a:pt x="401" y="286"/>
                    <a:pt x="396" y="281"/>
                    <a:pt x="396" y="275"/>
                  </a:cubicBezTo>
                  <a:cubicBezTo>
                    <a:pt x="396" y="269"/>
                    <a:pt x="401" y="263"/>
                    <a:pt x="408" y="263"/>
                  </a:cubicBezTo>
                  <a:cubicBezTo>
                    <a:pt x="503" y="263"/>
                    <a:pt x="503" y="263"/>
                    <a:pt x="503" y="263"/>
                  </a:cubicBezTo>
                  <a:cubicBezTo>
                    <a:pt x="510" y="263"/>
                    <a:pt x="515" y="269"/>
                    <a:pt x="515" y="275"/>
                  </a:cubicBezTo>
                  <a:cubicBezTo>
                    <a:pt x="515" y="281"/>
                    <a:pt x="510" y="286"/>
                    <a:pt x="503" y="286"/>
                  </a:cubicBezTo>
                  <a:close/>
                </a:path>
              </a:pathLst>
            </a:custGeom>
            <a:solidFill>
              <a:srgbClr val="990033"/>
            </a:solidFill>
            <a:ln w="28" cap="flat">
              <a:solidFill>
                <a:srgbClr val="FFFFFF"/>
              </a:solidFill>
              <a:prstDash val="solid"/>
              <a:miter lim="800000"/>
              <a:headEnd/>
              <a:tailEnd/>
            </a:ln>
          </p:spPr>
          <p:txBody>
            <a:bodyPr anchor="ctr"/>
            <a:lstStyle/>
            <a:p>
              <a:endParaRPr lang="pl-PL">
                <a:latin typeface="+mn-lt"/>
              </a:endParaRPr>
            </a:p>
          </p:txBody>
        </p:sp>
      </p:grpSp>
      <p:sp>
        <p:nvSpPr>
          <p:cNvPr id="8" name="Symbol zastępczy zawartości 2"/>
          <p:cNvSpPr txBox="1">
            <a:spLocks/>
          </p:cNvSpPr>
          <p:nvPr/>
        </p:nvSpPr>
        <p:spPr>
          <a:xfrm>
            <a:off x="457200" y="1040103"/>
            <a:ext cx="8372475" cy="4529424"/>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Mocny układ towarzyski</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Klasa polityczna w Zawierciu </a:t>
            </a:r>
            <a:r>
              <a:rPr lang="pl-PL" sz="1400" b="1" kern="0" cap="none" spc="0" dirty="0" smtClean="0">
                <a:solidFill>
                  <a:schemeClr val="tx1"/>
                </a:solidFill>
                <a:latin typeface="+mn-lt"/>
              </a:rPr>
              <a:t>wywodzi się z PZPR</a:t>
            </a:r>
            <a:r>
              <a:rPr lang="pl-PL" sz="1400" kern="0" cap="none" spc="0" dirty="0" smtClean="0">
                <a:solidFill>
                  <a:schemeClr val="tx1"/>
                </a:solidFill>
                <a:latin typeface="+mn-lt"/>
              </a:rPr>
              <a:t>, potem SLD; kiedy SLD zaczęło tracić popularność, powstała Niezależna Alternatywa Wyborcza, na której czele stoi prezydent – R. Mach</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R. Mach jest </a:t>
            </a:r>
            <a:r>
              <a:rPr lang="pl-PL" sz="1400" b="1" kern="0" cap="none" spc="0" dirty="0" smtClean="0">
                <a:solidFill>
                  <a:schemeClr val="tx1"/>
                </a:solidFill>
                <a:latin typeface="+mn-lt"/>
              </a:rPr>
              <a:t>dawnym nauczycielem </a:t>
            </a:r>
            <a:r>
              <a:rPr lang="pl-PL" sz="1400" b="1" kern="0" cap="none" spc="0" dirty="0" err="1" smtClean="0">
                <a:solidFill>
                  <a:schemeClr val="tx1"/>
                </a:solidFill>
                <a:latin typeface="+mn-lt"/>
              </a:rPr>
              <a:t>wf-u</a:t>
            </a:r>
            <a:r>
              <a:rPr lang="pl-PL" sz="1400" kern="0" cap="none" spc="0" dirty="0" smtClean="0">
                <a:solidFill>
                  <a:schemeClr val="tx1"/>
                </a:solidFill>
                <a:latin typeface="+mn-lt"/>
              </a:rPr>
              <a:t>, z silnymi powiązaniami z działaczami sportowymi i kręgami nauczycielskimi</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U władzy jest </a:t>
            </a:r>
            <a:r>
              <a:rPr lang="pl-PL" sz="1400" b="1" kern="0" cap="none" spc="0" dirty="0" smtClean="0">
                <a:solidFill>
                  <a:schemeClr val="tx1"/>
                </a:solidFill>
                <a:latin typeface="+mn-lt"/>
              </a:rPr>
              <a:t>od 1996 roku </a:t>
            </a:r>
            <a:r>
              <a:rPr lang="pl-PL" sz="1400" kern="0" cap="none" spc="0" dirty="0" smtClean="0">
                <a:solidFill>
                  <a:schemeClr val="tx1"/>
                </a:solidFill>
                <a:latin typeface="+mn-lt"/>
              </a:rPr>
              <a:t>– najpierw 2 kadencje (prezydent, v-ce prezydent), potem starosta i teraz znowu prezydent </a:t>
            </a:r>
          </a:p>
          <a:p>
            <a:pPr marL="177800" indent="-177800">
              <a:lnSpc>
                <a:spcPct val="130000"/>
              </a:lnSpc>
              <a:spcBef>
                <a:spcPts val="100"/>
              </a:spcBef>
              <a:spcAft>
                <a:spcPts val="100"/>
              </a:spcAft>
              <a:buClr>
                <a:schemeClr val="accent2"/>
              </a:buClr>
              <a:buFont typeface="Wingdings" pitchFamily="2" charset="2"/>
              <a:buChar char="Ø"/>
            </a:pPr>
            <a:endParaRPr lang="pl-PL" sz="1400" kern="0" cap="none" spc="0" dirty="0" smtClean="0">
              <a:solidFill>
                <a:schemeClr val="tx1"/>
              </a:solidFill>
              <a:latin typeface="+mn-lt"/>
            </a:endParaRPr>
          </a:p>
          <a:p>
            <a:pPr marL="177800"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’Macki’ prezydenta Macha są bardzo silne i są w stanie wiele rzeczy blokować, utrudniać</a:t>
            </a:r>
            <a:r>
              <a:rPr lang="pl-PL" sz="1400" kern="0" cap="none" spc="0" dirty="0" smtClean="0">
                <a:solidFill>
                  <a:schemeClr val="tx1"/>
                </a:solidFill>
                <a:latin typeface="+mn-lt"/>
              </a:rPr>
              <a:t>; to człowiek pamiętliwy, który potrafi karać swoich przeciwników politycznych, a nawet wyborców</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Jedna z dzielnic, w której wygrał jego konkurent, została ukarana: próba likwidacji szkoły, likwidacja kursów autobusów, zimą zdarzało się, że autobusy tam w ogóle nie dojeżdżały</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Gniew prezydenta może człowieka zniszczyć, łaska – zapewnić wygodne życie</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Za łapówki lub przyjaźń (mówi się: daj flaszkę, a załatwisz sprawę) załatwia wiele spraw – przez co dla wielu osób, jest wygodny</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Koleżanki w sądzie (sędziny) nie pozwolą na ukaranie nieuczciwych pracodawców – o ile, nie chce tego prezydent</a:t>
            </a:r>
          </a:p>
          <a:p>
            <a:pPr marL="177800"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Każdy, kto chce coś w mieście zrobić, jest umoczony w tym układzie</a:t>
            </a:r>
          </a:p>
        </p:txBody>
      </p:sp>
    </p:spTree>
    <p:extLst>
      <p:ext uri="{BB962C8B-B14F-4D97-AF65-F5344CB8AC3E}">
        <p14:creationId xmlns:p14="http://schemas.microsoft.com/office/powerpoint/2010/main" val="2630817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17</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Jak jest sprawowana władza w Zawierciu? (2/2)</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grpSp>
        <p:nvGrpSpPr>
          <p:cNvPr id="4" name="Grupa 3"/>
          <p:cNvGrpSpPr>
            <a:grpSpLocks/>
          </p:cNvGrpSpPr>
          <p:nvPr/>
        </p:nvGrpSpPr>
        <p:grpSpPr bwMode="auto">
          <a:xfrm>
            <a:off x="468313" y="6083573"/>
            <a:ext cx="8496300" cy="585787"/>
            <a:chOff x="450155" y="5929044"/>
            <a:chExt cx="8496944" cy="586182"/>
          </a:xfrm>
        </p:grpSpPr>
        <p:sp>
          <p:nvSpPr>
            <p:cNvPr id="6" name="pole tekstowe 16"/>
            <p:cNvSpPr txBox="1">
              <a:spLocks noChangeArrowheads="1"/>
            </p:cNvSpPr>
            <p:nvPr/>
          </p:nvSpPr>
          <p:spPr bwMode="auto">
            <a:xfrm>
              <a:off x="1146413" y="5929549"/>
              <a:ext cx="7800686" cy="585169"/>
            </a:xfrm>
            <a:prstGeom prst="rect">
              <a:avLst/>
            </a:prstGeom>
            <a:noFill/>
            <a:ln w="9525">
              <a:noFill/>
              <a:miter lim="800000"/>
              <a:headEnd/>
              <a:tailEnd/>
            </a:ln>
          </p:spPr>
          <p:txBody>
            <a:bodyPr anchor="ctr">
              <a:spAutoFit/>
            </a:bodyPr>
            <a:lstStyle/>
            <a:p>
              <a:r>
                <a:rPr lang="pl-PL" sz="1600" b="1" dirty="0" smtClean="0">
                  <a:solidFill>
                    <a:srgbClr val="990033"/>
                  </a:solidFill>
                  <a:latin typeface="+mn-lt"/>
                </a:rPr>
                <a:t>LUDZIE NIE ZNAJĄ DOBREJ WŁADZY, KAŻDA WŁADZA JEST ZŁA, </a:t>
              </a:r>
              <a:br>
                <a:rPr lang="pl-PL" sz="1600" b="1" dirty="0" smtClean="0">
                  <a:solidFill>
                    <a:srgbClr val="990033"/>
                  </a:solidFill>
                  <a:latin typeface="+mn-lt"/>
                </a:rPr>
              </a:br>
              <a:r>
                <a:rPr lang="pl-PL" sz="1600" b="1" dirty="0" smtClean="0">
                  <a:solidFill>
                    <a:srgbClr val="990033"/>
                  </a:solidFill>
                  <a:latin typeface="+mn-lt"/>
                </a:rPr>
                <a:t>WSZYSCY SĄ ’UMOCZENI W UKŁAD’, WIĘC WSZĘDZIE GO WIDZĄ</a:t>
              </a:r>
            </a:p>
          </p:txBody>
        </p:sp>
        <p:sp>
          <p:nvSpPr>
            <p:cNvPr id="7" name="Freeform 23"/>
            <p:cNvSpPr>
              <a:spLocks noEditPoints="1"/>
            </p:cNvSpPr>
            <p:nvPr/>
          </p:nvSpPr>
          <p:spPr bwMode="auto">
            <a:xfrm>
              <a:off x="450155" y="5929044"/>
              <a:ext cx="593453" cy="586182"/>
            </a:xfrm>
            <a:custGeom>
              <a:avLst/>
              <a:gdLst>
                <a:gd name="T0" fmla="*/ 286 w 572"/>
                <a:gd name="T1" fmla="*/ 0 h 572"/>
                <a:gd name="T2" fmla="*/ 0 w 572"/>
                <a:gd name="T3" fmla="*/ 286 h 572"/>
                <a:gd name="T4" fmla="*/ 286 w 572"/>
                <a:gd name="T5" fmla="*/ 572 h 572"/>
                <a:gd name="T6" fmla="*/ 572 w 572"/>
                <a:gd name="T7" fmla="*/ 286 h 572"/>
                <a:gd name="T8" fmla="*/ 286 w 572"/>
                <a:gd name="T9" fmla="*/ 0 h 572"/>
                <a:gd name="T10" fmla="*/ 273 w 572"/>
                <a:gd name="T11" fmla="*/ 72 h 572"/>
                <a:gd name="T12" fmla="*/ 285 w 572"/>
                <a:gd name="T13" fmla="*/ 61 h 572"/>
                <a:gd name="T14" fmla="*/ 296 w 572"/>
                <a:gd name="T15" fmla="*/ 72 h 572"/>
                <a:gd name="T16" fmla="*/ 296 w 572"/>
                <a:gd name="T17" fmla="*/ 167 h 572"/>
                <a:gd name="T18" fmla="*/ 285 w 572"/>
                <a:gd name="T19" fmla="*/ 179 h 572"/>
                <a:gd name="T20" fmla="*/ 273 w 572"/>
                <a:gd name="T21" fmla="*/ 167 h 572"/>
                <a:gd name="T22" fmla="*/ 273 w 572"/>
                <a:gd name="T23" fmla="*/ 72 h 572"/>
                <a:gd name="T24" fmla="*/ 164 w 572"/>
                <a:gd name="T25" fmla="*/ 286 h 572"/>
                <a:gd name="T26" fmla="*/ 68 w 572"/>
                <a:gd name="T27" fmla="*/ 286 h 572"/>
                <a:gd name="T28" fmla="*/ 57 w 572"/>
                <a:gd name="T29" fmla="*/ 275 h 572"/>
                <a:gd name="T30" fmla="*/ 68 w 572"/>
                <a:gd name="T31" fmla="*/ 263 h 572"/>
                <a:gd name="T32" fmla="*/ 164 w 572"/>
                <a:gd name="T33" fmla="*/ 263 h 572"/>
                <a:gd name="T34" fmla="*/ 175 w 572"/>
                <a:gd name="T35" fmla="*/ 275 h 572"/>
                <a:gd name="T36" fmla="*/ 164 w 572"/>
                <a:gd name="T37" fmla="*/ 286 h 572"/>
                <a:gd name="T38" fmla="*/ 120 w 572"/>
                <a:gd name="T39" fmla="*/ 139 h 572"/>
                <a:gd name="T40" fmla="*/ 120 w 572"/>
                <a:gd name="T41" fmla="*/ 123 h 572"/>
                <a:gd name="T42" fmla="*/ 135 w 572"/>
                <a:gd name="T43" fmla="*/ 123 h 572"/>
                <a:gd name="T44" fmla="*/ 203 w 572"/>
                <a:gd name="T45" fmla="*/ 191 h 572"/>
                <a:gd name="T46" fmla="*/ 203 w 572"/>
                <a:gd name="T47" fmla="*/ 207 h 572"/>
                <a:gd name="T48" fmla="*/ 187 w 572"/>
                <a:gd name="T49" fmla="*/ 207 h 572"/>
                <a:gd name="T50" fmla="*/ 120 w 572"/>
                <a:gd name="T51" fmla="*/ 139 h 572"/>
                <a:gd name="T52" fmla="*/ 327 w 572"/>
                <a:gd name="T53" fmla="*/ 373 h 572"/>
                <a:gd name="T54" fmla="*/ 327 w 572"/>
                <a:gd name="T55" fmla="*/ 445 h 572"/>
                <a:gd name="T56" fmla="*/ 308 w 572"/>
                <a:gd name="T57" fmla="*/ 464 h 572"/>
                <a:gd name="T58" fmla="*/ 261 w 572"/>
                <a:gd name="T59" fmla="*/ 464 h 572"/>
                <a:gd name="T60" fmla="*/ 242 w 572"/>
                <a:gd name="T61" fmla="*/ 445 h 572"/>
                <a:gd name="T62" fmla="*/ 242 w 572"/>
                <a:gd name="T63" fmla="*/ 373 h 572"/>
                <a:gd name="T64" fmla="*/ 192 w 572"/>
                <a:gd name="T65" fmla="*/ 291 h 572"/>
                <a:gd name="T66" fmla="*/ 285 w 572"/>
                <a:gd name="T67" fmla="*/ 199 h 572"/>
                <a:gd name="T68" fmla="*/ 377 w 572"/>
                <a:gd name="T69" fmla="*/ 291 h 572"/>
                <a:gd name="T70" fmla="*/ 327 w 572"/>
                <a:gd name="T71" fmla="*/ 373 h 572"/>
                <a:gd name="T72" fmla="*/ 365 w 572"/>
                <a:gd name="T73" fmla="*/ 207 h 572"/>
                <a:gd name="T74" fmla="*/ 365 w 572"/>
                <a:gd name="T75" fmla="*/ 191 h 572"/>
                <a:gd name="T76" fmla="*/ 433 w 572"/>
                <a:gd name="T77" fmla="*/ 123 h 572"/>
                <a:gd name="T78" fmla="*/ 449 w 572"/>
                <a:gd name="T79" fmla="*/ 123 h 572"/>
                <a:gd name="T80" fmla="*/ 449 w 572"/>
                <a:gd name="T81" fmla="*/ 139 h 572"/>
                <a:gd name="T82" fmla="*/ 381 w 572"/>
                <a:gd name="T83" fmla="*/ 207 h 572"/>
                <a:gd name="T84" fmla="*/ 365 w 572"/>
                <a:gd name="T85" fmla="*/ 207 h 572"/>
                <a:gd name="T86" fmla="*/ 503 w 572"/>
                <a:gd name="T87" fmla="*/ 286 h 572"/>
                <a:gd name="T88" fmla="*/ 408 w 572"/>
                <a:gd name="T89" fmla="*/ 286 h 572"/>
                <a:gd name="T90" fmla="*/ 396 w 572"/>
                <a:gd name="T91" fmla="*/ 275 h 572"/>
                <a:gd name="T92" fmla="*/ 408 w 572"/>
                <a:gd name="T93" fmla="*/ 263 h 572"/>
                <a:gd name="T94" fmla="*/ 503 w 572"/>
                <a:gd name="T95" fmla="*/ 263 h 572"/>
                <a:gd name="T96" fmla="*/ 515 w 572"/>
                <a:gd name="T97" fmla="*/ 275 h 572"/>
                <a:gd name="T98" fmla="*/ 503 w 572"/>
                <a:gd name="T99" fmla="*/ 286 h 5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72"/>
                <a:gd name="T152" fmla="*/ 572 w 572"/>
                <a:gd name="T153" fmla="*/ 572 h 5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72">
                  <a:moveTo>
                    <a:pt x="286" y="0"/>
                  </a:moveTo>
                  <a:cubicBezTo>
                    <a:pt x="128" y="0"/>
                    <a:pt x="0" y="128"/>
                    <a:pt x="0" y="286"/>
                  </a:cubicBezTo>
                  <a:cubicBezTo>
                    <a:pt x="0" y="444"/>
                    <a:pt x="128" y="572"/>
                    <a:pt x="286" y="572"/>
                  </a:cubicBezTo>
                  <a:cubicBezTo>
                    <a:pt x="444" y="572"/>
                    <a:pt x="572" y="444"/>
                    <a:pt x="572" y="286"/>
                  </a:cubicBezTo>
                  <a:cubicBezTo>
                    <a:pt x="572" y="128"/>
                    <a:pt x="444" y="0"/>
                    <a:pt x="286" y="0"/>
                  </a:cubicBezTo>
                  <a:close/>
                  <a:moveTo>
                    <a:pt x="273" y="72"/>
                  </a:moveTo>
                  <a:cubicBezTo>
                    <a:pt x="273" y="66"/>
                    <a:pt x="278" y="61"/>
                    <a:pt x="285" y="61"/>
                  </a:cubicBezTo>
                  <a:cubicBezTo>
                    <a:pt x="291" y="61"/>
                    <a:pt x="296" y="66"/>
                    <a:pt x="296" y="72"/>
                  </a:cubicBezTo>
                  <a:cubicBezTo>
                    <a:pt x="296" y="167"/>
                    <a:pt x="296" y="167"/>
                    <a:pt x="296" y="167"/>
                  </a:cubicBezTo>
                  <a:cubicBezTo>
                    <a:pt x="296" y="174"/>
                    <a:pt x="291" y="179"/>
                    <a:pt x="285" y="179"/>
                  </a:cubicBezTo>
                  <a:cubicBezTo>
                    <a:pt x="278" y="179"/>
                    <a:pt x="273" y="174"/>
                    <a:pt x="273" y="167"/>
                  </a:cubicBezTo>
                  <a:lnTo>
                    <a:pt x="273" y="72"/>
                  </a:lnTo>
                  <a:close/>
                  <a:moveTo>
                    <a:pt x="164" y="286"/>
                  </a:moveTo>
                  <a:cubicBezTo>
                    <a:pt x="68" y="286"/>
                    <a:pt x="68" y="286"/>
                    <a:pt x="68" y="286"/>
                  </a:cubicBezTo>
                  <a:cubicBezTo>
                    <a:pt x="62" y="286"/>
                    <a:pt x="57" y="281"/>
                    <a:pt x="57" y="275"/>
                  </a:cubicBezTo>
                  <a:cubicBezTo>
                    <a:pt x="57" y="269"/>
                    <a:pt x="62" y="263"/>
                    <a:pt x="68" y="263"/>
                  </a:cubicBezTo>
                  <a:cubicBezTo>
                    <a:pt x="164" y="263"/>
                    <a:pt x="164" y="263"/>
                    <a:pt x="164" y="263"/>
                  </a:cubicBezTo>
                  <a:cubicBezTo>
                    <a:pt x="170" y="263"/>
                    <a:pt x="175" y="269"/>
                    <a:pt x="175" y="275"/>
                  </a:cubicBezTo>
                  <a:cubicBezTo>
                    <a:pt x="175" y="281"/>
                    <a:pt x="170" y="286"/>
                    <a:pt x="164" y="286"/>
                  </a:cubicBezTo>
                  <a:close/>
                  <a:moveTo>
                    <a:pt x="120" y="139"/>
                  </a:moveTo>
                  <a:cubicBezTo>
                    <a:pt x="115" y="135"/>
                    <a:pt x="115" y="127"/>
                    <a:pt x="120" y="123"/>
                  </a:cubicBezTo>
                  <a:cubicBezTo>
                    <a:pt x="124" y="119"/>
                    <a:pt x="131" y="119"/>
                    <a:pt x="135" y="123"/>
                  </a:cubicBezTo>
                  <a:cubicBezTo>
                    <a:pt x="203" y="191"/>
                    <a:pt x="203" y="191"/>
                    <a:pt x="203" y="191"/>
                  </a:cubicBezTo>
                  <a:cubicBezTo>
                    <a:pt x="207" y="195"/>
                    <a:pt x="207" y="202"/>
                    <a:pt x="203" y="207"/>
                  </a:cubicBezTo>
                  <a:cubicBezTo>
                    <a:pt x="199" y="211"/>
                    <a:pt x="192" y="211"/>
                    <a:pt x="187" y="207"/>
                  </a:cubicBezTo>
                  <a:lnTo>
                    <a:pt x="120" y="139"/>
                  </a:lnTo>
                  <a:close/>
                  <a:moveTo>
                    <a:pt x="327" y="373"/>
                  </a:moveTo>
                  <a:cubicBezTo>
                    <a:pt x="327" y="445"/>
                    <a:pt x="327" y="445"/>
                    <a:pt x="327" y="445"/>
                  </a:cubicBezTo>
                  <a:cubicBezTo>
                    <a:pt x="327" y="455"/>
                    <a:pt x="319" y="464"/>
                    <a:pt x="308" y="464"/>
                  </a:cubicBezTo>
                  <a:cubicBezTo>
                    <a:pt x="261" y="464"/>
                    <a:pt x="261" y="464"/>
                    <a:pt x="261" y="464"/>
                  </a:cubicBezTo>
                  <a:cubicBezTo>
                    <a:pt x="251" y="464"/>
                    <a:pt x="242" y="455"/>
                    <a:pt x="242" y="445"/>
                  </a:cubicBezTo>
                  <a:cubicBezTo>
                    <a:pt x="242" y="373"/>
                    <a:pt x="242" y="373"/>
                    <a:pt x="242" y="373"/>
                  </a:cubicBezTo>
                  <a:cubicBezTo>
                    <a:pt x="212" y="358"/>
                    <a:pt x="192" y="327"/>
                    <a:pt x="192" y="291"/>
                  </a:cubicBezTo>
                  <a:cubicBezTo>
                    <a:pt x="192" y="240"/>
                    <a:pt x="233" y="199"/>
                    <a:pt x="285" y="199"/>
                  </a:cubicBezTo>
                  <a:cubicBezTo>
                    <a:pt x="336" y="199"/>
                    <a:pt x="377" y="240"/>
                    <a:pt x="377" y="291"/>
                  </a:cubicBezTo>
                  <a:cubicBezTo>
                    <a:pt x="377" y="327"/>
                    <a:pt x="357" y="358"/>
                    <a:pt x="327" y="373"/>
                  </a:cubicBezTo>
                  <a:close/>
                  <a:moveTo>
                    <a:pt x="365" y="207"/>
                  </a:moveTo>
                  <a:cubicBezTo>
                    <a:pt x="361" y="202"/>
                    <a:pt x="361" y="195"/>
                    <a:pt x="365" y="191"/>
                  </a:cubicBezTo>
                  <a:cubicBezTo>
                    <a:pt x="433" y="123"/>
                    <a:pt x="433" y="123"/>
                    <a:pt x="433" y="123"/>
                  </a:cubicBezTo>
                  <a:cubicBezTo>
                    <a:pt x="437" y="119"/>
                    <a:pt x="444" y="119"/>
                    <a:pt x="449" y="123"/>
                  </a:cubicBezTo>
                  <a:cubicBezTo>
                    <a:pt x="453" y="127"/>
                    <a:pt x="453" y="135"/>
                    <a:pt x="449" y="139"/>
                  </a:cubicBezTo>
                  <a:cubicBezTo>
                    <a:pt x="381" y="207"/>
                    <a:pt x="381" y="207"/>
                    <a:pt x="381" y="207"/>
                  </a:cubicBezTo>
                  <a:cubicBezTo>
                    <a:pt x="377" y="211"/>
                    <a:pt x="370" y="211"/>
                    <a:pt x="365" y="207"/>
                  </a:cubicBezTo>
                  <a:close/>
                  <a:moveTo>
                    <a:pt x="503" y="286"/>
                  </a:moveTo>
                  <a:cubicBezTo>
                    <a:pt x="408" y="286"/>
                    <a:pt x="408" y="286"/>
                    <a:pt x="408" y="286"/>
                  </a:cubicBezTo>
                  <a:cubicBezTo>
                    <a:pt x="401" y="286"/>
                    <a:pt x="396" y="281"/>
                    <a:pt x="396" y="275"/>
                  </a:cubicBezTo>
                  <a:cubicBezTo>
                    <a:pt x="396" y="269"/>
                    <a:pt x="401" y="263"/>
                    <a:pt x="408" y="263"/>
                  </a:cubicBezTo>
                  <a:cubicBezTo>
                    <a:pt x="503" y="263"/>
                    <a:pt x="503" y="263"/>
                    <a:pt x="503" y="263"/>
                  </a:cubicBezTo>
                  <a:cubicBezTo>
                    <a:pt x="510" y="263"/>
                    <a:pt x="515" y="269"/>
                    <a:pt x="515" y="275"/>
                  </a:cubicBezTo>
                  <a:cubicBezTo>
                    <a:pt x="515" y="281"/>
                    <a:pt x="510" y="286"/>
                    <a:pt x="503" y="286"/>
                  </a:cubicBezTo>
                  <a:close/>
                </a:path>
              </a:pathLst>
            </a:custGeom>
            <a:solidFill>
              <a:srgbClr val="990033"/>
            </a:solidFill>
            <a:ln w="28" cap="flat">
              <a:solidFill>
                <a:srgbClr val="FFFFFF"/>
              </a:solidFill>
              <a:prstDash val="solid"/>
              <a:miter lim="800000"/>
              <a:headEnd/>
              <a:tailEnd/>
            </a:ln>
          </p:spPr>
          <p:txBody>
            <a:bodyPr anchor="ctr"/>
            <a:lstStyle/>
            <a:p>
              <a:endParaRPr lang="pl-PL">
                <a:latin typeface="+mn-lt"/>
              </a:endParaRPr>
            </a:p>
          </p:txBody>
        </p:sp>
      </p:grpSp>
      <p:sp>
        <p:nvSpPr>
          <p:cNvPr id="8" name="Symbol zastępczy zawartości 2"/>
          <p:cNvSpPr txBox="1">
            <a:spLocks/>
          </p:cNvSpPr>
          <p:nvPr/>
        </p:nvSpPr>
        <p:spPr>
          <a:xfrm>
            <a:off x="457200" y="1508166"/>
            <a:ext cx="8372475" cy="3764478"/>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Drugi układ, opozycyjny, na bazie PO – nie jest lepszy</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Zmiana władzy w mieści (poprzednia kadencja, M. Mazur i A. </a:t>
            </a:r>
            <a:r>
              <a:rPr lang="pl-PL" sz="1400" kern="0" cap="none" spc="0" dirty="0" err="1" smtClean="0">
                <a:solidFill>
                  <a:schemeClr val="tx1"/>
                </a:solidFill>
                <a:latin typeface="+mn-lt"/>
              </a:rPr>
              <a:t>Nemś</a:t>
            </a:r>
            <a:r>
              <a:rPr lang="pl-PL" sz="1400" kern="0" cap="none" spc="0" dirty="0" smtClean="0">
                <a:solidFill>
                  <a:schemeClr val="tx1"/>
                </a:solidFill>
                <a:latin typeface="+mn-lt"/>
              </a:rPr>
              <a:t>) nie przyniosła zasadniczej zmiany w rządzeniu miastem</a:t>
            </a:r>
          </a:p>
          <a:p>
            <a:pPr marL="177800"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Zwolennicy Mazura uważają, że to dlatego, że przeszkadzał układ Macha</a:t>
            </a:r>
          </a:p>
          <a:p>
            <a:pPr marL="177800"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Zwolennicy Macha zarzucają z kolei Mazurowi różne grzechy:</a:t>
            </a:r>
          </a:p>
          <a:p>
            <a:pPr marL="577850" lvl="1"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Korupcja</a:t>
            </a:r>
          </a:p>
          <a:p>
            <a:pPr marL="577850" lvl="1"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Załatwianie mieszkań </a:t>
            </a:r>
            <a:r>
              <a:rPr lang="pl-PL" sz="1400" kern="0" cap="none" spc="0" dirty="0" smtClean="0">
                <a:solidFill>
                  <a:schemeClr val="tx1"/>
                </a:solidFill>
                <a:latin typeface="+mn-lt"/>
              </a:rPr>
              <a:t>po znajomości</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Budowanie </a:t>
            </a:r>
            <a:r>
              <a:rPr lang="pl-PL" sz="1400" b="1" kern="0" cap="none" spc="0" dirty="0" smtClean="0">
                <a:solidFill>
                  <a:schemeClr val="tx1"/>
                </a:solidFill>
                <a:latin typeface="+mn-lt"/>
              </a:rPr>
              <a:t>alternatywnego układu</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A przede wszystkim – </a:t>
            </a:r>
            <a:r>
              <a:rPr lang="pl-PL" sz="1400" b="1" kern="0" cap="none" spc="0" dirty="0" smtClean="0">
                <a:solidFill>
                  <a:schemeClr val="tx1"/>
                </a:solidFill>
                <a:latin typeface="+mn-lt"/>
              </a:rPr>
              <a:t>brak działania</a:t>
            </a:r>
          </a:p>
          <a:p>
            <a:pPr marL="177800" indent="-177800">
              <a:lnSpc>
                <a:spcPct val="130000"/>
              </a:lnSpc>
              <a:spcBef>
                <a:spcPts val="100"/>
              </a:spcBef>
              <a:spcAft>
                <a:spcPts val="100"/>
              </a:spcAft>
              <a:buClr>
                <a:schemeClr val="accent2"/>
              </a:buClr>
              <a:buFont typeface="Wingdings" pitchFamily="2" charset="2"/>
              <a:buChar char="Ø"/>
            </a:pPr>
            <a:endParaRPr lang="pl-PL" sz="1400" b="1" kern="0" cap="none" spc="0" dirty="0">
              <a:solidFill>
                <a:schemeClr val="tx1"/>
              </a:solidFill>
              <a:latin typeface="+mn-lt"/>
            </a:endParaRP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Postacie związane z tą stroną lokalnej sceny politycznej </a:t>
            </a:r>
            <a:r>
              <a:rPr lang="pl-PL" sz="1400" b="1" kern="0" cap="none" spc="0" dirty="0" smtClean="0">
                <a:solidFill>
                  <a:schemeClr val="tx1"/>
                </a:solidFill>
                <a:latin typeface="+mn-lt"/>
              </a:rPr>
              <a:t>budzą równie negatywne emocje, jak układ Macha</a:t>
            </a:r>
          </a:p>
          <a:p>
            <a:pPr marL="177800"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Podstawą tego układu </a:t>
            </a:r>
            <a:r>
              <a:rPr lang="pl-PL" sz="1400" kern="0" cap="none" spc="0" dirty="0" smtClean="0">
                <a:solidFill>
                  <a:schemeClr val="tx1"/>
                </a:solidFill>
                <a:latin typeface="+mn-lt"/>
              </a:rPr>
              <a:t>nie są dawni działacze (partyjni, sportowi), ale </a:t>
            </a:r>
            <a:r>
              <a:rPr lang="pl-PL" sz="1400" b="1" kern="0" cap="none" spc="0" dirty="0" smtClean="0">
                <a:solidFill>
                  <a:schemeClr val="tx1"/>
                </a:solidFill>
                <a:latin typeface="+mn-lt"/>
              </a:rPr>
              <a:t>biznes</a:t>
            </a:r>
          </a:p>
        </p:txBody>
      </p:sp>
    </p:spTree>
    <p:extLst>
      <p:ext uri="{BB962C8B-B14F-4D97-AF65-F5344CB8AC3E}">
        <p14:creationId xmlns:p14="http://schemas.microsoft.com/office/powerpoint/2010/main" val="3716342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18</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Ryszard Mach – skojarzenia </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graphicFrame>
        <p:nvGraphicFramePr>
          <p:cNvPr id="4" name="Diagram 3"/>
          <p:cNvGraphicFramePr/>
          <p:nvPr>
            <p:extLst>
              <p:ext uri="{D42A27DB-BD31-4B8C-83A1-F6EECF244321}">
                <p14:modId xmlns:p14="http://schemas.microsoft.com/office/powerpoint/2010/main" val="3485608525"/>
              </p:ext>
            </p:extLst>
          </p:nvPr>
        </p:nvGraphicFramePr>
        <p:xfrm>
          <a:off x="130629" y="1148494"/>
          <a:ext cx="8651421" cy="2402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ymbol zastępczy zawartości 2"/>
          <p:cNvSpPr txBox="1">
            <a:spLocks/>
          </p:cNvSpPr>
          <p:nvPr/>
        </p:nvSpPr>
        <p:spPr>
          <a:xfrm>
            <a:off x="374075" y="3716978"/>
            <a:ext cx="8686800" cy="1529900"/>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400" b="1" u="sng" kern="0" cap="none" spc="0" dirty="0" smtClean="0">
                <a:solidFill>
                  <a:schemeClr val="accent1">
                    <a:lumMod val="75000"/>
                  </a:schemeClr>
                </a:solidFill>
                <a:latin typeface="+mn-lt"/>
              </a:rPr>
              <a:t>Zasługi</a:t>
            </a:r>
          </a:p>
          <a:p>
            <a:pPr marL="171450" indent="-17145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Jest sporo inicjatyw: Orliki, place zabaw dla dzieci, siłownia na świeżym powietrzu, </a:t>
            </a:r>
            <a:r>
              <a:rPr lang="pl-PL" sz="1200" kern="0" cap="none" spc="0" dirty="0" err="1" smtClean="0">
                <a:solidFill>
                  <a:schemeClr val="tx1"/>
                </a:solidFill>
                <a:latin typeface="+mn-lt"/>
              </a:rPr>
              <a:t>skate</a:t>
            </a:r>
            <a:r>
              <a:rPr lang="pl-PL" sz="1200" kern="0" cap="none" spc="0" dirty="0" smtClean="0">
                <a:solidFill>
                  <a:schemeClr val="tx1"/>
                </a:solidFill>
                <a:latin typeface="+mn-lt"/>
              </a:rPr>
              <a:t> park, remonty szkół, budowa hal sportowych; niektórzy zaliczają też kanalizację (ale inni uważają, że to efekt działalności Mazura)</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Dla jednych są to działania z myślą o młodzieży, dla innych przejaw układu – dawny pan od </a:t>
            </a:r>
            <a:r>
              <a:rPr lang="pl-PL" sz="1200" kern="0" cap="none" spc="0" dirty="0" err="1" smtClean="0">
                <a:solidFill>
                  <a:schemeClr val="tx1"/>
                </a:solidFill>
                <a:latin typeface="+mn-lt"/>
              </a:rPr>
              <a:t>wf-u</a:t>
            </a:r>
            <a:r>
              <a:rPr lang="pl-PL" sz="1200" kern="0" cap="none" spc="0" dirty="0" smtClean="0">
                <a:solidFill>
                  <a:schemeClr val="tx1"/>
                </a:solidFill>
                <a:latin typeface="+mn-lt"/>
              </a:rPr>
              <a:t> pomaga swoim kolegom, albo </a:t>
            </a:r>
            <a:r>
              <a:rPr lang="pl-PL" sz="1200" kern="0" cap="none" spc="0" dirty="0">
                <a:solidFill>
                  <a:schemeClr val="tx1"/>
                </a:solidFill>
              </a:rPr>
              <a:t>rodzaj igrzysk dla ludu lub </a:t>
            </a:r>
            <a:r>
              <a:rPr lang="pl-PL" sz="1200" kern="0" cap="none" spc="0" dirty="0" smtClean="0">
                <a:solidFill>
                  <a:schemeClr val="tx1"/>
                </a:solidFill>
              </a:rPr>
              <a:t>też coś</a:t>
            </a:r>
            <a:r>
              <a:rPr lang="pl-PL" sz="1200" kern="0" cap="none" spc="0" dirty="0">
                <a:solidFill>
                  <a:schemeClr val="tx1"/>
                </a:solidFill>
              </a:rPr>
              <a:t>, co i tak by się udało, bo było rozdawane (środki UE, Orliki</a:t>
            </a:r>
            <a:r>
              <a:rPr lang="pl-PL" sz="1200" kern="0" cap="none" spc="0" dirty="0" smtClean="0">
                <a:solidFill>
                  <a:schemeClr val="tx1"/>
                </a:solidFill>
              </a:rPr>
              <a:t>)</a:t>
            </a:r>
            <a:endParaRPr lang="pl-PL" sz="1200" kern="0" cap="none" spc="0" dirty="0">
              <a:solidFill>
                <a:schemeClr val="tx1"/>
              </a:solidFill>
            </a:endParaRPr>
          </a:p>
        </p:txBody>
      </p:sp>
      <p:sp>
        <p:nvSpPr>
          <p:cNvPr id="7" name="Symbol zastępczy zawartości 2"/>
          <p:cNvSpPr txBox="1">
            <a:spLocks/>
          </p:cNvSpPr>
          <p:nvPr/>
        </p:nvSpPr>
        <p:spPr>
          <a:xfrm>
            <a:off x="372100" y="5246877"/>
            <a:ext cx="8372475" cy="1415182"/>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400" b="1" u="sng" kern="0" cap="none" spc="0" dirty="0" smtClean="0">
                <a:solidFill>
                  <a:schemeClr val="accent1">
                    <a:lumMod val="75000"/>
                  </a:schemeClr>
                </a:solidFill>
                <a:latin typeface="+mn-lt"/>
              </a:rPr>
              <a:t>Działania krytykowane</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W mieście (centrum) powstają same supermarkety, które wykańczają lokalnych przedsiębiorców</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Ogromna inwestycja doprowadzenia drogi do jednego z zakładów, który w efekcie zwiększył zatrudnienie o 30 osób (tylko)</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a:solidFill>
                  <a:schemeClr val="tx1"/>
                </a:solidFill>
              </a:rPr>
              <a:t>Przedsiębiorstwo Oczyszczania Miasta – dobrze prosperowało, ale dyrektor został wysłany na </a:t>
            </a:r>
            <a:r>
              <a:rPr lang="pl-PL" sz="1200" kern="0" cap="none" spc="0" dirty="0" smtClean="0">
                <a:solidFill>
                  <a:schemeClr val="tx1"/>
                </a:solidFill>
              </a:rPr>
              <a:t>emeryturę, </a:t>
            </a:r>
            <a:r>
              <a:rPr lang="pl-PL" sz="1200" kern="0" cap="none" spc="0" dirty="0">
                <a:solidFill>
                  <a:schemeClr val="tx1"/>
                </a:solidFill>
              </a:rPr>
              <a:t>obsadzono ’kolegę’ i wszystko </a:t>
            </a:r>
            <a:r>
              <a:rPr lang="pl-PL" sz="1200" kern="0" cap="none" spc="0" dirty="0" smtClean="0">
                <a:solidFill>
                  <a:schemeClr val="tx1"/>
                </a:solidFill>
              </a:rPr>
              <a:t>siada</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Wkład własny do projektów UE jest ’kombinowany’ (np. pomysł z ucinaniem pensji nauczycielom, ostatecznie zaciągano kredyt)</a:t>
            </a:r>
          </a:p>
          <a:p>
            <a:pPr marL="177800" indent="-177800">
              <a:lnSpc>
                <a:spcPct val="130000"/>
              </a:lnSpc>
              <a:spcBef>
                <a:spcPts val="100"/>
              </a:spcBef>
              <a:spcAft>
                <a:spcPts val="100"/>
              </a:spcAft>
              <a:buClr>
                <a:schemeClr val="accent2"/>
              </a:buClr>
              <a:buFont typeface="Wingdings" pitchFamily="2" charset="2"/>
              <a:buChar char="Ø"/>
            </a:pPr>
            <a:endParaRPr lang="pl-PL" sz="1200" kern="0" cap="none" spc="0" dirty="0" smtClean="0">
              <a:solidFill>
                <a:schemeClr val="tx1"/>
              </a:solidFill>
              <a:latin typeface="+mn-lt"/>
            </a:endParaRPr>
          </a:p>
        </p:txBody>
      </p:sp>
    </p:spTree>
    <p:extLst>
      <p:ext uri="{BB962C8B-B14F-4D97-AF65-F5344CB8AC3E}">
        <p14:creationId xmlns:p14="http://schemas.microsoft.com/office/powerpoint/2010/main" val="2630817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rzałka w prawo 7"/>
          <p:cNvSpPr/>
          <p:nvPr/>
        </p:nvSpPr>
        <p:spPr>
          <a:xfrm>
            <a:off x="2552484" y="2278709"/>
            <a:ext cx="2688214" cy="2847109"/>
          </a:xfrm>
          <a:prstGeom prst="rightArrow">
            <a:avLst>
              <a:gd name="adj1" fmla="val 87957"/>
              <a:gd name="adj2" fmla="val 25648"/>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0" rIns="182880" bIns="91440" numCol="1" spcCol="0" rtlCol="0" fromWordArt="0" anchor="ctr"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l-PL"/>
          </a:p>
        </p:txBody>
      </p:sp>
      <p:sp>
        <p:nvSpPr>
          <p:cNvPr id="7" name="Tytuł 6"/>
          <p:cNvSpPr>
            <a:spLocks noGrp="1"/>
          </p:cNvSpPr>
          <p:nvPr>
            <p:ph type="title"/>
          </p:nvPr>
        </p:nvSpPr>
        <p:spPr>
          <a:xfrm>
            <a:off x="346074" y="445413"/>
            <a:ext cx="8797925" cy="430887"/>
          </a:xfrm>
        </p:spPr>
        <p:txBody>
          <a:bodyPr/>
          <a:lstStyle/>
          <a:p>
            <a:r>
              <a:rPr lang="pl-PL" dirty="0"/>
              <a:t>Opinia </a:t>
            </a:r>
            <a:r>
              <a:rPr lang="pl-PL" dirty="0" smtClean="0"/>
              <a:t>na temat działań obecnego prezydenta</a:t>
            </a:r>
            <a:endParaRPr lang="pl-PL" dirty="0"/>
          </a:p>
        </p:txBody>
      </p:sp>
      <p:sp>
        <p:nvSpPr>
          <p:cNvPr id="10" name="Symbol zastępczy tekstu 9"/>
          <p:cNvSpPr>
            <a:spLocks noGrp="1"/>
          </p:cNvSpPr>
          <p:nvPr>
            <p:ph type="body" sz="quarter" idx="19"/>
          </p:nvPr>
        </p:nvSpPr>
        <p:spPr>
          <a:xfrm>
            <a:off x="0" y="5802482"/>
            <a:ext cx="9144000" cy="507831"/>
          </a:xfrm>
        </p:spPr>
        <p:txBody>
          <a:bodyPr/>
          <a:lstStyle/>
          <a:p>
            <a:pPr lvl="0" algn="just"/>
            <a:r>
              <a:rPr lang="pl-PL" sz="1200" dirty="0" smtClean="0">
                <a:solidFill>
                  <a:srgbClr val="537177"/>
                </a:solidFill>
              </a:rPr>
              <a:t>Ponad połowa mieszkańców Zawiercia uważa, że działania jego obecnego prezydenta, Ryszarda Macha, są dobre dla tego miasta. Przeciwnego zdania jest 41% badanych.</a:t>
            </a:r>
            <a:endParaRPr lang="pl-PL" dirty="0"/>
          </a:p>
        </p:txBody>
      </p:sp>
      <p:sp>
        <p:nvSpPr>
          <p:cNvPr id="5" name="Symbol zastępczy stopki 4"/>
          <p:cNvSpPr>
            <a:spLocks noGrp="1"/>
          </p:cNvSpPr>
          <p:nvPr>
            <p:ph type="ftr" sz="quarter" idx="21"/>
          </p:nvPr>
        </p:nvSpPr>
        <p:spPr/>
        <p:txBody>
          <a:bodyPr/>
          <a:lstStyle/>
          <a:p>
            <a:pPr>
              <a:defRPr/>
            </a:pPr>
            <a:endParaRPr lang="pt-BR"/>
          </a:p>
        </p:txBody>
      </p:sp>
      <p:sp>
        <p:nvSpPr>
          <p:cNvPr id="6" name="Symbol zastępczy numeru slajdu 5"/>
          <p:cNvSpPr>
            <a:spLocks noGrp="1"/>
          </p:cNvSpPr>
          <p:nvPr>
            <p:ph type="sldNum" sz="quarter" idx="22"/>
          </p:nvPr>
        </p:nvSpPr>
        <p:spPr/>
        <p:txBody>
          <a:bodyPr/>
          <a:lstStyle/>
          <a:p>
            <a:pPr>
              <a:defRPr/>
            </a:pPr>
            <a:fld id="{7E780E03-1735-4FAF-8789-26E9DF0F7B86}" type="slidenum">
              <a:rPr lang="pl-PL" smtClean="0"/>
              <a:pPr>
                <a:defRPr/>
              </a:pPr>
              <a:t>19</a:t>
            </a:fld>
            <a:endParaRPr lang="pl-PL" dirty="0"/>
          </a:p>
        </p:txBody>
      </p:sp>
      <p:graphicFrame>
        <p:nvGraphicFramePr>
          <p:cNvPr id="12" name="Wykres 11"/>
          <p:cNvGraphicFramePr/>
          <p:nvPr>
            <p:extLst>
              <p:ext uri="{D42A27DB-BD31-4B8C-83A1-F6EECF244321}">
                <p14:modId xmlns:p14="http://schemas.microsoft.com/office/powerpoint/2010/main" val="2376918156"/>
              </p:ext>
            </p:extLst>
          </p:nvPr>
        </p:nvGraphicFramePr>
        <p:xfrm>
          <a:off x="1" y="1438091"/>
          <a:ext cx="6244558" cy="4394309"/>
        </p:xfrm>
        <a:graphic>
          <a:graphicData uri="http://schemas.openxmlformats.org/drawingml/2006/chart">
            <c:chart xmlns:c="http://schemas.openxmlformats.org/drawingml/2006/chart" xmlns:r="http://schemas.openxmlformats.org/officeDocument/2006/relationships" r:id="rId2"/>
          </a:graphicData>
        </a:graphic>
      </p:graphicFrame>
      <p:sp>
        <p:nvSpPr>
          <p:cNvPr id="17" name="pole tekstowe 9"/>
          <p:cNvSpPr txBox="1">
            <a:spLocks noChangeArrowheads="1"/>
          </p:cNvSpPr>
          <p:nvPr/>
        </p:nvSpPr>
        <p:spPr bwMode="auto">
          <a:xfrm>
            <a:off x="0" y="95945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pl-PL" sz="1000" b="1" dirty="0">
                <a:latin typeface="+mn-lt"/>
              </a:rPr>
              <a:t>Q8. Czy według Pana(i) działania obecnego prezydenta, Ryszarda Macha, można uznać za dobre dla Zawiercia</a:t>
            </a:r>
            <a:r>
              <a:rPr lang="pl-PL" sz="1000" b="1" dirty="0" smtClean="0">
                <a:latin typeface="+mn-lt"/>
              </a:rPr>
              <a:t>?</a:t>
            </a:r>
            <a:br>
              <a:rPr lang="pl-PL" sz="1000" b="1" dirty="0" smtClean="0">
                <a:latin typeface="+mn-lt"/>
              </a:rPr>
            </a:br>
            <a:r>
              <a:rPr lang="pl-PL" sz="800" i="1" dirty="0" smtClean="0">
                <a:solidFill>
                  <a:srgbClr val="000000"/>
                </a:solidFill>
                <a:latin typeface="+mn-lt"/>
              </a:rPr>
              <a:t>Próba</a:t>
            </a:r>
            <a:r>
              <a:rPr lang="en-US" sz="800" i="1" dirty="0" smtClean="0">
                <a:solidFill>
                  <a:srgbClr val="000000"/>
                </a:solidFill>
                <a:latin typeface="+mn-lt"/>
              </a:rPr>
              <a:t>:</a:t>
            </a:r>
            <a:r>
              <a:rPr lang="pl-PL" sz="800" i="1" dirty="0" smtClean="0">
                <a:solidFill>
                  <a:srgbClr val="000000"/>
                </a:solidFill>
                <a:latin typeface="+mn-lt"/>
              </a:rPr>
              <a:t> mieszkańcy Zawiercia, N=500</a:t>
            </a:r>
            <a:endParaRPr lang="pl-PL" sz="800" i="1" dirty="0">
              <a:solidFill>
                <a:srgbClr val="000000"/>
              </a:solidFill>
              <a:latin typeface="+mn-lt"/>
            </a:endParaRPr>
          </a:p>
        </p:txBody>
      </p:sp>
      <p:sp>
        <p:nvSpPr>
          <p:cNvPr id="9" name="pole tekstowe 8"/>
          <p:cNvSpPr txBox="1"/>
          <p:nvPr/>
        </p:nvSpPr>
        <p:spPr>
          <a:xfrm>
            <a:off x="5060372" y="3430262"/>
            <a:ext cx="1828800" cy="523220"/>
          </a:xfrm>
          <a:prstGeom prst="rect">
            <a:avLst/>
          </a:prstGeom>
          <a:noFill/>
          <a:effectLst>
            <a:glow rad="101600">
              <a:schemeClr val="accent1">
                <a:satMod val="175000"/>
                <a:alpha val="40000"/>
              </a:schemeClr>
            </a:glow>
          </a:effectLst>
        </p:spPr>
        <p:txBody>
          <a:bodyPr wrap="square" rtlCol="0">
            <a:spAutoFit/>
          </a:bodyPr>
          <a:lstStyle/>
          <a:p>
            <a:pPr algn="r"/>
            <a:r>
              <a:rPr lang="pl-PL" sz="2800" b="1" dirty="0" smtClean="0">
                <a:solidFill>
                  <a:srgbClr val="00B050"/>
                </a:solidFill>
                <a:latin typeface="+mn-lt"/>
              </a:rPr>
              <a:t>TAK = 53%</a:t>
            </a:r>
            <a:endParaRPr lang="en-US" sz="2800" b="1" dirty="0" smtClean="0">
              <a:solidFill>
                <a:srgbClr val="00B050"/>
              </a:solidFill>
              <a:latin typeface="+mn-lt"/>
            </a:endParaRPr>
          </a:p>
        </p:txBody>
      </p:sp>
      <p:sp>
        <p:nvSpPr>
          <p:cNvPr id="11" name="Dowolny kształt 10"/>
          <p:cNvSpPr/>
          <p:nvPr/>
        </p:nvSpPr>
        <p:spPr>
          <a:xfrm>
            <a:off x="5992186" y="2086504"/>
            <a:ext cx="2933605" cy="255055"/>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lvl="0" algn="l" defTabSz="400050">
              <a:lnSpc>
                <a:spcPct val="90000"/>
              </a:lnSpc>
              <a:spcBef>
                <a:spcPct val="0"/>
              </a:spcBef>
              <a:spcAft>
                <a:spcPct val="35000"/>
              </a:spcAft>
            </a:pPr>
            <a:r>
              <a:rPr lang="pl-PL" sz="900" kern="1200" dirty="0" smtClean="0">
                <a:solidFill>
                  <a:schemeClr val="accent5">
                    <a:lumMod val="50000"/>
                  </a:schemeClr>
                </a:solidFill>
              </a:rPr>
              <a:t>częściej </a:t>
            </a:r>
            <a:r>
              <a:rPr lang="pl-PL" sz="900" dirty="0" smtClean="0">
                <a:solidFill>
                  <a:schemeClr val="accent5">
                    <a:lumMod val="50000"/>
                  </a:schemeClr>
                </a:solidFill>
              </a:rPr>
              <a:t>uznają działania prezydenta za dobre dla miasta</a:t>
            </a:r>
            <a:r>
              <a:rPr lang="pl-PL" sz="900" kern="1200" dirty="0" smtClean="0">
                <a:solidFill>
                  <a:schemeClr val="accent5">
                    <a:lumMod val="50000"/>
                  </a:schemeClr>
                </a:solidFill>
              </a:rPr>
              <a:t>:</a:t>
            </a:r>
            <a:endParaRPr lang="pl-PL" sz="900" kern="1200" dirty="0">
              <a:solidFill>
                <a:schemeClr val="accent5">
                  <a:lumMod val="50000"/>
                </a:schemeClr>
              </a:solidFill>
            </a:endParaRPr>
          </a:p>
        </p:txBody>
      </p:sp>
      <p:sp>
        <p:nvSpPr>
          <p:cNvPr id="13" name="Dowolny kształt 12"/>
          <p:cNvSpPr/>
          <p:nvPr/>
        </p:nvSpPr>
        <p:spPr>
          <a:xfrm>
            <a:off x="5992186" y="2341560"/>
            <a:ext cx="2933605" cy="207966"/>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lvl="0" defTabSz="400050">
              <a:lnSpc>
                <a:spcPct val="90000"/>
              </a:lnSpc>
              <a:spcAft>
                <a:spcPct val="35000"/>
              </a:spcAft>
            </a:pPr>
            <a:r>
              <a:rPr lang="pl-PL" sz="900" dirty="0" smtClean="0">
                <a:solidFill>
                  <a:srgbClr val="C2D1D4">
                    <a:lumMod val="50000"/>
                  </a:srgbClr>
                </a:solidFill>
              </a:rPr>
              <a:t>osoby o średnich dochodach w gosp.dom.</a:t>
            </a:r>
            <a:endParaRPr lang="pl-PL" sz="900" kern="1200" dirty="0">
              <a:solidFill>
                <a:schemeClr val="accent5">
                  <a:lumMod val="50000"/>
                </a:schemeClr>
              </a:solidFill>
            </a:endParaRPr>
          </a:p>
        </p:txBody>
      </p:sp>
      <p:sp>
        <p:nvSpPr>
          <p:cNvPr id="14" name="Dowolny kształt 13"/>
          <p:cNvSpPr/>
          <p:nvPr/>
        </p:nvSpPr>
        <p:spPr>
          <a:xfrm>
            <a:off x="5992186" y="4257348"/>
            <a:ext cx="2933605" cy="255055"/>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lvl="0" defTabSz="400050">
              <a:lnSpc>
                <a:spcPct val="90000"/>
              </a:lnSpc>
              <a:spcAft>
                <a:spcPct val="35000"/>
              </a:spcAft>
            </a:pPr>
            <a:r>
              <a:rPr lang="pl-PL" sz="900" dirty="0">
                <a:solidFill>
                  <a:schemeClr val="accent5">
                    <a:lumMod val="50000"/>
                  </a:schemeClr>
                </a:solidFill>
              </a:rPr>
              <a:t>częściej uznają działania prezydenta za </a:t>
            </a:r>
            <a:r>
              <a:rPr lang="pl-PL" sz="900" dirty="0" smtClean="0">
                <a:solidFill>
                  <a:schemeClr val="accent5">
                    <a:lumMod val="50000"/>
                  </a:schemeClr>
                </a:solidFill>
              </a:rPr>
              <a:t>złe dla </a:t>
            </a:r>
            <a:r>
              <a:rPr lang="pl-PL" sz="900" dirty="0">
                <a:solidFill>
                  <a:schemeClr val="accent5">
                    <a:lumMod val="50000"/>
                  </a:schemeClr>
                </a:solidFill>
              </a:rPr>
              <a:t>miasta:</a:t>
            </a:r>
          </a:p>
        </p:txBody>
      </p:sp>
      <p:sp>
        <p:nvSpPr>
          <p:cNvPr id="16" name="Dowolny kształt 15"/>
          <p:cNvSpPr/>
          <p:nvPr/>
        </p:nvSpPr>
        <p:spPr>
          <a:xfrm>
            <a:off x="5992185" y="2554864"/>
            <a:ext cx="2933605" cy="683636"/>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defTabSz="400050">
              <a:lnSpc>
                <a:spcPct val="90000"/>
              </a:lnSpc>
              <a:spcAft>
                <a:spcPct val="35000"/>
              </a:spcAft>
            </a:pPr>
            <a:r>
              <a:rPr lang="pl-PL" sz="900" dirty="0" smtClean="0">
                <a:solidFill>
                  <a:schemeClr val="accent5">
                    <a:lumMod val="50000"/>
                  </a:schemeClr>
                </a:solidFill>
              </a:rPr>
              <a:t>pozytywnie widzący sytuację </a:t>
            </a:r>
            <a:r>
              <a:rPr lang="pl-PL" sz="900" dirty="0">
                <a:solidFill>
                  <a:schemeClr val="accent5">
                    <a:lumMod val="50000"/>
                  </a:schemeClr>
                </a:solidFill>
              </a:rPr>
              <a:t>w </a:t>
            </a:r>
            <a:r>
              <a:rPr lang="pl-PL" sz="900" dirty="0" smtClean="0">
                <a:solidFill>
                  <a:schemeClr val="accent5">
                    <a:lumMod val="50000"/>
                  </a:schemeClr>
                </a:solidFill>
              </a:rPr>
              <a:t>Zawierciu, widzące zmiany na plus, nie chcący </a:t>
            </a:r>
            <a:r>
              <a:rPr lang="pl-PL" sz="900" dirty="0">
                <a:solidFill>
                  <a:schemeClr val="accent5">
                    <a:lumMod val="50000"/>
                  </a:schemeClr>
                </a:solidFill>
              </a:rPr>
              <a:t>wziąć </a:t>
            </a:r>
            <a:r>
              <a:rPr lang="pl-PL" sz="900" dirty="0" smtClean="0">
                <a:solidFill>
                  <a:schemeClr val="accent5">
                    <a:lumMod val="50000"/>
                  </a:schemeClr>
                </a:solidFill>
              </a:rPr>
              <a:t>udziału </a:t>
            </a:r>
            <a:r>
              <a:rPr lang="pl-PL" sz="900" dirty="0">
                <a:solidFill>
                  <a:schemeClr val="accent5">
                    <a:lumMod val="50000"/>
                  </a:schemeClr>
                </a:solidFill>
              </a:rPr>
              <a:t>w </a:t>
            </a:r>
            <a:r>
              <a:rPr lang="pl-PL" sz="900" dirty="0" smtClean="0">
                <a:solidFill>
                  <a:schemeClr val="accent5">
                    <a:lumMod val="50000"/>
                  </a:schemeClr>
                </a:solidFill>
              </a:rPr>
              <a:t>referendum ani w wyborach, planujący głosować </a:t>
            </a:r>
            <a:r>
              <a:rPr lang="pl-PL" sz="900" dirty="0">
                <a:solidFill>
                  <a:schemeClr val="accent5">
                    <a:lumMod val="50000"/>
                  </a:schemeClr>
                </a:solidFill>
              </a:rPr>
              <a:t>przeciwko odwołaniu, planujący zagłosować na </a:t>
            </a:r>
            <a:r>
              <a:rPr lang="pl-PL" sz="900" dirty="0" smtClean="0">
                <a:solidFill>
                  <a:schemeClr val="accent5">
                    <a:lumMod val="50000"/>
                  </a:schemeClr>
                </a:solidFill>
              </a:rPr>
              <a:t>Kozieła lub Grima</a:t>
            </a:r>
            <a:r>
              <a:rPr lang="pl-PL" sz="900" dirty="0">
                <a:solidFill>
                  <a:schemeClr val="accent5">
                    <a:lumMod val="50000"/>
                  </a:schemeClr>
                </a:solidFill>
              </a:rPr>
              <a:t>,</a:t>
            </a:r>
            <a:r>
              <a:rPr lang="pl-PL" sz="900" dirty="0" smtClean="0">
                <a:solidFill>
                  <a:schemeClr val="accent5">
                    <a:lumMod val="50000"/>
                  </a:schemeClr>
                </a:solidFill>
              </a:rPr>
              <a:t> głosujące </a:t>
            </a:r>
            <a:r>
              <a:rPr lang="pl-PL" sz="900" dirty="0">
                <a:solidFill>
                  <a:schemeClr val="accent5">
                    <a:lumMod val="50000"/>
                  </a:schemeClr>
                </a:solidFill>
              </a:rPr>
              <a:t>na Macha w </a:t>
            </a:r>
            <a:r>
              <a:rPr lang="pl-PL" sz="900" dirty="0" smtClean="0">
                <a:solidFill>
                  <a:schemeClr val="accent5">
                    <a:lumMod val="50000"/>
                  </a:schemeClr>
                </a:solidFill>
              </a:rPr>
              <a:t>2010</a:t>
            </a:r>
            <a:endParaRPr lang="pl-PL" sz="900" kern="1200" dirty="0">
              <a:solidFill>
                <a:schemeClr val="accent5">
                  <a:lumMod val="50000"/>
                </a:schemeClr>
              </a:solidFill>
            </a:endParaRPr>
          </a:p>
        </p:txBody>
      </p:sp>
      <p:sp>
        <p:nvSpPr>
          <p:cNvPr id="18" name="Dowolny kształt 17"/>
          <p:cNvSpPr/>
          <p:nvPr/>
        </p:nvSpPr>
        <p:spPr>
          <a:xfrm>
            <a:off x="5992185" y="4512403"/>
            <a:ext cx="2933605" cy="731376"/>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defTabSz="400050">
              <a:lnSpc>
                <a:spcPct val="90000"/>
              </a:lnSpc>
              <a:spcAft>
                <a:spcPct val="35000"/>
              </a:spcAft>
            </a:pPr>
            <a:r>
              <a:rPr lang="pl-PL" sz="900" dirty="0" smtClean="0">
                <a:solidFill>
                  <a:schemeClr val="accent5">
                    <a:lumMod val="50000"/>
                  </a:schemeClr>
                </a:solidFill>
              </a:rPr>
              <a:t>uważający, że w  Polsce i w Zawierciu jest zła sytuacja, chcące </a:t>
            </a:r>
            <a:r>
              <a:rPr lang="pl-PL" sz="900" dirty="0">
                <a:solidFill>
                  <a:schemeClr val="accent5">
                    <a:lumMod val="50000"/>
                  </a:schemeClr>
                </a:solidFill>
              </a:rPr>
              <a:t>wziąć udział w </a:t>
            </a:r>
            <a:r>
              <a:rPr lang="pl-PL" sz="900" dirty="0" smtClean="0">
                <a:solidFill>
                  <a:schemeClr val="accent5">
                    <a:lumMod val="50000"/>
                  </a:schemeClr>
                </a:solidFill>
              </a:rPr>
              <a:t>referendum </a:t>
            </a:r>
            <a:r>
              <a:rPr lang="pl-PL" sz="900" dirty="0">
                <a:solidFill>
                  <a:schemeClr val="accent5">
                    <a:lumMod val="50000"/>
                  </a:schemeClr>
                </a:solidFill>
              </a:rPr>
              <a:t>i nowych </a:t>
            </a:r>
            <a:r>
              <a:rPr lang="pl-PL" sz="900" dirty="0" smtClean="0">
                <a:solidFill>
                  <a:schemeClr val="accent5">
                    <a:lumMod val="50000"/>
                  </a:schemeClr>
                </a:solidFill>
              </a:rPr>
              <a:t>wyborach, </a:t>
            </a:r>
            <a:r>
              <a:rPr lang="pl-PL" sz="900" dirty="0">
                <a:solidFill>
                  <a:schemeClr val="accent5">
                    <a:lumMod val="50000"/>
                  </a:schemeClr>
                </a:solidFill>
              </a:rPr>
              <a:t>głosować </a:t>
            </a:r>
            <a:r>
              <a:rPr lang="pl-PL" sz="900" dirty="0" smtClean="0">
                <a:solidFill>
                  <a:schemeClr val="accent5">
                    <a:lumMod val="50000"/>
                  </a:schemeClr>
                </a:solidFill>
              </a:rPr>
              <a:t>za odwołaniem, </a:t>
            </a:r>
            <a:r>
              <a:rPr lang="pl-PL" sz="900" dirty="0">
                <a:solidFill>
                  <a:schemeClr val="accent5">
                    <a:lumMod val="50000"/>
                  </a:schemeClr>
                </a:solidFill>
              </a:rPr>
              <a:t>planujący zagłosować na </a:t>
            </a:r>
            <a:r>
              <a:rPr lang="pl-PL" sz="900" dirty="0" smtClean="0">
                <a:solidFill>
                  <a:schemeClr val="accent5">
                    <a:lumMod val="50000"/>
                  </a:schemeClr>
                </a:solidFill>
              </a:rPr>
              <a:t>Nemś lub Mazura, nie głosujący w 2010 lub głosujący </a:t>
            </a:r>
            <a:r>
              <a:rPr lang="pl-PL" sz="900" dirty="0">
                <a:solidFill>
                  <a:schemeClr val="accent5">
                    <a:lumMod val="50000"/>
                  </a:schemeClr>
                </a:solidFill>
              </a:rPr>
              <a:t>na </a:t>
            </a:r>
            <a:r>
              <a:rPr lang="pl-PL" sz="900" dirty="0" smtClean="0">
                <a:solidFill>
                  <a:schemeClr val="accent5">
                    <a:lumMod val="50000"/>
                  </a:schemeClr>
                </a:solidFill>
              </a:rPr>
              <a:t>Kozieła, Mazura </a:t>
            </a:r>
            <a:r>
              <a:rPr lang="pl-PL" sz="900" dirty="0">
                <a:solidFill>
                  <a:schemeClr val="accent5">
                    <a:lumMod val="50000"/>
                  </a:schemeClr>
                </a:solidFill>
              </a:rPr>
              <a:t>lub </a:t>
            </a:r>
            <a:r>
              <a:rPr lang="pl-PL" sz="900" dirty="0" smtClean="0">
                <a:solidFill>
                  <a:schemeClr val="accent5">
                    <a:lumMod val="50000"/>
                  </a:schemeClr>
                </a:solidFill>
              </a:rPr>
              <a:t>Szczygłowskiego w </a:t>
            </a:r>
            <a:r>
              <a:rPr lang="pl-PL" sz="900" dirty="0">
                <a:solidFill>
                  <a:schemeClr val="accent5">
                    <a:lumMod val="50000"/>
                  </a:schemeClr>
                </a:solidFill>
              </a:rPr>
              <a:t>2010</a:t>
            </a:r>
          </a:p>
        </p:txBody>
      </p:sp>
      <p:sp>
        <p:nvSpPr>
          <p:cNvPr id="21" name="Dowolny kształt 20"/>
          <p:cNvSpPr/>
          <p:nvPr/>
        </p:nvSpPr>
        <p:spPr>
          <a:xfrm>
            <a:off x="5865072" y="1897270"/>
            <a:ext cx="458683" cy="458683"/>
          </a:xfrm>
          <a:custGeom>
            <a:avLst/>
            <a:gdLst>
              <a:gd name="connsiteX0" fmla="*/ 0 w 398855"/>
              <a:gd name="connsiteY0" fmla="*/ 199428 h 398855"/>
              <a:gd name="connsiteX1" fmla="*/ 199428 w 398855"/>
              <a:gd name="connsiteY1" fmla="*/ 0 h 398855"/>
              <a:gd name="connsiteX2" fmla="*/ 398856 w 398855"/>
              <a:gd name="connsiteY2" fmla="*/ 199428 h 398855"/>
              <a:gd name="connsiteX3" fmla="*/ 199428 w 398855"/>
              <a:gd name="connsiteY3" fmla="*/ 398856 h 398855"/>
              <a:gd name="connsiteX4" fmla="*/ 0 w 398855"/>
              <a:gd name="connsiteY4" fmla="*/ 199428 h 39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55" h="398855">
                <a:moveTo>
                  <a:pt x="0" y="199428"/>
                </a:moveTo>
                <a:cubicBezTo>
                  <a:pt x="0" y="89287"/>
                  <a:pt x="89287" y="0"/>
                  <a:pt x="199428" y="0"/>
                </a:cubicBezTo>
                <a:cubicBezTo>
                  <a:pt x="309569" y="0"/>
                  <a:pt x="398856" y="89287"/>
                  <a:pt x="398856" y="199428"/>
                </a:cubicBezTo>
                <a:cubicBezTo>
                  <a:pt x="398856" y="309569"/>
                  <a:pt x="309569" y="398856"/>
                  <a:pt x="199428" y="398856"/>
                </a:cubicBezTo>
                <a:cubicBezTo>
                  <a:pt x="89287" y="398856"/>
                  <a:pt x="0" y="309569"/>
                  <a:pt x="0" y="199428"/>
                </a:cubicBezTo>
                <a:close/>
              </a:path>
            </a:pathLst>
          </a:custGeom>
          <a:solidFill>
            <a:schemeClr val="accent1"/>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8411" tIns="58411" rIns="58411" bIns="58411" numCol="1" spcCol="1270" anchor="ctr" anchorCtr="0">
            <a:noAutofit/>
          </a:bodyPr>
          <a:lstStyle/>
          <a:p>
            <a:pPr lvl="0" algn="ctr" defTabSz="933450">
              <a:lnSpc>
                <a:spcPct val="90000"/>
              </a:lnSpc>
              <a:spcBef>
                <a:spcPct val="0"/>
              </a:spcBef>
              <a:spcAft>
                <a:spcPct val="35000"/>
              </a:spcAft>
            </a:pPr>
            <a:r>
              <a:rPr lang="pl-PL" sz="2100" kern="1200" dirty="0" smtClean="0"/>
              <a:t>+</a:t>
            </a:r>
            <a:endParaRPr lang="pl-PL" sz="2100" kern="1200" dirty="0"/>
          </a:p>
        </p:txBody>
      </p:sp>
      <p:sp>
        <p:nvSpPr>
          <p:cNvPr id="22" name="Dowolny kształt 21"/>
          <p:cNvSpPr/>
          <p:nvPr/>
        </p:nvSpPr>
        <p:spPr>
          <a:xfrm>
            <a:off x="5865071" y="4053720"/>
            <a:ext cx="458683" cy="458683"/>
          </a:xfrm>
          <a:custGeom>
            <a:avLst/>
            <a:gdLst>
              <a:gd name="connsiteX0" fmla="*/ 0 w 398855"/>
              <a:gd name="connsiteY0" fmla="*/ 199428 h 398855"/>
              <a:gd name="connsiteX1" fmla="*/ 199428 w 398855"/>
              <a:gd name="connsiteY1" fmla="*/ 0 h 398855"/>
              <a:gd name="connsiteX2" fmla="*/ 398856 w 398855"/>
              <a:gd name="connsiteY2" fmla="*/ 199428 h 398855"/>
              <a:gd name="connsiteX3" fmla="*/ 199428 w 398855"/>
              <a:gd name="connsiteY3" fmla="*/ 398856 h 398855"/>
              <a:gd name="connsiteX4" fmla="*/ 0 w 398855"/>
              <a:gd name="connsiteY4" fmla="*/ 199428 h 39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55" h="398855">
                <a:moveTo>
                  <a:pt x="0" y="199428"/>
                </a:moveTo>
                <a:cubicBezTo>
                  <a:pt x="0" y="89287"/>
                  <a:pt x="89287" y="0"/>
                  <a:pt x="199428" y="0"/>
                </a:cubicBezTo>
                <a:cubicBezTo>
                  <a:pt x="309569" y="0"/>
                  <a:pt x="398856" y="89287"/>
                  <a:pt x="398856" y="199428"/>
                </a:cubicBezTo>
                <a:cubicBezTo>
                  <a:pt x="398856" y="309569"/>
                  <a:pt x="309569" y="398856"/>
                  <a:pt x="199428" y="398856"/>
                </a:cubicBezTo>
                <a:cubicBezTo>
                  <a:pt x="89287" y="398856"/>
                  <a:pt x="0" y="309569"/>
                  <a:pt x="0" y="199428"/>
                </a:cubicBezTo>
                <a:close/>
              </a:path>
            </a:pathLst>
          </a:custGeom>
          <a:solidFill>
            <a:srgbClr val="FF0000"/>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8411" tIns="58411" rIns="58411" bIns="58411" numCol="1" spcCol="1270" anchor="ctr" anchorCtr="0">
            <a:noAutofit/>
          </a:bodyPr>
          <a:lstStyle/>
          <a:p>
            <a:pPr lvl="0" algn="ctr" defTabSz="933450">
              <a:lnSpc>
                <a:spcPct val="90000"/>
              </a:lnSpc>
              <a:spcBef>
                <a:spcPct val="0"/>
              </a:spcBef>
              <a:spcAft>
                <a:spcPct val="35000"/>
              </a:spcAft>
            </a:pPr>
            <a:r>
              <a:rPr lang="pl-PL" sz="2100" kern="1200" dirty="0" smtClean="0"/>
              <a:t>-</a:t>
            </a:r>
            <a:endParaRPr lang="pl-PL" sz="2100" kern="1200" dirty="0"/>
          </a:p>
        </p:txBody>
      </p:sp>
    </p:spTree>
    <p:extLst>
      <p:ext uri="{BB962C8B-B14F-4D97-AF65-F5344CB8AC3E}">
        <p14:creationId xmlns:p14="http://schemas.microsoft.com/office/powerpoint/2010/main" val="1156795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p:txBody>
          <a:bodyPr/>
          <a:lstStyle/>
          <a:p>
            <a:pPr eaLnBrk="1" hangingPunct="1"/>
            <a:r>
              <a:rPr lang="pl-PL" dirty="0" smtClean="0">
                <a:solidFill>
                  <a:srgbClr val="404040"/>
                </a:solidFill>
              </a:rPr>
              <a:t>Tło badania</a:t>
            </a:r>
            <a:endParaRPr dirty="0" smtClean="0">
              <a:solidFill>
                <a:srgbClr val="404040"/>
              </a:solidFill>
            </a:endParaRPr>
          </a:p>
        </p:txBody>
      </p:sp>
      <p:sp>
        <p:nvSpPr>
          <p:cNvPr id="66564" name="Slide Number Placeholder 13"/>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EFB77E-8ED2-4E5A-8C27-408FA7E35013}" type="slidenum">
              <a:rPr smtClean="0">
                <a:solidFill>
                  <a:srgbClr val="86A4AA"/>
                </a:solidFill>
              </a:rPr>
              <a:pPr fontAlgn="base">
                <a:spcBef>
                  <a:spcPct val="0"/>
                </a:spcBef>
                <a:spcAft>
                  <a:spcPct val="0"/>
                </a:spcAft>
              </a:pPr>
              <a:t>2</a:t>
            </a:fld>
            <a:endParaRPr smtClean="0">
              <a:solidFill>
                <a:srgbClr val="86A4AA"/>
              </a:solidFill>
            </a:endParaRPr>
          </a:p>
        </p:txBody>
      </p:sp>
      <p:sp>
        <p:nvSpPr>
          <p:cNvPr id="66565" name="Text Placeholder 9"/>
          <p:cNvSpPr>
            <a:spLocks noGrp="1"/>
          </p:cNvSpPr>
          <p:nvPr>
            <p:ph type="body" sz="quarter" idx="4294967295"/>
          </p:nvPr>
        </p:nvSpPr>
        <p:spPr>
          <a:xfrm>
            <a:off x="268288" y="1238250"/>
            <a:ext cx="8513762" cy="4657725"/>
          </a:xfrm>
        </p:spPr>
        <p:txBody>
          <a:bodyPr/>
          <a:lstStyle/>
          <a:p>
            <a:pPr marL="0" indent="361950" algn="just">
              <a:spcBef>
                <a:spcPts val="600"/>
              </a:spcBef>
              <a:buClrTx/>
              <a:buNone/>
            </a:pPr>
            <a:r>
              <a:rPr lang="pl-PL" sz="1800" dirty="0" smtClean="0"/>
              <a:t>W Zawierciu powstała inicjatywa referendalna mająca na celu odwołanie prezydenta miasta Ryszarda Macha.</a:t>
            </a:r>
          </a:p>
          <a:p>
            <a:pPr marL="0" indent="361950" algn="just">
              <a:spcBef>
                <a:spcPts val="600"/>
              </a:spcBef>
              <a:buClrTx/>
              <a:buNone/>
            </a:pPr>
            <a:r>
              <a:rPr lang="pl-PL" sz="1800" dirty="0" smtClean="0"/>
              <a:t>Celem badania jest zebranie informacji o nastawieniu mieszkańców Zawiercia do tej inicjatywy oraz o problemach miasta ogółem.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0026" y="2667000"/>
            <a:ext cx="6176962" cy="299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badania\mon_kam\2013\oferty różne\logo.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5500" y="5784850"/>
            <a:ext cx="12763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81476" y="3352800"/>
            <a:ext cx="4733925" cy="317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Wykres 10"/>
          <p:cNvGraphicFramePr/>
          <p:nvPr>
            <p:extLst>
              <p:ext uri="{D42A27DB-BD31-4B8C-83A1-F6EECF244321}">
                <p14:modId xmlns:p14="http://schemas.microsoft.com/office/powerpoint/2010/main" val="3208000125"/>
              </p:ext>
            </p:extLst>
          </p:nvPr>
        </p:nvGraphicFramePr>
        <p:xfrm>
          <a:off x="474663" y="1264026"/>
          <a:ext cx="8842664" cy="4353790"/>
        </p:xfrm>
        <a:graphic>
          <a:graphicData uri="http://schemas.openxmlformats.org/drawingml/2006/chart">
            <c:chart xmlns:c="http://schemas.openxmlformats.org/drawingml/2006/chart" xmlns:r="http://schemas.openxmlformats.org/officeDocument/2006/relationships" r:id="rId2"/>
          </a:graphicData>
        </a:graphic>
      </p:graphicFrame>
      <p:sp>
        <p:nvSpPr>
          <p:cNvPr id="7" name="Tytuł 6"/>
          <p:cNvSpPr>
            <a:spLocks noGrp="1"/>
          </p:cNvSpPr>
          <p:nvPr>
            <p:ph type="title"/>
          </p:nvPr>
        </p:nvSpPr>
        <p:spPr>
          <a:xfrm>
            <a:off x="346074" y="445413"/>
            <a:ext cx="8797925" cy="430887"/>
          </a:xfrm>
        </p:spPr>
        <p:txBody>
          <a:bodyPr/>
          <a:lstStyle/>
          <a:p>
            <a:r>
              <a:rPr lang="pl-PL" dirty="0" smtClean="0"/>
              <a:t>Zalety i </a:t>
            </a:r>
            <a:r>
              <a:rPr lang="pl-PL" dirty="0"/>
              <a:t>zasługi </a:t>
            </a:r>
            <a:r>
              <a:rPr lang="pl-PL" dirty="0" smtClean="0"/>
              <a:t>obecnego prezydenta Zawiercia</a:t>
            </a:r>
            <a:endParaRPr lang="pl-PL" dirty="0"/>
          </a:p>
        </p:txBody>
      </p:sp>
      <p:sp>
        <p:nvSpPr>
          <p:cNvPr id="10" name="Symbol zastępczy tekstu 9"/>
          <p:cNvSpPr>
            <a:spLocks noGrp="1"/>
          </p:cNvSpPr>
          <p:nvPr>
            <p:ph type="body" sz="quarter" idx="19"/>
          </p:nvPr>
        </p:nvSpPr>
        <p:spPr>
          <a:xfrm>
            <a:off x="0" y="5617816"/>
            <a:ext cx="9144000" cy="692497"/>
          </a:xfrm>
        </p:spPr>
        <p:txBody>
          <a:bodyPr/>
          <a:lstStyle/>
          <a:p>
            <a:pPr lvl="0" algn="just"/>
            <a:r>
              <a:rPr lang="pl-PL" sz="1200" dirty="0" smtClean="0">
                <a:solidFill>
                  <a:srgbClr val="537177"/>
                </a:solidFill>
              </a:rPr>
              <a:t>Wśród zasług obecnego prezydenta najczęściej wymieniane są te związane ze zmianą oblicza miasta – budowa fontanny, rond, upiększanie. Trzeba jednak zaznaczyć, że bardzo duża grupa uważa, że nie ma on żadnych zalet i zasług, albo nie umie ich wymienić.</a:t>
            </a:r>
            <a:endParaRPr lang="pl-PL" dirty="0">
              <a:solidFill>
                <a:srgbClr val="537177"/>
              </a:solidFill>
            </a:endParaRPr>
          </a:p>
        </p:txBody>
      </p:sp>
      <p:sp>
        <p:nvSpPr>
          <p:cNvPr id="5" name="Symbol zastępczy stopki 4"/>
          <p:cNvSpPr>
            <a:spLocks noGrp="1"/>
          </p:cNvSpPr>
          <p:nvPr>
            <p:ph type="ftr" sz="quarter" idx="21"/>
          </p:nvPr>
        </p:nvSpPr>
        <p:spPr/>
        <p:txBody>
          <a:bodyPr/>
          <a:lstStyle/>
          <a:p>
            <a:pPr>
              <a:defRPr/>
            </a:pPr>
            <a:endParaRPr lang="pt-BR"/>
          </a:p>
        </p:txBody>
      </p:sp>
      <p:sp>
        <p:nvSpPr>
          <p:cNvPr id="6" name="Symbol zastępczy numeru slajdu 5"/>
          <p:cNvSpPr>
            <a:spLocks noGrp="1"/>
          </p:cNvSpPr>
          <p:nvPr>
            <p:ph type="sldNum" sz="quarter" idx="22"/>
          </p:nvPr>
        </p:nvSpPr>
        <p:spPr/>
        <p:txBody>
          <a:bodyPr/>
          <a:lstStyle/>
          <a:p>
            <a:pPr>
              <a:defRPr/>
            </a:pPr>
            <a:fld id="{7E780E03-1735-4FAF-8789-26E9DF0F7B86}" type="slidenum">
              <a:rPr lang="pl-PL" smtClean="0"/>
              <a:pPr>
                <a:defRPr/>
              </a:pPr>
              <a:t>20</a:t>
            </a:fld>
            <a:endParaRPr lang="pl-PL" dirty="0"/>
          </a:p>
        </p:txBody>
      </p:sp>
      <p:sp>
        <p:nvSpPr>
          <p:cNvPr id="17" name="pole tekstowe 9"/>
          <p:cNvSpPr txBox="1">
            <a:spLocks noChangeArrowheads="1"/>
          </p:cNvSpPr>
          <p:nvPr/>
        </p:nvSpPr>
        <p:spPr bwMode="auto">
          <a:xfrm>
            <a:off x="0" y="95945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pl-PL" sz="1000" b="1" dirty="0">
                <a:latin typeface="+mn-lt"/>
              </a:rPr>
              <a:t>Q9. Jakie zalety i zasługi ma Pana(i) zdaniem obecny prezydent Zawiercia, Ryszard </a:t>
            </a:r>
            <a:r>
              <a:rPr lang="pl-PL" sz="1000" b="1" dirty="0" smtClean="0">
                <a:latin typeface="+mn-lt"/>
              </a:rPr>
              <a:t>Mach?</a:t>
            </a:r>
            <a:br>
              <a:rPr lang="pl-PL" sz="1000" b="1" dirty="0" smtClean="0">
                <a:latin typeface="+mn-lt"/>
              </a:rPr>
            </a:br>
            <a:r>
              <a:rPr lang="pl-PL" sz="800" i="1" dirty="0" smtClean="0">
                <a:solidFill>
                  <a:srgbClr val="000000"/>
                </a:solidFill>
                <a:latin typeface="+mn-lt"/>
              </a:rPr>
              <a:t>Próba</a:t>
            </a:r>
            <a:r>
              <a:rPr lang="en-US" sz="800" i="1" dirty="0" smtClean="0">
                <a:solidFill>
                  <a:srgbClr val="000000"/>
                </a:solidFill>
                <a:latin typeface="+mn-lt"/>
              </a:rPr>
              <a:t>:</a:t>
            </a:r>
            <a:r>
              <a:rPr lang="pl-PL" sz="800" i="1" dirty="0" smtClean="0">
                <a:solidFill>
                  <a:srgbClr val="000000"/>
                </a:solidFill>
                <a:latin typeface="+mn-lt"/>
              </a:rPr>
              <a:t> mieszkańcy Zawiercia, N=500</a:t>
            </a:r>
            <a:endParaRPr lang="pl-PL" sz="800" i="1" dirty="0">
              <a:solidFill>
                <a:srgbClr val="000000"/>
              </a:solidFill>
              <a:latin typeface="+mn-lt"/>
            </a:endParaRPr>
          </a:p>
        </p:txBody>
      </p:sp>
    </p:spTree>
    <p:extLst>
      <p:ext uri="{BB962C8B-B14F-4D97-AF65-F5344CB8AC3E}">
        <p14:creationId xmlns:p14="http://schemas.microsoft.com/office/powerpoint/2010/main" val="1334891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346074" y="445413"/>
            <a:ext cx="8797925" cy="430887"/>
          </a:xfrm>
        </p:spPr>
        <p:txBody>
          <a:bodyPr/>
          <a:lstStyle/>
          <a:p>
            <a:r>
              <a:rPr lang="pl-PL" dirty="0" smtClean="0"/>
              <a:t>Wady i </a:t>
            </a:r>
            <a:r>
              <a:rPr lang="pl-PL" dirty="0"/>
              <a:t>porażki obecnego prezydenta </a:t>
            </a:r>
            <a:r>
              <a:rPr lang="pl-PL" dirty="0" smtClean="0"/>
              <a:t>Zawiercia</a:t>
            </a:r>
            <a:endParaRPr lang="pl-PL" dirty="0"/>
          </a:p>
        </p:txBody>
      </p:sp>
      <p:sp>
        <p:nvSpPr>
          <p:cNvPr id="5" name="Symbol zastępczy stopki 4"/>
          <p:cNvSpPr>
            <a:spLocks noGrp="1"/>
          </p:cNvSpPr>
          <p:nvPr>
            <p:ph type="ftr" sz="quarter" idx="21"/>
          </p:nvPr>
        </p:nvSpPr>
        <p:spPr/>
        <p:txBody>
          <a:bodyPr/>
          <a:lstStyle/>
          <a:p>
            <a:pPr>
              <a:defRPr/>
            </a:pPr>
            <a:endParaRPr lang="pt-BR"/>
          </a:p>
        </p:txBody>
      </p:sp>
      <p:sp>
        <p:nvSpPr>
          <p:cNvPr id="6" name="Symbol zastępczy numeru slajdu 5"/>
          <p:cNvSpPr>
            <a:spLocks noGrp="1"/>
          </p:cNvSpPr>
          <p:nvPr>
            <p:ph type="sldNum" sz="quarter" idx="22"/>
          </p:nvPr>
        </p:nvSpPr>
        <p:spPr/>
        <p:txBody>
          <a:bodyPr/>
          <a:lstStyle/>
          <a:p>
            <a:pPr>
              <a:defRPr/>
            </a:pPr>
            <a:fld id="{7E780E03-1735-4FAF-8789-26E9DF0F7B86}" type="slidenum">
              <a:rPr lang="pl-PL" smtClean="0"/>
              <a:pPr>
                <a:defRPr/>
              </a:pPr>
              <a:t>21</a:t>
            </a:fld>
            <a:endParaRPr lang="pl-PL" dirty="0"/>
          </a:p>
        </p:txBody>
      </p:sp>
      <p:sp>
        <p:nvSpPr>
          <p:cNvPr id="17" name="pole tekstowe 9"/>
          <p:cNvSpPr txBox="1">
            <a:spLocks noChangeArrowheads="1"/>
          </p:cNvSpPr>
          <p:nvPr/>
        </p:nvSpPr>
        <p:spPr bwMode="auto">
          <a:xfrm>
            <a:off x="0" y="95945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pl-PL" sz="1000" b="1" dirty="0">
                <a:latin typeface="+mn-lt"/>
              </a:rPr>
              <a:t>Q10. Jakie wady i porażki dostrzega Pan(i) w rządach obecnego prezydenta Zawiercia, Ryszarda Macha?</a:t>
            </a:r>
            <a:r>
              <a:rPr lang="pl-PL" sz="1000" b="1" dirty="0" smtClean="0">
                <a:latin typeface="+mn-lt"/>
              </a:rPr>
              <a:t/>
            </a:r>
            <a:br>
              <a:rPr lang="pl-PL" sz="1000" b="1" dirty="0" smtClean="0">
                <a:latin typeface="+mn-lt"/>
              </a:rPr>
            </a:br>
            <a:r>
              <a:rPr lang="pl-PL" sz="800" i="1" dirty="0" smtClean="0">
                <a:solidFill>
                  <a:srgbClr val="000000"/>
                </a:solidFill>
                <a:latin typeface="+mn-lt"/>
              </a:rPr>
              <a:t>Próba</a:t>
            </a:r>
            <a:r>
              <a:rPr lang="en-US" sz="800" i="1" dirty="0" smtClean="0">
                <a:solidFill>
                  <a:srgbClr val="000000"/>
                </a:solidFill>
                <a:latin typeface="+mn-lt"/>
              </a:rPr>
              <a:t>:</a:t>
            </a:r>
            <a:r>
              <a:rPr lang="pl-PL" sz="800" i="1" dirty="0" smtClean="0">
                <a:solidFill>
                  <a:srgbClr val="000000"/>
                </a:solidFill>
                <a:latin typeface="+mn-lt"/>
              </a:rPr>
              <a:t> mieszkańcy Zawiercia, N=500</a:t>
            </a:r>
            <a:endParaRPr lang="pl-PL" sz="800" i="1" dirty="0">
              <a:solidFill>
                <a:srgbClr val="000000"/>
              </a:solidFill>
              <a:latin typeface="+mn-lt"/>
            </a:endParaRPr>
          </a:p>
        </p:txBody>
      </p:sp>
      <p:graphicFrame>
        <p:nvGraphicFramePr>
          <p:cNvPr id="11" name="Wykres 10"/>
          <p:cNvGraphicFramePr/>
          <p:nvPr>
            <p:extLst>
              <p:ext uri="{D42A27DB-BD31-4B8C-83A1-F6EECF244321}">
                <p14:modId xmlns:p14="http://schemas.microsoft.com/office/powerpoint/2010/main" val="652277751"/>
              </p:ext>
            </p:extLst>
          </p:nvPr>
        </p:nvGraphicFramePr>
        <p:xfrm>
          <a:off x="0" y="1476375"/>
          <a:ext cx="10048009"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3" name="Symbol zastępczy tekstu 2"/>
          <p:cNvSpPr>
            <a:spLocks noGrp="1"/>
          </p:cNvSpPr>
          <p:nvPr>
            <p:ph type="body" sz="quarter" idx="19"/>
          </p:nvPr>
        </p:nvSpPr>
        <p:spPr>
          <a:xfrm>
            <a:off x="0" y="5802482"/>
            <a:ext cx="9144000" cy="507831"/>
          </a:xfrm>
        </p:spPr>
        <p:txBody>
          <a:bodyPr/>
          <a:lstStyle/>
          <a:p>
            <a:pPr lvl="0" algn="just"/>
            <a:r>
              <a:rPr lang="pl-PL" sz="1200" dirty="0" smtClean="0">
                <a:solidFill>
                  <a:srgbClr val="537177"/>
                </a:solidFill>
              </a:rPr>
              <a:t>Największą porażką urzędującego prezydenta wydaje się brak działań przeciwdziałających bezrobociu. Jednak znów – spora grupa nie widzi żadnych błędów, a drugie tyle – nie </a:t>
            </a:r>
            <a:r>
              <a:rPr lang="pl-PL" sz="1200" dirty="0">
                <a:solidFill>
                  <a:srgbClr val="537177"/>
                </a:solidFill>
              </a:rPr>
              <a:t>umie ich wymienić</a:t>
            </a:r>
            <a:r>
              <a:rPr lang="pl-PL" sz="1200" dirty="0" smtClean="0">
                <a:solidFill>
                  <a:srgbClr val="537177"/>
                </a:solidFill>
              </a:rPr>
              <a:t>.</a:t>
            </a:r>
            <a:endParaRPr lang="pl-PL" dirty="0">
              <a:solidFill>
                <a:srgbClr val="537177"/>
              </a:solidFill>
            </a:endParaRPr>
          </a:p>
        </p:txBody>
      </p:sp>
    </p:spTree>
    <p:extLst>
      <p:ext uri="{BB962C8B-B14F-4D97-AF65-F5344CB8AC3E}">
        <p14:creationId xmlns:p14="http://schemas.microsoft.com/office/powerpoint/2010/main" val="567748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22</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Mirosław Mazur – skojarzenia </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graphicFrame>
        <p:nvGraphicFramePr>
          <p:cNvPr id="4" name="Diagram 3"/>
          <p:cNvGraphicFramePr/>
          <p:nvPr>
            <p:extLst>
              <p:ext uri="{D42A27DB-BD31-4B8C-83A1-F6EECF244321}">
                <p14:modId xmlns:p14="http://schemas.microsoft.com/office/powerpoint/2010/main" val="2658057077"/>
              </p:ext>
            </p:extLst>
          </p:nvPr>
        </p:nvGraphicFramePr>
        <p:xfrm>
          <a:off x="403749" y="1279123"/>
          <a:ext cx="8087097" cy="248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ymbol zastępczy zawartości 2"/>
          <p:cNvSpPr txBox="1">
            <a:spLocks/>
          </p:cNvSpPr>
          <p:nvPr/>
        </p:nvSpPr>
        <p:spPr>
          <a:xfrm>
            <a:off x="374075" y="3871360"/>
            <a:ext cx="8686800" cy="973776"/>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400" b="1" u="sng" kern="0" cap="none" spc="0" dirty="0" smtClean="0">
                <a:solidFill>
                  <a:schemeClr val="accent1">
                    <a:lumMod val="75000"/>
                  </a:schemeClr>
                </a:solidFill>
                <a:latin typeface="+mn-lt"/>
              </a:rPr>
              <a:t>Zasługi</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Kanalizacja (choć to obszar sporny z Machem)</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Styl sprawowania władzy – poza układem, oparty o kwalifikacje merytoryczne</a:t>
            </a:r>
          </a:p>
        </p:txBody>
      </p:sp>
      <p:grpSp>
        <p:nvGrpSpPr>
          <p:cNvPr id="8" name="Grupa 7"/>
          <p:cNvGrpSpPr>
            <a:grpSpLocks/>
          </p:cNvGrpSpPr>
          <p:nvPr/>
        </p:nvGrpSpPr>
        <p:grpSpPr bwMode="auto">
          <a:xfrm>
            <a:off x="468313" y="6083573"/>
            <a:ext cx="8496300" cy="585787"/>
            <a:chOff x="450155" y="5929044"/>
            <a:chExt cx="8496944" cy="586182"/>
          </a:xfrm>
        </p:grpSpPr>
        <p:sp>
          <p:nvSpPr>
            <p:cNvPr id="9" name="pole tekstowe 16"/>
            <p:cNvSpPr txBox="1">
              <a:spLocks noChangeArrowheads="1"/>
            </p:cNvSpPr>
            <p:nvPr/>
          </p:nvSpPr>
          <p:spPr bwMode="auto">
            <a:xfrm>
              <a:off x="1146413" y="5929549"/>
              <a:ext cx="7800686" cy="585169"/>
            </a:xfrm>
            <a:prstGeom prst="rect">
              <a:avLst/>
            </a:prstGeom>
            <a:noFill/>
            <a:ln w="9525">
              <a:noFill/>
              <a:miter lim="800000"/>
              <a:headEnd/>
              <a:tailEnd/>
            </a:ln>
          </p:spPr>
          <p:txBody>
            <a:bodyPr anchor="ctr">
              <a:spAutoFit/>
            </a:bodyPr>
            <a:lstStyle/>
            <a:p>
              <a:r>
                <a:rPr lang="pl-PL" sz="1600" b="1" dirty="0" smtClean="0">
                  <a:solidFill>
                    <a:srgbClr val="990033"/>
                  </a:solidFill>
                  <a:latin typeface="+mn-lt"/>
                </a:rPr>
                <a:t>TRUDNO MU PRZYPISAĆ JAKIEŚ DZIAŁANIA, NIEWIELE ZOSTAŁO LUDZIOM W GŁOWIE; </a:t>
              </a:r>
              <a:br>
                <a:rPr lang="pl-PL" sz="1600" b="1" dirty="0" smtClean="0">
                  <a:solidFill>
                    <a:srgbClr val="990033"/>
                  </a:solidFill>
                  <a:latin typeface="+mn-lt"/>
                </a:rPr>
              </a:br>
              <a:r>
                <a:rPr lang="pl-PL" sz="1600" b="1" dirty="0" smtClean="0">
                  <a:solidFill>
                    <a:srgbClr val="990033"/>
                  </a:solidFill>
                  <a:latin typeface="+mn-lt"/>
                </a:rPr>
                <a:t>NIE STWORZYŁ NOWEJ JAKOŚCI, ZA TO BUDOWAŁ ALTERNATYWNY UKŁAD</a:t>
              </a:r>
            </a:p>
          </p:txBody>
        </p:sp>
        <p:sp>
          <p:nvSpPr>
            <p:cNvPr id="10" name="Freeform 23"/>
            <p:cNvSpPr>
              <a:spLocks noEditPoints="1"/>
            </p:cNvSpPr>
            <p:nvPr/>
          </p:nvSpPr>
          <p:spPr bwMode="auto">
            <a:xfrm>
              <a:off x="450155" y="5929044"/>
              <a:ext cx="593453" cy="586182"/>
            </a:xfrm>
            <a:custGeom>
              <a:avLst/>
              <a:gdLst>
                <a:gd name="T0" fmla="*/ 286 w 572"/>
                <a:gd name="T1" fmla="*/ 0 h 572"/>
                <a:gd name="T2" fmla="*/ 0 w 572"/>
                <a:gd name="T3" fmla="*/ 286 h 572"/>
                <a:gd name="T4" fmla="*/ 286 w 572"/>
                <a:gd name="T5" fmla="*/ 572 h 572"/>
                <a:gd name="T6" fmla="*/ 572 w 572"/>
                <a:gd name="T7" fmla="*/ 286 h 572"/>
                <a:gd name="T8" fmla="*/ 286 w 572"/>
                <a:gd name="T9" fmla="*/ 0 h 572"/>
                <a:gd name="T10" fmla="*/ 273 w 572"/>
                <a:gd name="T11" fmla="*/ 72 h 572"/>
                <a:gd name="T12" fmla="*/ 285 w 572"/>
                <a:gd name="T13" fmla="*/ 61 h 572"/>
                <a:gd name="T14" fmla="*/ 296 w 572"/>
                <a:gd name="T15" fmla="*/ 72 h 572"/>
                <a:gd name="T16" fmla="*/ 296 w 572"/>
                <a:gd name="T17" fmla="*/ 167 h 572"/>
                <a:gd name="T18" fmla="*/ 285 w 572"/>
                <a:gd name="T19" fmla="*/ 179 h 572"/>
                <a:gd name="T20" fmla="*/ 273 w 572"/>
                <a:gd name="T21" fmla="*/ 167 h 572"/>
                <a:gd name="T22" fmla="*/ 273 w 572"/>
                <a:gd name="T23" fmla="*/ 72 h 572"/>
                <a:gd name="T24" fmla="*/ 164 w 572"/>
                <a:gd name="T25" fmla="*/ 286 h 572"/>
                <a:gd name="T26" fmla="*/ 68 w 572"/>
                <a:gd name="T27" fmla="*/ 286 h 572"/>
                <a:gd name="T28" fmla="*/ 57 w 572"/>
                <a:gd name="T29" fmla="*/ 275 h 572"/>
                <a:gd name="T30" fmla="*/ 68 w 572"/>
                <a:gd name="T31" fmla="*/ 263 h 572"/>
                <a:gd name="T32" fmla="*/ 164 w 572"/>
                <a:gd name="T33" fmla="*/ 263 h 572"/>
                <a:gd name="T34" fmla="*/ 175 w 572"/>
                <a:gd name="T35" fmla="*/ 275 h 572"/>
                <a:gd name="T36" fmla="*/ 164 w 572"/>
                <a:gd name="T37" fmla="*/ 286 h 572"/>
                <a:gd name="T38" fmla="*/ 120 w 572"/>
                <a:gd name="T39" fmla="*/ 139 h 572"/>
                <a:gd name="T40" fmla="*/ 120 w 572"/>
                <a:gd name="T41" fmla="*/ 123 h 572"/>
                <a:gd name="T42" fmla="*/ 135 w 572"/>
                <a:gd name="T43" fmla="*/ 123 h 572"/>
                <a:gd name="T44" fmla="*/ 203 w 572"/>
                <a:gd name="T45" fmla="*/ 191 h 572"/>
                <a:gd name="T46" fmla="*/ 203 w 572"/>
                <a:gd name="T47" fmla="*/ 207 h 572"/>
                <a:gd name="T48" fmla="*/ 187 w 572"/>
                <a:gd name="T49" fmla="*/ 207 h 572"/>
                <a:gd name="T50" fmla="*/ 120 w 572"/>
                <a:gd name="T51" fmla="*/ 139 h 572"/>
                <a:gd name="T52" fmla="*/ 327 w 572"/>
                <a:gd name="T53" fmla="*/ 373 h 572"/>
                <a:gd name="T54" fmla="*/ 327 w 572"/>
                <a:gd name="T55" fmla="*/ 445 h 572"/>
                <a:gd name="T56" fmla="*/ 308 w 572"/>
                <a:gd name="T57" fmla="*/ 464 h 572"/>
                <a:gd name="T58" fmla="*/ 261 w 572"/>
                <a:gd name="T59" fmla="*/ 464 h 572"/>
                <a:gd name="T60" fmla="*/ 242 w 572"/>
                <a:gd name="T61" fmla="*/ 445 h 572"/>
                <a:gd name="T62" fmla="*/ 242 w 572"/>
                <a:gd name="T63" fmla="*/ 373 h 572"/>
                <a:gd name="T64" fmla="*/ 192 w 572"/>
                <a:gd name="T65" fmla="*/ 291 h 572"/>
                <a:gd name="T66" fmla="*/ 285 w 572"/>
                <a:gd name="T67" fmla="*/ 199 h 572"/>
                <a:gd name="T68" fmla="*/ 377 w 572"/>
                <a:gd name="T69" fmla="*/ 291 h 572"/>
                <a:gd name="T70" fmla="*/ 327 w 572"/>
                <a:gd name="T71" fmla="*/ 373 h 572"/>
                <a:gd name="T72" fmla="*/ 365 w 572"/>
                <a:gd name="T73" fmla="*/ 207 h 572"/>
                <a:gd name="T74" fmla="*/ 365 w 572"/>
                <a:gd name="T75" fmla="*/ 191 h 572"/>
                <a:gd name="T76" fmla="*/ 433 w 572"/>
                <a:gd name="T77" fmla="*/ 123 h 572"/>
                <a:gd name="T78" fmla="*/ 449 w 572"/>
                <a:gd name="T79" fmla="*/ 123 h 572"/>
                <a:gd name="T80" fmla="*/ 449 w 572"/>
                <a:gd name="T81" fmla="*/ 139 h 572"/>
                <a:gd name="T82" fmla="*/ 381 w 572"/>
                <a:gd name="T83" fmla="*/ 207 h 572"/>
                <a:gd name="T84" fmla="*/ 365 w 572"/>
                <a:gd name="T85" fmla="*/ 207 h 572"/>
                <a:gd name="T86" fmla="*/ 503 w 572"/>
                <a:gd name="T87" fmla="*/ 286 h 572"/>
                <a:gd name="T88" fmla="*/ 408 w 572"/>
                <a:gd name="T89" fmla="*/ 286 h 572"/>
                <a:gd name="T90" fmla="*/ 396 w 572"/>
                <a:gd name="T91" fmla="*/ 275 h 572"/>
                <a:gd name="T92" fmla="*/ 408 w 572"/>
                <a:gd name="T93" fmla="*/ 263 h 572"/>
                <a:gd name="T94" fmla="*/ 503 w 572"/>
                <a:gd name="T95" fmla="*/ 263 h 572"/>
                <a:gd name="T96" fmla="*/ 515 w 572"/>
                <a:gd name="T97" fmla="*/ 275 h 572"/>
                <a:gd name="T98" fmla="*/ 503 w 572"/>
                <a:gd name="T99" fmla="*/ 286 h 5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72"/>
                <a:gd name="T152" fmla="*/ 572 w 572"/>
                <a:gd name="T153" fmla="*/ 572 h 5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72">
                  <a:moveTo>
                    <a:pt x="286" y="0"/>
                  </a:moveTo>
                  <a:cubicBezTo>
                    <a:pt x="128" y="0"/>
                    <a:pt x="0" y="128"/>
                    <a:pt x="0" y="286"/>
                  </a:cubicBezTo>
                  <a:cubicBezTo>
                    <a:pt x="0" y="444"/>
                    <a:pt x="128" y="572"/>
                    <a:pt x="286" y="572"/>
                  </a:cubicBezTo>
                  <a:cubicBezTo>
                    <a:pt x="444" y="572"/>
                    <a:pt x="572" y="444"/>
                    <a:pt x="572" y="286"/>
                  </a:cubicBezTo>
                  <a:cubicBezTo>
                    <a:pt x="572" y="128"/>
                    <a:pt x="444" y="0"/>
                    <a:pt x="286" y="0"/>
                  </a:cubicBezTo>
                  <a:close/>
                  <a:moveTo>
                    <a:pt x="273" y="72"/>
                  </a:moveTo>
                  <a:cubicBezTo>
                    <a:pt x="273" y="66"/>
                    <a:pt x="278" y="61"/>
                    <a:pt x="285" y="61"/>
                  </a:cubicBezTo>
                  <a:cubicBezTo>
                    <a:pt x="291" y="61"/>
                    <a:pt x="296" y="66"/>
                    <a:pt x="296" y="72"/>
                  </a:cubicBezTo>
                  <a:cubicBezTo>
                    <a:pt x="296" y="167"/>
                    <a:pt x="296" y="167"/>
                    <a:pt x="296" y="167"/>
                  </a:cubicBezTo>
                  <a:cubicBezTo>
                    <a:pt x="296" y="174"/>
                    <a:pt x="291" y="179"/>
                    <a:pt x="285" y="179"/>
                  </a:cubicBezTo>
                  <a:cubicBezTo>
                    <a:pt x="278" y="179"/>
                    <a:pt x="273" y="174"/>
                    <a:pt x="273" y="167"/>
                  </a:cubicBezTo>
                  <a:lnTo>
                    <a:pt x="273" y="72"/>
                  </a:lnTo>
                  <a:close/>
                  <a:moveTo>
                    <a:pt x="164" y="286"/>
                  </a:moveTo>
                  <a:cubicBezTo>
                    <a:pt x="68" y="286"/>
                    <a:pt x="68" y="286"/>
                    <a:pt x="68" y="286"/>
                  </a:cubicBezTo>
                  <a:cubicBezTo>
                    <a:pt x="62" y="286"/>
                    <a:pt x="57" y="281"/>
                    <a:pt x="57" y="275"/>
                  </a:cubicBezTo>
                  <a:cubicBezTo>
                    <a:pt x="57" y="269"/>
                    <a:pt x="62" y="263"/>
                    <a:pt x="68" y="263"/>
                  </a:cubicBezTo>
                  <a:cubicBezTo>
                    <a:pt x="164" y="263"/>
                    <a:pt x="164" y="263"/>
                    <a:pt x="164" y="263"/>
                  </a:cubicBezTo>
                  <a:cubicBezTo>
                    <a:pt x="170" y="263"/>
                    <a:pt x="175" y="269"/>
                    <a:pt x="175" y="275"/>
                  </a:cubicBezTo>
                  <a:cubicBezTo>
                    <a:pt x="175" y="281"/>
                    <a:pt x="170" y="286"/>
                    <a:pt x="164" y="286"/>
                  </a:cubicBezTo>
                  <a:close/>
                  <a:moveTo>
                    <a:pt x="120" y="139"/>
                  </a:moveTo>
                  <a:cubicBezTo>
                    <a:pt x="115" y="135"/>
                    <a:pt x="115" y="127"/>
                    <a:pt x="120" y="123"/>
                  </a:cubicBezTo>
                  <a:cubicBezTo>
                    <a:pt x="124" y="119"/>
                    <a:pt x="131" y="119"/>
                    <a:pt x="135" y="123"/>
                  </a:cubicBezTo>
                  <a:cubicBezTo>
                    <a:pt x="203" y="191"/>
                    <a:pt x="203" y="191"/>
                    <a:pt x="203" y="191"/>
                  </a:cubicBezTo>
                  <a:cubicBezTo>
                    <a:pt x="207" y="195"/>
                    <a:pt x="207" y="202"/>
                    <a:pt x="203" y="207"/>
                  </a:cubicBezTo>
                  <a:cubicBezTo>
                    <a:pt x="199" y="211"/>
                    <a:pt x="192" y="211"/>
                    <a:pt x="187" y="207"/>
                  </a:cubicBezTo>
                  <a:lnTo>
                    <a:pt x="120" y="139"/>
                  </a:lnTo>
                  <a:close/>
                  <a:moveTo>
                    <a:pt x="327" y="373"/>
                  </a:moveTo>
                  <a:cubicBezTo>
                    <a:pt x="327" y="445"/>
                    <a:pt x="327" y="445"/>
                    <a:pt x="327" y="445"/>
                  </a:cubicBezTo>
                  <a:cubicBezTo>
                    <a:pt x="327" y="455"/>
                    <a:pt x="319" y="464"/>
                    <a:pt x="308" y="464"/>
                  </a:cubicBezTo>
                  <a:cubicBezTo>
                    <a:pt x="261" y="464"/>
                    <a:pt x="261" y="464"/>
                    <a:pt x="261" y="464"/>
                  </a:cubicBezTo>
                  <a:cubicBezTo>
                    <a:pt x="251" y="464"/>
                    <a:pt x="242" y="455"/>
                    <a:pt x="242" y="445"/>
                  </a:cubicBezTo>
                  <a:cubicBezTo>
                    <a:pt x="242" y="373"/>
                    <a:pt x="242" y="373"/>
                    <a:pt x="242" y="373"/>
                  </a:cubicBezTo>
                  <a:cubicBezTo>
                    <a:pt x="212" y="358"/>
                    <a:pt x="192" y="327"/>
                    <a:pt x="192" y="291"/>
                  </a:cubicBezTo>
                  <a:cubicBezTo>
                    <a:pt x="192" y="240"/>
                    <a:pt x="233" y="199"/>
                    <a:pt x="285" y="199"/>
                  </a:cubicBezTo>
                  <a:cubicBezTo>
                    <a:pt x="336" y="199"/>
                    <a:pt x="377" y="240"/>
                    <a:pt x="377" y="291"/>
                  </a:cubicBezTo>
                  <a:cubicBezTo>
                    <a:pt x="377" y="327"/>
                    <a:pt x="357" y="358"/>
                    <a:pt x="327" y="373"/>
                  </a:cubicBezTo>
                  <a:close/>
                  <a:moveTo>
                    <a:pt x="365" y="207"/>
                  </a:moveTo>
                  <a:cubicBezTo>
                    <a:pt x="361" y="202"/>
                    <a:pt x="361" y="195"/>
                    <a:pt x="365" y="191"/>
                  </a:cubicBezTo>
                  <a:cubicBezTo>
                    <a:pt x="433" y="123"/>
                    <a:pt x="433" y="123"/>
                    <a:pt x="433" y="123"/>
                  </a:cubicBezTo>
                  <a:cubicBezTo>
                    <a:pt x="437" y="119"/>
                    <a:pt x="444" y="119"/>
                    <a:pt x="449" y="123"/>
                  </a:cubicBezTo>
                  <a:cubicBezTo>
                    <a:pt x="453" y="127"/>
                    <a:pt x="453" y="135"/>
                    <a:pt x="449" y="139"/>
                  </a:cubicBezTo>
                  <a:cubicBezTo>
                    <a:pt x="381" y="207"/>
                    <a:pt x="381" y="207"/>
                    <a:pt x="381" y="207"/>
                  </a:cubicBezTo>
                  <a:cubicBezTo>
                    <a:pt x="377" y="211"/>
                    <a:pt x="370" y="211"/>
                    <a:pt x="365" y="207"/>
                  </a:cubicBezTo>
                  <a:close/>
                  <a:moveTo>
                    <a:pt x="503" y="286"/>
                  </a:moveTo>
                  <a:cubicBezTo>
                    <a:pt x="408" y="286"/>
                    <a:pt x="408" y="286"/>
                    <a:pt x="408" y="286"/>
                  </a:cubicBezTo>
                  <a:cubicBezTo>
                    <a:pt x="401" y="286"/>
                    <a:pt x="396" y="281"/>
                    <a:pt x="396" y="275"/>
                  </a:cubicBezTo>
                  <a:cubicBezTo>
                    <a:pt x="396" y="269"/>
                    <a:pt x="401" y="263"/>
                    <a:pt x="408" y="263"/>
                  </a:cubicBezTo>
                  <a:cubicBezTo>
                    <a:pt x="503" y="263"/>
                    <a:pt x="503" y="263"/>
                    <a:pt x="503" y="263"/>
                  </a:cubicBezTo>
                  <a:cubicBezTo>
                    <a:pt x="510" y="263"/>
                    <a:pt x="515" y="269"/>
                    <a:pt x="515" y="275"/>
                  </a:cubicBezTo>
                  <a:cubicBezTo>
                    <a:pt x="515" y="281"/>
                    <a:pt x="510" y="286"/>
                    <a:pt x="503" y="286"/>
                  </a:cubicBezTo>
                  <a:close/>
                </a:path>
              </a:pathLst>
            </a:custGeom>
            <a:solidFill>
              <a:srgbClr val="990033"/>
            </a:solidFill>
            <a:ln w="28" cap="flat">
              <a:solidFill>
                <a:srgbClr val="FFFFFF"/>
              </a:solidFill>
              <a:prstDash val="solid"/>
              <a:miter lim="800000"/>
              <a:headEnd/>
              <a:tailEnd/>
            </a:ln>
          </p:spPr>
          <p:txBody>
            <a:bodyPr anchor="ctr"/>
            <a:lstStyle/>
            <a:p>
              <a:endParaRPr lang="pl-PL">
                <a:latin typeface="+mn-lt"/>
              </a:endParaRPr>
            </a:p>
          </p:txBody>
        </p:sp>
      </p:grpSp>
      <p:sp>
        <p:nvSpPr>
          <p:cNvPr id="11" name="Symbol zastępczy zawartości 2"/>
          <p:cNvSpPr txBox="1">
            <a:spLocks/>
          </p:cNvSpPr>
          <p:nvPr/>
        </p:nvSpPr>
        <p:spPr>
          <a:xfrm>
            <a:off x="372100" y="4855002"/>
            <a:ext cx="8372475" cy="1097946"/>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400" b="1" u="sng" kern="0" cap="none" spc="0" dirty="0" smtClean="0">
                <a:solidFill>
                  <a:schemeClr val="accent1">
                    <a:lumMod val="75000"/>
                  </a:schemeClr>
                </a:solidFill>
                <a:latin typeface="+mn-lt"/>
              </a:rPr>
              <a:t>Działania krytykowane</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Wśród jego zwolenników: nieskuteczna walka z układem</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Wśród zwolenników Macha: korupcja, rozdawanie mieszkań, tworzenie swojego układu</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Brak działań</a:t>
            </a:r>
          </a:p>
        </p:txBody>
      </p:sp>
    </p:spTree>
    <p:extLst>
      <p:ext uri="{BB962C8B-B14F-4D97-AF65-F5344CB8AC3E}">
        <p14:creationId xmlns:p14="http://schemas.microsoft.com/office/powerpoint/2010/main" val="2080963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23</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Anna </a:t>
            </a:r>
            <a:r>
              <a:rPr lang="pl-PL" sz="2800" dirty="0" err="1" smtClean="0">
                <a:solidFill>
                  <a:srgbClr val="404040"/>
                </a:solidFill>
                <a:latin typeface="Georgia" pitchFamily="18" charset="0"/>
                <a:ea typeface="+mj-ea"/>
                <a:cs typeface="+mj-cs"/>
              </a:rPr>
              <a:t>Nemś</a:t>
            </a:r>
            <a:r>
              <a:rPr lang="pl-PL" sz="2800" dirty="0" smtClean="0">
                <a:solidFill>
                  <a:srgbClr val="404040"/>
                </a:solidFill>
                <a:latin typeface="Georgia" pitchFamily="18" charset="0"/>
                <a:ea typeface="+mj-ea"/>
                <a:cs typeface="+mj-cs"/>
              </a:rPr>
              <a:t> – skojarzenia </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graphicFrame>
        <p:nvGraphicFramePr>
          <p:cNvPr id="4" name="Diagram 3"/>
          <p:cNvGraphicFramePr/>
          <p:nvPr>
            <p:extLst>
              <p:ext uri="{D42A27DB-BD31-4B8C-83A1-F6EECF244321}">
                <p14:modId xmlns:p14="http://schemas.microsoft.com/office/powerpoint/2010/main" val="3431916637"/>
              </p:ext>
            </p:extLst>
          </p:nvPr>
        </p:nvGraphicFramePr>
        <p:xfrm>
          <a:off x="190005" y="1124744"/>
          <a:ext cx="8799616" cy="227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ymbol zastępczy zawartości 2"/>
          <p:cNvSpPr txBox="1">
            <a:spLocks/>
          </p:cNvSpPr>
          <p:nvPr/>
        </p:nvSpPr>
        <p:spPr>
          <a:xfrm>
            <a:off x="374075" y="3408228"/>
            <a:ext cx="8686800" cy="997518"/>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400" b="1" u="sng" kern="0" cap="none" spc="0" dirty="0" smtClean="0">
                <a:solidFill>
                  <a:schemeClr val="accent1">
                    <a:lumMod val="75000"/>
                  </a:schemeClr>
                </a:solidFill>
                <a:latin typeface="+mn-lt"/>
              </a:rPr>
              <a:t>Zasługi</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Wśród zwolenników ekipa Mazura jest kojarzona z większą werwą, ale nawet oni nie byli w stanie wskazać żadnych konkretów </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Wśród przeciwników – czas bezczynności</a:t>
            </a:r>
          </a:p>
        </p:txBody>
      </p:sp>
      <p:sp>
        <p:nvSpPr>
          <p:cNvPr id="7" name="Symbol zastępczy zawartości 2"/>
          <p:cNvSpPr txBox="1">
            <a:spLocks/>
          </p:cNvSpPr>
          <p:nvPr/>
        </p:nvSpPr>
        <p:spPr>
          <a:xfrm>
            <a:off x="372100" y="4356252"/>
            <a:ext cx="8592513" cy="1632826"/>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400" b="1" u="sng" kern="0" cap="none" spc="0" dirty="0" smtClean="0">
                <a:solidFill>
                  <a:schemeClr val="accent1">
                    <a:lumMod val="75000"/>
                  </a:schemeClr>
                </a:solidFill>
                <a:latin typeface="+mn-lt"/>
              </a:rPr>
              <a:t>Działania krytykowane</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Są podejrzenia, że nieuczciwie zdobyła majątek (ten sposób myślenia podsyca obecna władza swoimi ulotkami)</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Zaangażowała się w referendum w obronie swojego stanu posiadania – cyniczna, zdemoralizowana, wykorzystująca władzę dla prywatnych celów</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Nieprawidłowe zachowania wobec pracowników: złe traktowanie, praca na czarno, choć publicznie deklaruje chęć walki z takimi zachowaniami</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Ludzie kojarzą ją z referendum (listy do podpisu były w jej sklepach), ale ona nie jest główną postacią – jest natomiast obiektem ataków</a:t>
            </a:r>
          </a:p>
          <a:p>
            <a:pPr marL="177800" indent="-177800">
              <a:lnSpc>
                <a:spcPct val="130000"/>
              </a:lnSpc>
              <a:spcBef>
                <a:spcPts val="100"/>
              </a:spcBef>
              <a:spcAft>
                <a:spcPts val="100"/>
              </a:spcAft>
              <a:buClr>
                <a:schemeClr val="accent2"/>
              </a:buClr>
              <a:buFont typeface="Wingdings" pitchFamily="2" charset="2"/>
              <a:buChar char="Ø"/>
            </a:pPr>
            <a:r>
              <a:rPr lang="pl-PL" sz="1200" kern="0" cap="none" spc="0" dirty="0" smtClean="0">
                <a:solidFill>
                  <a:schemeClr val="tx1"/>
                </a:solidFill>
                <a:latin typeface="+mn-lt"/>
              </a:rPr>
              <a:t>Hasło ’pani poseł’ – niekoniecznie jej pomaga – jest już z kręgów władzy, a władza jest zła, poza tym jest też trochę nie stąd, ’ustawiona’ </a:t>
            </a:r>
          </a:p>
          <a:p>
            <a:pPr marL="177800" indent="-177800">
              <a:lnSpc>
                <a:spcPct val="130000"/>
              </a:lnSpc>
              <a:spcBef>
                <a:spcPts val="100"/>
              </a:spcBef>
              <a:spcAft>
                <a:spcPts val="100"/>
              </a:spcAft>
              <a:buClr>
                <a:schemeClr val="accent2"/>
              </a:buClr>
              <a:buFont typeface="Wingdings" pitchFamily="2" charset="2"/>
              <a:buChar char="Ø"/>
            </a:pPr>
            <a:endParaRPr lang="pl-PL" sz="1200" kern="0" cap="none" spc="0" dirty="0" smtClean="0">
              <a:solidFill>
                <a:schemeClr val="tx1"/>
              </a:solidFill>
              <a:latin typeface="+mn-lt"/>
            </a:endParaRPr>
          </a:p>
          <a:p>
            <a:pPr marL="177800" indent="-177800">
              <a:lnSpc>
                <a:spcPct val="130000"/>
              </a:lnSpc>
              <a:spcBef>
                <a:spcPts val="100"/>
              </a:spcBef>
              <a:spcAft>
                <a:spcPts val="100"/>
              </a:spcAft>
              <a:buClr>
                <a:schemeClr val="accent2"/>
              </a:buClr>
              <a:buFont typeface="Wingdings" pitchFamily="2" charset="2"/>
              <a:buChar char="Ø"/>
            </a:pPr>
            <a:endParaRPr lang="pl-PL" sz="1200" kern="0" cap="none" spc="0" dirty="0" smtClean="0">
              <a:solidFill>
                <a:schemeClr val="tx1"/>
              </a:solidFill>
              <a:latin typeface="+mn-lt"/>
            </a:endParaRPr>
          </a:p>
        </p:txBody>
      </p:sp>
      <p:grpSp>
        <p:nvGrpSpPr>
          <p:cNvPr id="8" name="Grupa 7"/>
          <p:cNvGrpSpPr>
            <a:grpSpLocks/>
          </p:cNvGrpSpPr>
          <p:nvPr/>
        </p:nvGrpSpPr>
        <p:grpSpPr bwMode="auto">
          <a:xfrm>
            <a:off x="468313" y="6083573"/>
            <a:ext cx="8496300" cy="585787"/>
            <a:chOff x="450155" y="5929044"/>
            <a:chExt cx="8496944" cy="586182"/>
          </a:xfrm>
        </p:grpSpPr>
        <p:sp>
          <p:nvSpPr>
            <p:cNvPr id="9" name="pole tekstowe 16"/>
            <p:cNvSpPr txBox="1">
              <a:spLocks noChangeArrowheads="1"/>
            </p:cNvSpPr>
            <p:nvPr/>
          </p:nvSpPr>
          <p:spPr bwMode="auto">
            <a:xfrm>
              <a:off x="1146413" y="5929549"/>
              <a:ext cx="7800686" cy="585169"/>
            </a:xfrm>
            <a:prstGeom prst="rect">
              <a:avLst/>
            </a:prstGeom>
            <a:noFill/>
            <a:ln w="9525">
              <a:noFill/>
              <a:miter lim="800000"/>
              <a:headEnd/>
              <a:tailEnd/>
            </a:ln>
          </p:spPr>
          <p:txBody>
            <a:bodyPr anchor="ctr">
              <a:spAutoFit/>
            </a:bodyPr>
            <a:lstStyle/>
            <a:p>
              <a:r>
                <a:rPr lang="pl-PL" sz="1600" b="1" dirty="0" smtClean="0">
                  <a:solidFill>
                    <a:srgbClr val="990033"/>
                  </a:solidFill>
                  <a:latin typeface="+mn-lt"/>
                </a:rPr>
                <a:t>STEROWANIE Z TYLNEGO SIEDZENIA TO KŁOPOT, BRAK PRZEJRZYSTOŚCI;</a:t>
              </a:r>
            </a:p>
            <a:p>
              <a:r>
                <a:rPr lang="pl-PL" sz="1600" b="1" dirty="0" smtClean="0">
                  <a:solidFill>
                    <a:srgbClr val="990033"/>
                  </a:solidFill>
                  <a:latin typeface="+mn-lt"/>
                </a:rPr>
                <a:t>SĄ WĄTPLIWOŚCI I BRAK WYRAŹNYCH ATUTÓW</a:t>
              </a:r>
            </a:p>
          </p:txBody>
        </p:sp>
        <p:sp>
          <p:nvSpPr>
            <p:cNvPr id="10" name="Freeform 23"/>
            <p:cNvSpPr>
              <a:spLocks noEditPoints="1"/>
            </p:cNvSpPr>
            <p:nvPr/>
          </p:nvSpPr>
          <p:spPr bwMode="auto">
            <a:xfrm>
              <a:off x="450155" y="5929044"/>
              <a:ext cx="593453" cy="586182"/>
            </a:xfrm>
            <a:custGeom>
              <a:avLst/>
              <a:gdLst>
                <a:gd name="T0" fmla="*/ 286 w 572"/>
                <a:gd name="T1" fmla="*/ 0 h 572"/>
                <a:gd name="T2" fmla="*/ 0 w 572"/>
                <a:gd name="T3" fmla="*/ 286 h 572"/>
                <a:gd name="T4" fmla="*/ 286 w 572"/>
                <a:gd name="T5" fmla="*/ 572 h 572"/>
                <a:gd name="T6" fmla="*/ 572 w 572"/>
                <a:gd name="T7" fmla="*/ 286 h 572"/>
                <a:gd name="T8" fmla="*/ 286 w 572"/>
                <a:gd name="T9" fmla="*/ 0 h 572"/>
                <a:gd name="T10" fmla="*/ 273 w 572"/>
                <a:gd name="T11" fmla="*/ 72 h 572"/>
                <a:gd name="T12" fmla="*/ 285 w 572"/>
                <a:gd name="T13" fmla="*/ 61 h 572"/>
                <a:gd name="T14" fmla="*/ 296 w 572"/>
                <a:gd name="T15" fmla="*/ 72 h 572"/>
                <a:gd name="T16" fmla="*/ 296 w 572"/>
                <a:gd name="T17" fmla="*/ 167 h 572"/>
                <a:gd name="T18" fmla="*/ 285 w 572"/>
                <a:gd name="T19" fmla="*/ 179 h 572"/>
                <a:gd name="T20" fmla="*/ 273 w 572"/>
                <a:gd name="T21" fmla="*/ 167 h 572"/>
                <a:gd name="T22" fmla="*/ 273 w 572"/>
                <a:gd name="T23" fmla="*/ 72 h 572"/>
                <a:gd name="T24" fmla="*/ 164 w 572"/>
                <a:gd name="T25" fmla="*/ 286 h 572"/>
                <a:gd name="T26" fmla="*/ 68 w 572"/>
                <a:gd name="T27" fmla="*/ 286 h 572"/>
                <a:gd name="T28" fmla="*/ 57 w 572"/>
                <a:gd name="T29" fmla="*/ 275 h 572"/>
                <a:gd name="T30" fmla="*/ 68 w 572"/>
                <a:gd name="T31" fmla="*/ 263 h 572"/>
                <a:gd name="T32" fmla="*/ 164 w 572"/>
                <a:gd name="T33" fmla="*/ 263 h 572"/>
                <a:gd name="T34" fmla="*/ 175 w 572"/>
                <a:gd name="T35" fmla="*/ 275 h 572"/>
                <a:gd name="T36" fmla="*/ 164 w 572"/>
                <a:gd name="T37" fmla="*/ 286 h 572"/>
                <a:gd name="T38" fmla="*/ 120 w 572"/>
                <a:gd name="T39" fmla="*/ 139 h 572"/>
                <a:gd name="T40" fmla="*/ 120 w 572"/>
                <a:gd name="T41" fmla="*/ 123 h 572"/>
                <a:gd name="T42" fmla="*/ 135 w 572"/>
                <a:gd name="T43" fmla="*/ 123 h 572"/>
                <a:gd name="T44" fmla="*/ 203 w 572"/>
                <a:gd name="T45" fmla="*/ 191 h 572"/>
                <a:gd name="T46" fmla="*/ 203 w 572"/>
                <a:gd name="T47" fmla="*/ 207 h 572"/>
                <a:gd name="T48" fmla="*/ 187 w 572"/>
                <a:gd name="T49" fmla="*/ 207 h 572"/>
                <a:gd name="T50" fmla="*/ 120 w 572"/>
                <a:gd name="T51" fmla="*/ 139 h 572"/>
                <a:gd name="T52" fmla="*/ 327 w 572"/>
                <a:gd name="T53" fmla="*/ 373 h 572"/>
                <a:gd name="T54" fmla="*/ 327 w 572"/>
                <a:gd name="T55" fmla="*/ 445 h 572"/>
                <a:gd name="T56" fmla="*/ 308 w 572"/>
                <a:gd name="T57" fmla="*/ 464 h 572"/>
                <a:gd name="T58" fmla="*/ 261 w 572"/>
                <a:gd name="T59" fmla="*/ 464 h 572"/>
                <a:gd name="T60" fmla="*/ 242 w 572"/>
                <a:gd name="T61" fmla="*/ 445 h 572"/>
                <a:gd name="T62" fmla="*/ 242 w 572"/>
                <a:gd name="T63" fmla="*/ 373 h 572"/>
                <a:gd name="T64" fmla="*/ 192 w 572"/>
                <a:gd name="T65" fmla="*/ 291 h 572"/>
                <a:gd name="T66" fmla="*/ 285 w 572"/>
                <a:gd name="T67" fmla="*/ 199 h 572"/>
                <a:gd name="T68" fmla="*/ 377 w 572"/>
                <a:gd name="T69" fmla="*/ 291 h 572"/>
                <a:gd name="T70" fmla="*/ 327 w 572"/>
                <a:gd name="T71" fmla="*/ 373 h 572"/>
                <a:gd name="T72" fmla="*/ 365 w 572"/>
                <a:gd name="T73" fmla="*/ 207 h 572"/>
                <a:gd name="T74" fmla="*/ 365 w 572"/>
                <a:gd name="T75" fmla="*/ 191 h 572"/>
                <a:gd name="T76" fmla="*/ 433 w 572"/>
                <a:gd name="T77" fmla="*/ 123 h 572"/>
                <a:gd name="T78" fmla="*/ 449 w 572"/>
                <a:gd name="T79" fmla="*/ 123 h 572"/>
                <a:gd name="T80" fmla="*/ 449 w 572"/>
                <a:gd name="T81" fmla="*/ 139 h 572"/>
                <a:gd name="T82" fmla="*/ 381 w 572"/>
                <a:gd name="T83" fmla="*/ 207 h 572"/>
                <a:gd name="T84" fmla="*/ 365 w 572"/>
                <a:gd name="T85" fmla="*/ 207 h 572"/>
                <a:gd name="T86" fmla="*/ 503 w 572"/>
                <a:gd name="T87" fmla="*/ 286 h 572"/>
                <a:gd name="T88" fmla="*/ 408 w 572"/>
                <a:gd name="T89" fmla="*/ 286 h 572"/>
                <a:gd name="T90" fmla="*/ 396 w 572"/>
                <a:gd name="T91" fmla="*/ 275 h 572"/>
                <a:gd name="T92" fmla="*/ 408 w 572"/>
                <a:gd name="T93" fmla="*/ 263 h 572"/>
                <a:gd name="T94" fmla="*/ 503 w 572"/>
                <a:gd name="T95" fmla="*/ 263 h 572"/>
                <a:gd name="T96" fmla="*/ 515 w 572"/>
                <a:gd name="T97" fmla="*/ 275 h 572"/>
                <a:gd name="T98" fmla="*/ 503 w 572"/>
                <a:gd name="T99" fmla="*/ 286 h 5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72"/>
                <a:gd name="T152" fmla="*/ 572 w 572"/>
                <a:gd name="T153" fmla="*/ 572 h 5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72">
                  <a:moveTo>
                    <a:pt x="286" y="0"/>
                  </a:moveTo>
                  <a:cubicBezTo>
                    <a:pt x="128" y="0"/>
                    <a:pt x="0" y="128"/>
                    <a:pt x="0" y="286"/>
                  </a:cubicBezTo>
                  <a:cubicBezTo>
                    <a:pt x="0" y="444"/>
                    <a:pt x="128" y="572"/>
                    <a:pt x="286" y="572"/>
                  </a:cubicBezTo>
                  <a:cubicBezTo>
                    <a:pt x="444" y="572"/>
                    <a:pt x="572" y="444"/>
                    <a:pt x="572" y="286"/>
                  </a:cubicBezTo>
                  <a:cubicBezTo>
                    <a:pt x="572" y="128"/>
                    <a:pt x="444" y="0"/>
                    <a:pt x="286" y="0"/>
                  </a:cubicBezTo>
                  <a:close/>
                  <a:moveTo>
                    <a:pt x="273" y="72"/>
                  </a:moveTo>
                  <a:cubicBezTo>
                    <a:pt x="273" y="66"/>
                    <a:pt x="278" y="61"/>
                    <a:pt x="285" y="61"/>
                  </a:cubicBezTo>
                  <a:cubicBezTo>
                    <a:pt x="291" y="61"/>
                    <a:pt x="296" y="66"/>
                    <a:pt x="296" y="72"/>
                  </a:cubicBezTo>
                  <a:cubicBezTo>
                    <a:pt x="296" y="167"/>
                    <a:pt x="296" y="167"/>
                    <a:pt x="296" y="167"/>
                  </a:cubicBezTo>
                  <a:cubicBezTo>
                    <a:pt x="296" y="174"/>
                    <a:pt x="291" y="179"/>
                    <a:pt x="285" y="179"/>
                  </a:cubicBezTo>
                  <a:cubicBezTo>
                    <a:pt x="278" y="179"/>
                    <a:pt x="273" y="174"/>
                    <a:pt x="273" y="167"/>
                  </a:cubicBezTo>
                  <a:lnTo>
                    <a:pt x="273" y="72"/>
                  </a:lnTo>
                  <a:close/>
                  <a:moveTo>
                    <a:pt x="164" y="286"/>
                  </a:moveTo>
                  <a:cubicBezTo>
                    <a:pt x="68" y="286"/>
                    <a:pt x="68" y="286"/>
                    <a:pt x="68" y="286"/>
                  </a:cubicBezTo>
                  <a:cubicBezTo>
                    <a:pt x="62" y="286"/>
                    <a:pt x="57" y="281"/>
                    <a:pt x="57" y="275"/>
                  </a:cubicBezTo>
                  <a:cubicBezTo>
                    <a:pt x="57" y="269"/>
                    <a:pt x="62" y="263"/>
                    <a:pt x="68" y="263"/>
                  </a:cubicBezTo>
                  <a:cubicBezTo>
                    <a:pt x="164" y="263"/>
                    <a:pt x="164" y="263"/>
                    <a:pt x="164" y="263"/>
                  </a:cubicBezTo>
                  <a:cubicBezTo>
                    <a:pt x="170" y="263"/>
                    <a:pt x="175" y="269"/>
                    <a:pt x="175" y="275"/>
                  </a:cubicBezTo>
                  <a:cubicBezTo>
                    <a:pt x="175" y="281"/>
                    <a:pt x="170" y="286"/>
                    <a:pt x="164" y="286"/>
                  </a:cubicBezTo>
                  <a:close/>
                  <a:moveTo>
                    <a:pt x="120" y="139"/>
                  </a:moveTo>
                  <a:cubicBezTo>
                    <a:pt x="115" y="135"/>
                    <a:pt x="115" y="127"/>
                    <a:pt x="120" y="123"/>
                  </a:cubicBezTo>
                  <a:cubicBezTo>
                    <a:pt x="124" y="119"/>
                    <a:pt x="131" y="119"/>
                    <a:pt x="135" y="123"/>
                  </a:cubicBezTo>
                  <a:cubicBezTo>
                    <a:pt x="203" y="191"/>
                    <a:pt x="203" y="191"/>
                    <a:pt x="203" y="191"/>
                  </a:cubicBezTo>
                  <a:cubicBezTo>
                    <a:pt x="207" y="195"/>
                    <a:pt x="207" y="202"/>
                    <a:pt x="203" y="207"/>
                  </a:cubicBezTo>
                  <a:cubicBezTo>
                    <a:pt x="199" y="211"/>
                    <a:pt x="192" y="211"/>
                    <a:pt x="187" y="207"/>
                  </a:cubicBezTo>
                  <a:lnTo>
                    <a:pt x="120" y="139"/>
                  </a:lnTo>
                  <a:close/>
                  <a:moveTo>
                    <a:pt x="327" y="373"/>
                  </a:moveTo>
                  <a:cubicBezTo>
                    <a:pt x="327" y="445"/>
                    <a:pt x="327" y="445"/>
                    <a:pt x="327" y="445"/>
                  </a:cubicBezTo>
                  <a:cubicBezTo>
                    <a:pt x="327" y="455"/>
                    <a:pt x="319" y="464"/>
                    <a:pt x="308" y="464"/>
                  </a:cubicBezTo>
                  <a:cubicBezTo>
                    <a:pt x="261" y="464"/>
                    <a:pt x="261" y="464"/>
                    <a:pt x="261" y="464"/>
                  </a:cubicBezTo>
                  <a:cubicBezTo>
                    <a:pt x="251" y="464"/>
                    <a:pt x="242" y="455"/>
                    <a:pt x="242" y="445"/>
                  </a:cubicBezTo>
                  <a:cubicBezTo>
                    <a:pt x="242" y="373"/>
                    <a:pt x="242" y="373"/>
                    <a:pt x="242" y="373"/>
                  </a:cubicBezTo>
                  <a:cubicBezTo>
                    <a:pt x="212" y="358"/>
                    <a:pt x="192" y="327"/>
                    <a:pt x="192" y="291"/>
                  </a:cubicBezTo>
                  <a:cubicBezTo>
                    <a:pt x="192" y="240"/>
                    <a:pt x="233" y="199"/>
                    <a:pt x="285" y="199"/>
                  </a:cubicBezTo>
                  <a:cubicBezTo>
                    <a:pt x="336" y="199"/>
                    <a:pt x="377" y="240"/>
                    <a:pt x="377" y="291"/>
                  </a:cubicBezTo>
                  <a:cubicBezTo>
                    <a:pt x="377" y="327"/>
                    <a:pt x="357" y="358"/>
                    <a:pt x="327" y="373"/>
                  </a:cubicBezTo>
                  <a:close/>
                  <a:moveTo>
                    <a:pt x="365" y="207"/>
                  </a:moveTo>
                  <a:cubicBezTo>
                    <a:pt x="361" y="202"/>
                    <a:pt x="361" y="195"/>
                    <a:pt x="365" y="191"/>
                  </a:cubicBezTo>
                  <a:cubicBezTo>
                    <a:pt x="433" y="123"/>
                    <a:pt x="433" y="123"/>
                    <a:pt x="433" y="123"/>
                  </a:cubicBezTo>
                  <a:cubicBezTo>
                    <a:pt x="437" y="119"/>
                    <a:pt x="444" y="119"/>
                    <a:pt x="449" y="123"/>
                  </a:cubicBezTo>
                  <a:cubicBezTo>
                    <a:pt x="453" y="127"/>
                    <a:pt x="453" y="135"/>
                    <a:pt x="449" y="139"/>
                  </a:cubicBezTo>
                  <a:cubicBezTo>
                    <a:pt x="381" y="207"/>
                    <a:pt x="381" y="207"/>
                    <a:pt x="381" y="207"/>
                  </a:cubicBezTo>
                  <a:cubicBezTo>
                    <a:pt x="377" y="211"/>
                    <a:pt x="370" y="211"/>
                    <a:pt x="365" y="207"/>
                  </a:cubicBezTo>
                  <a:close/>
                  <a:moveTo>
                    <a:pt x="503" y="286"/>
                  </a:moveTo>
                  <a:cubicBezTo>
                    <a:pt x="408" y="286"/>
                    <a:pt x="408" y="286"/>
                    <a:pt x="408" y="286"/>
                  </a:cubicBezTo>
                  <a:cubicBezTo>
                    <a:pt x="401" y="286"/>
                    <a:pt x="396" y="281"/>
                    <a:pt x="396" y="275"/>
                  </a:cubicBezTo>
                  <a:cubicBezTo>
                    <a:pt x="396" y="269"/>
                    <a:pt x="401" y="263"/>
                    <a:pt x="408" y="263"/>
                  </a:cubicBezTo>
                  <a:cubicBezTo>
                    <a:pt x="503" y="263"/>
                    <a:pt x="503" y="263"/>
                    <a:pt x="503" y="263"/>
                  </a:cubicBezTo>
                  <a:cubicBezTo>
                    <a:pt x="510" y="263"/>
                    <a:pt x="515" y="269"/>
                    <a:pt x="515" y="275"/>
                  </a:cubicBezTo>
                  <a:cubicBezTo>
                    <a:pt x="515" y="281"/>
                    <a:pt x="510" y="286"/>
                    <a:pt x="503" y="286"/>
                  </a:cubicBezTo>
                  <a:close/>
                </a:path>
              </a:pathLst>
            </a:custGeom>
            <a:solidFill>
              <a:srgbClr val="990033"/>
            </a:solidFill>
            <a:ln w="28" cap="flat">
              <a:solidFill>
                <a:srgbClr val="FFFFFF"/>
              </a:solidFill>
              <a:prstDash val="solid"/>
              <a:miter lim="800000"/>
              <a:headEnd/>
              <a:tailEnd/>
            </a:ln>
          </p:spPr>
          <p:txBody>
            <a:bodyPr anchor="ctr"/>
            <a:lstStyle/>
            <a:p>
              <a:endParaRPr lang="pl-PL">
                <a:latin typeface="+mn-lt"/>
              </a:endParaRPr>
            </a:p>
          </p:txBody>
        </p:sp>
      </p:grpSp>
    </p:spTree>
    <p:extLst>
      <p:ext uri="{BB962C8B-B14F-4D97-AF65-F5344CB8AC3E}">
        <p14:creationId xmlns:p14="http://schemas.microsoft.com/office/powerpoint/2010/main" val="2080963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24</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Mazur, </a:t>
            </a:r>
            <a:r>
              <a:rPr lang="pl-PL" sz="2800" dirty="0" err="1" smtClean="0">
                <a:solidFill>
                  <a:srgbClr val="404040"/>
                </a:solidFill>
                <a:latin typeface="Georgia" pitchFamily="18" charset="0"/>
                <a:ea typeface="+mj-ea"/>
                <a:cs typeface="+mj-cs"/>
              </a:rPr>
              <a:t>Nemś</a:t>
            </a:r>
            <a:r>
              <a:rPr lang="pl-PL" sz="2800" dirty="0" smtClean="0">
                <a:solidFill>
                  <a:srgbClr val="404040"/>
                </a:solidFill>
                <a:latin typeface="Georgia" pitchFamily="18" charset="0"/>
                <a:ea typeface="+mj-ea"/>
                <a:cs typeface="+mj-cs"/>
              </a:rPr>
              <a:t>  a PO</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sp>
        <p:nvSpPr>
          <p:cNvPr id="11" name="Symbol zastępczy zawartości 2"/>
          <p:cNvSpPr txBox="1">
            <a:spLocks/>
          </p:cNvSpPr>
          <p:nvPr/>
        </p:nvSpPr>
        <p:spPr>
          <a:xfrm>
            <a:off x="457200" y="3560617"/>
            <a:ext cx="3984171" cy="2481947"/>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Krytyka lokalnych przedstawicieli PO jest spójna </a:t>
            </a:r>
            <a:br>
              <a:rPr lang="pl-PL" sz="1400" kern="0" cap="none" spc="0" dirty="0" smtClean="0">
                <a:solidFill>
                  <a:schemeClr val="tx1"/>
                </a:solidFill>
                <a:latin typeface="+mn-lt"/>
              </a:rPr>
            </a:br>
            <a:r>
              <a:rPr lang="pl-PL" sz="1400" kern="0" cap="none" spc="0" dirty="0" smtClean="0">
                <a:solidFill>
                  <a:schemeClr val="tx1"/>
                </a:solidFill>
                <a:latin typeface="+mn-lt"/>
              </a:rPr>
              <a:t>z postrzeganiem PO na poziomie krajowym</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Partia, która </a:t>
            </a:r>
            <a:r>
              <a:rPr lang="pl-PL" sz="1400" b="1" kern="0" cap="none" spc="0" dirty="0" smtClean="0">
                <a:solidFill>
                  <a:schemeClr val="tx1"/>
                </a:solidFill>
                <a:latin typeface="+mn-lt"/>
              </a:rPr>
              <a:t>dba o wizerunek</a:t>
            </a:r>
            <a:r>
              <a:rPr lang="pl-PL" sz="1400" kern="0" cap="none" spc="0" dirty="0" smtClean="0">
                <a:solidFill>
                  <a:schemeClr val="tx1"/>
                </a:solidFill>
                <a:latin typeface="+mn-lt"/>
              </a:rPr>
              <a:t>, wszystko ładnie w niej wygląda</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ALE w środku toczą ja </a:t>
            </a:r>
            <a:r>
              <a:rPr lang="pl-PL" sz="1400" b="1" kern="0" cap="none" spc="0" dirty="0" smtClean="0">
                <a:solidFill>
                  <a:schemeClr val="tx1"/>
                </a:solidFill>
                <a:latin typeface="+mn-lt"/>
              </a:rPr>
              <a:t>te same choroby, co innych</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A może nawet gorsze, bo wszystko robi się </a:t>
            </a:r>
            <a:r>
              <a:rPr lang="pl-PL" sz="1400" b="1" kern="0" cap="none" spc="0" dirty="0" smtClean="0">
                <a:solidFill>
                  <a:schemeClr val="tx1"/>
                </a:solidFill>
                <a:latin typeface="+mn-lt"/>
              </a:rPr>
              <a:t>w białych rękawiczkach, sprytnie</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A w dodatku – </a:t>
            </a:r>
            <a:r>
              <a:rPr lang="pl-PL" sz="1400" b="1" kern="0" cap="none" spc="0" dirty="0" smtClean="0">
                <a:solidFill>
                  <a:schemeClr val="tx1"/>
                </a:solidFill>
                <a:latin typeface="+mn-lt"/>
              </a:rPr>
              <a:t>działania są niemrawe</a:t>
            </a:r>
          </a:p>
        </p:txBody>
      </p:sp>
      <p:sp>
        <p:nvSpPr>
          <p:cNvPr id="2" name="Strzałka w prawo 1"/>
          <p:cNvSpPr/>
          <p:nvPr/>
        </p:nvSpPr>
        <p:spPr>
          <a:xfrm>
            <a:off x="342900" y="1187553"/>
            <a:ext cx="4098471" cy="2161290"/>
          </a:xfrm>
          <a:prstGeom prst="rightArrow">
            <a:avLst/>
          </a:prstGeom>
          <a:solidFill>
            <a:srgbClr val="FFCC66"/>
          </a:soli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pPr algn="ctr"/>
            <a:r>
              <a:rPr lang="pl-PL" b="1" dirty="0" smtClean="0">
                <a:solidFill>
                  <a:schemeClr val="tx1"/>
                </a:solidFill>
                <a:latin typeface="Arial Narrow" pitchFamily="34" charset="0"/>
              </a:rPr>
              <a:t>PO, MAZUR, NEMŚ</a:t>
            </a:r>
            <a:endParaRPr lang="en-US" b="1" dirty="0" err="1" smtClean="0">
              <a:solidFill>
                <a:schemeClr val="tx1"/>
              </a:solidFill>
              <a:latin typeface="Arial Narrow" pitchFamily="34" charset="0"/>
            </a:endParaRPr>
          </a:p>
        </p:txBody>
      </p:sp>
      <p:sp>
        <p:nvSpPr>
          <p:cNvPr id="12" name="Strzałka w prawo 11"/>
          <p:cNvSpPr/>
          <p:nvPr/>
        </p:nvSpPr>
        <p:spPr>
          <a:xfrm flipH="1">
            <a:off x="4593770" y="1339953"/>
            <a:ext cx="3992090" cy="2161290"/>
          </a:xfrm>
          <a:prstGeom prst="rightArrow">
            <a:avLst/>
          </a:prstGeom>
          <a:solidFill>
            <a:srgbClr val="0070C0"/>
          </a:soli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pl-PL" b="1" dirty="0" smtClean="0">
                <a:solidFill>
                  <a:schemeClr val="bg1"/>
                </a:solidFill>
                <a:latin typeface="Arial Narrow" pitchFamily="34" charset="0"/>
              </a:rPr>
              <a:t>MACH</a:t>
            </a:r>
            <a:endParaRPr lang="en-US" b="1" dirty="0" err="1" smtClean="0">
              <a:solidFill>
                <a:schemeClr val="bg1"/>
              </a:solidFill>
              <a:latin typeface="Arial Narrow" pitchFamily="34" charset="0"/>
            </a:endParaRPr>
          </a:p>
        </p:txBody>
      </p:sp>
      <p:sp>
        <p:nvSpPr>
          <p:cNvPr id="13" name="Symbol zastępczy zawartości 2"/>
          <p:cNvSpPr txBox="1">
            <a:spLocks/>
          </p:cNvSpPr>
          <p:nvPr/>
        </p:nvSpPr>
        <p:spPr>
          <a:xfrm>
            <a:off x="4908456" y="3760523"/>
            <a:ext cx="3984171" cy="2282041"/>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W tym kontekście to, co robi Mach, choćby miało charakter kosmetyczny –</a:t>
            </a:r>
            <a:r>
              <a:rPr lang="pl-PL" sz="1400" b="1" kern="0" cap="none" spc="0" dirty="0" smtClean="0">
                <a:solidFill>
                  <a:schemeClr val="tx1"/>
                </a:solidFill>
                <a:latin typeface="+mn-lt"/>
              </a:rPr>
              <a:t> to jednak jest coś dla miasta</a:t>
            </a:r>
          </a:p>
        </p:txBody>
      </p:sp>
    </p:spTree>
    <p:extLst>
      <p:ext uri="{BB962C8B-B14F-4D97-AF65-F5344CB8AC3E}">
        <p14:creationId xmlns:p14="http://schemas.microsoft.com/office/powerpoint/2010/main" val="4143538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25</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Inne osoby</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sp>
        <p:nvSpPr>
          <p:cNvPr id="4" name="Symbol zastępczy zawartości 2"/>
          <p:cNvSpPr txBox="1">
            <a:spLocks/>
          </p:cNvSpPr>
          <p:nvPr/>
        </p:nvSpPr>
        <p:spPr>
          <a:xfrm>
            <a:off x="457200" y="1087603"/>
            <a:ext cx="8372475" cy="1656184"/>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Zbigniew Rok</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Lekarz, dwukrotnie wygrał konkurs na stanowisko dyrektora szpitala i dwukrotnie konkurs unieważniono</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Jest w sporze sądowym z obecną dyrektor szpitala (dawna przyjaciółka prezydenta)</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Wydaje się </a:t>
            </a:r>
            <a:r>
              <a:rPr lang="pl-PL" sz="1400" b="1" kern="0" cap="none" spc="0" dirty="0" smtClean="0">
                <a:solidFill>
                  <a:schemeClr val="tx1"/>
                </a:solidFill>
                <a:latin typeface="+mn-lt"/>
              </a:rPr>
              <a:t>słaby</a:t>
            </a:r>
            <a:r>
              <a:rPr lang="pl-PL" sz="1400" kern="0" cap="none" spc="0" dirty="0" smtClean="0">
                <a:solidFill>
                  <a:schemeClr val="tx1"/>
                </a:solidFill>
                <a:latin typeface="+mn-lt"/>
              </a:rPr>
              <a:t>, skoro przez tyle czasu nie udało mu się objąć stanowiska</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Referendum to trochę jego </a:t>
            </a:r>
            <a:r>
              <a:rPr lang="pl-PL" sz="1400" b="1" kern="0" cap="none" spc="0" dirty="0" smtClean="0">
                <a:solidFill>
                  <a:schemeClr val="tx1"/>
                </a:solidFill>
                <a:latin typeface="+mn-lt"/>
              </a:rPr>
              <a:t>prywatna wojna</a:t>
            </a:r>
          </a:p>
        </p:txBody>
      </p:sp>
      <p:sp>
        <p:nvSpPr>
          <p:cNvPr id="6" name="Symbol zastępczy zawartości 2"/>
          <p:cNvSpPr txBox="1">
            <a:spLocks/>
          </p:cNvSpPr>
          <p:nvPr/>
        </p:nvSpPr>
        <p:spPr>
          <a:xfrm>
            <a:off x="447997" y="2743787"/>
            <a:ext cx="8372475" cy="1362341"/>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smtClean="0">
                <a:solidFill>
                  <a:schemeClr val="accent1">
                    <a:lumMod val="75000"/>
                  </a:schemeClr>
                </a:solidFill>
                <a:latin typeface="+mn-lt"/>
              </a:rPr>
              <a:t>Przemysław Duda</a:t>
            </a:r>
            <a:endParaRPr lang="pl-PL" sz="1600" b="1" u="sng" kern="0" cap="none" spc="0" dirty="0" smtClean="0">
              <a:solidFill>
                <a:schemeClr val="accent1">
                  <a:lumMod val="75000"/>
                </a:schemeClr>
              </a:solidFill>
              <a:latin typeface="+mn-lt"/>
            </a:endParaRPr>
          </a:p>
          <a:p>
            <a:pPr marL="177800"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Dawny działacz</a:t>
            </a:r>
            <a:r>
              <a:rPr lang="pl-PL" sz="1400" kern="0" cap="none" spc="0" dirty="0" smtClean="0">
                <a:solidFill>
                  <a:schemeClr val="tx1"/>
                </a:solidFill>
                <a:latin typeface="+mn-lt"/>
              </a:rPr>
              <a:t> solidarnościowy z Huty, </a:t>
            </a:r>
            <a:r>
              <a:rPr lang="pl-PL" sz="1400" b="1" kern="0" cap="none" spc="0" dirty="0" smtClean="0">
                <a:solidFill>
                  <a:schemeClr val="tx1"/>
                </a:solidFill>
                <a:latin typeface="+mn-lt"/>
              </a:rPr>
              <a:t>emeryt</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Władza krytykuje go jako ’dyżurnego figuranta’ na listach protestacyjnych; mówi się, że w komitecie referendalnym są osoby, które niewiele ryzykują, </a:t>
            </a:r>
            <a:r>
              <a:rPr lang="pl-PL" sz="1400" b="1" kern="0" cap="none" spc="0" dirty="0" smtClean="0">
                <a:solidFill>
                  <a:schemeClr val="tx1"/>
                </a:solidFill>
                <a:latin typeface="+mn-lt"/>
              </a:rPr>
              <a:t>władza im niewiele może zrobić</a:t>
            </a:r>
          </a:p>
        </p:txBody>
      </p:sp>
      <p:sp>
        <p:nvSpPr>
          <p:cNvPr id="7" name="Symbol zastępczy zawartości 2"/>
          <p:cNvSpPr txBox="1">
            <a:spLocks/>
          </p:cNvSpPr>
          <p:nvPr/>
        </p:nvSpPr>
        <p:spPr>
          <a:xfrm>
            <a:off x="447997" y="4106128"/>
            <a:ext cx="8372475" cy="1154639"/>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Jan Zamora</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Radny powiatowy, </a:t>
            </a:r>
            <a:r>
              <a:rPr lang="pl-PL" sz="1400" b="1" kern="0" cap="none" spc="0" dirty="0" smtClean="0">
                <a:solidFill>
                  <a:schemeClr val="tx1"/>
                </a:solidFill>
                <a:latin typeface="+mn-lt"/>
              </a:rPr>
              <a:t>bezpartyjny</a:t>
            </a:r>
            <a:r>
              <a:rPr lang="pl-PL" sz="1400" kern="0" cap="none" spc="0" dirty="0" smtClean="0">
                <a:solidFill>
                  <a:schemeClr val="tx1"/>
                </a:solidFill>
                <a:latin typeface="+mn-lt"/>
              </a:rPr>
              <a:t>, bardzo </a:t>
            </a:r>
            <a:r>
              <a:rPr lang="pl-PL" sz="1400" b="1" kern="0" cap="none" spc="0" dirty="0" smtClean="0">
                <a:solidFill>
                  <a:schemeClr val="tx1"/>
                </a:solidFill>
                <a:latin typeface="+mn-lt"/>
              </a:rPr>
              <a:t>otwarta komunikacja</a:t>
            </a:r>
            <a:r>
              <a:rPr lang="pl-PL" sz="1400" kern="0" cap="none" spc="0" dirty="0" smtClean="0">
                <a:solidFill>
                  <a:schemeClr val="tx1"/>
                </a:solidFill>
                <a:latin typeface="+mn-lt"/>
              </a:rPr>
              <a:t>, która przysparza mu wrogów, chce zmian</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Przeciwnik władzy, inicjator referendum, </a:t>
            </a:r>
            <a:r>
              <a:rPr lang="pl-PL" sz="1400" b="1" kern="0" cap="none" spc="0" dirty="0" smtClean="0">
                <a:solidFill>
                  <a:schemeClr val="tx1"/>
                </a:solidFill>
                <a:latin typeface="+mn-lt"/>
              </a:rPr>
              <a:t>właściciel sklepów </a:t>
            </a:r>
            <a:r>
              <a:rPr lang="pl-PL" sz="1400" kern="0" cap="none" spc="0" dirty="0" smtClean="0">
                <a:solidFill>
                  <a:schemeClr val="tx1"/>
                </a:solidFill>
                <a:latin typeface="+mn-lt"/>
              </a:rPr>
              <a:t>– ma interes w referendum</a:t>
            </a:r>
          </a:p>
        </p:txBody>
      </p:sp>
      <p:sp>
        <p:nvSpPr>
          <p:cNvPr id="8" name="Symbol zastępczy zawartości 2"/>
          <p:cNvSpPr txBox="1">
            <a:spLocks/>
          </p:cNvSpPr>
          <p:nvPr/>
        </p:nvSpPr>
        <p:spPr>
          <a:xfrm>
            <a:off x="446022" y="5398528"/>
            <a:ext cx="8372475" cy="1086347"/>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Witold Grim</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Radny sejmiku wojewódzkiego, kojarzony z </a:t>
            </a:r>
            <a:r>
              <a:rPr lang="pl-PL" sz="1400" b="1" kern="0" cap="none" spc="0" dirty="0" smtClean="0">
                <a:solidFill>
                  <a:schemeClr val="tx1"/>
                </a:solidFill>
                <a:latin typeface="+mn-lt"/>
              </a:rPr>
              <a:t>inicjatywami sportowymi</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Bez większego potencjału – raczej </a:t>
            </a:r>
            <a:r>
              <a:rPr lang="pl-PL" sz="1400" b="1" kern="0" cap="none" spc="0" dirty="0" smtClean="0">
                <a:solidFill>
                  <a:schemeClr val="tx1"/>
                </a:solidFill>
                <a:latin typeface="+mn-lt"/>
              </a:rPr>
              <a:t>działacz sportowy niż lider</a:t>
            </a:r>
          </a:p>
        </p:txBody>
      </p:sp>
    </p:spTree>
    <p:extLst>
      <p:ext uri="{BB962C8B-B14F-4D97-AF65-F5344CB8AC3E}">
        <p14:creationId xmlns:p14="http://schemas.microsoft.com/office/powerpoint/2010/main" val="2080963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827584" y="3613312"/>
            <a:ext cx="8057519" cy="492443"/>
          </a:xfrm>
        </p:spPr>
        <p:txBody>
          <a:bodyPr/>
          <a:lstStyle/>
          <a:p>
            <a:r>
              <a:rPr lang="pl-PL" sz="3200" b="1" dirty="0" smtClean="0">
                <a:latin typeface="+mn-lt"/>
              </a:rPr>
              <a:t>Gorące tematy w mieście</a:t>
            </a:r>
            <a:endParaRPr lang="en-US" sz="3200" b="1" dirty="0">
              <a:latin typeface="+mn-lt"/>
            </a:endParaRPr>
          </a:p>
        </p:txBody>
      </p:sp>
    </p:spTree>
    <p:extLst>
      <p:ext uri="{BB962C8B-B14F-4D97-AF65-F5344CB8AC3E}">
        <p14:creationId xmlns:p14="http://schemas.microsoft.com/office/powerpoint/2010/main" val="3014143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27</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Fontanna</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sp>
        <p:nvSpPr>
          <p:cNvPr id="8" name="Symbol zastępczy zawartości 2"/>
          <p:cNvSpPr txBox="1">
            <a:spLocks/>
          </p:cNvSpPr>
          <p:nvPr/>
        </p:nvSpPr>
        <p:spPr>
          <a:xfrm>
            <a:off x="457200" y="1040103"/>
            <a:ext cx="8372475" cy="1560593"/>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Negatywne emocje są jak trucizna</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Ludzie są tak źle nastawieni do władzy, a zwłaszcza do prezydenta, że w zasadzie </a:t>
            </a:r>
            <a:r>
              <a:rPr lang="pl-PL" sz="1400" b="1" kern="0" cap="none" spc="0" dirty="0" smtClean="0">
                <a:solidFill>
                  <a:schemeClr val="tx1"/>
                </a:solidFill>
                <a:latin typeface="+mn-lt"/>
              </a:rPr>
              <a:t>każdą inicjatywę krytykują</a:t>
            </a:r>
            <a:r>
              <a:rPr lang="pl-PL" sz="1400" kern="0" cap="none" spc="0" dirty="0" smtClean="0">
                <a:solidFill>
                  <a:schemeClr val="tx1"/>
                </a:solidFill>
                <a:latin typeface="+mn-lt"/>
              </a:rPr>
              <a:t>, nie są </a:t>
            </a:r>
            <a:br>
              <a:rPr lang="pl-PL" sz="1400" kern="0" cap="none" spc="0" dirty="0" smtClean="0">
                <a:solidFill>
                  <a:schemeClr val="tx1"/>
                </a:solidFill>
                <a:latin typeface="+mn-lt"/>
              </a:rPr>
            </a:br>
            <a:r>
              <a:rPr lang="pl-PL" sz="1400" kern="0" cap="none" spc="0" dirty="0" smtClean="0">
                <a:solidFill>
                  <a:schemeClr val="tx1"/>
                </a:solidFill>
                <a:latin typeface="+mn-lt"/>
              </a:rPr>
              <a:t>w stanie dostrzec pozytywów albo je bagatelizują</a:t>
            </a:r>
            <a:endParaRPr lang="pl-PL" sz="1400" b="1" kern="0" cap="none" spc="0" dirty="0" smtClean="0">
              <a:solidFill>
                <a:schemeClr val="tx1"/>
              </a:solidFill>
              <a:latin typeface="+mn-lt"/>
            </a:endParaRP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Wiele problemów wynika z tego, że inwestycje </a:t>
            </a:r>
            <a:r>
              <a:rPr lang="pl-PL" sz="1400" b="1" kern="0" cap="none" spc="0" dirty="0" smtClean="0">
                <a:solidFill>
                  <a:schemeClr val="tx1"/>
                </a:solidFill>
                <a:latin typeface="+mn-lt"/>
              </a:rPr>
              <a:t>nie są im odpowiednio komunikowane</a:t>
            </a:r>
            <a:r>
              <a:rPr lang="pl-PL" sz="1400" kern="0" cap="none" spc="0" dirty="0" smtClean="0">
                <a:solidFill>
                  <a:schemeClr val="tx1"/>
                </a:solidFill>
                <a:latin typeface="+mn-lt"/>
              </a:rPr>
              <a:t>, czują się oszukiwani, manipulowani</a:t>
            </a:r>
          </a:p>
          <a:p>
            <a:pPr marL="177800" indent="-177800">
              <a:lnSpc>
                <a:spcPct val="130000"/>
              </a:lnSpc>
              <a:spcBef>
                <a:spcPts val="100"/>
              </a:spcBef>
              <a:spcAft>
                <a:spcPts val="100"/>
              </a:spcAft>
              <a:buClr>
                <a:schemeClr val="accent2"/>
              </a:buClr>
              <a:buFont typeface="Wingdings" pitchFamily="2" charset="2"/>
              <a:buChar char="Ø"/>
            </a:pPr>
            <a:endParaRPr lang="pl-PL" sz="1400" kern="0" cap="none" spc="0" dirty="0" smtClean="0">
              <a:solidFill>
                <a:schemeClr val="tx1"/>
              </a:solidFill>
              <a:latin typeface="+mn-lt"/>
            </a:endParaRPr>
          </a:p>
        </p:txBody>
      </p:sp>
      <p:grpSp>
        <p:nvGrpSpPr>
          <p:cNvPr id="9" name="Grupa 8"/>
          <p:cNvGrpSpPr>
            <a:grpSpLocks/>
          </p:cNvGrpSpPr>
          <p:nvPr/>
        </p:nvGrpSpPr>
        <p:grpSpPr bwMode="auto">
          <a:xfrm>
            <a:off x="468313" y="6083573"/>
            <a:ext cx="8496300" cy="585787"/>
            <a:chOff x="450155" y="5929044"/>
            <a:chExt cx="8496944" cy="586182"/>
          </a:xfrm>
        </p:grpSpPr>
        <p:sp>
          <p:nvSpPr>
            <p:cNvPr id="10" name="pole tekstowe 16"/>
            <p:cNvSpPr txBox="1">
              <a:spLocks noChangeArrowheads="1"/>
            </p:cNvSpPr>
            <p:nvPr/>
          </p:nvSpPr>
          <p:spPr bwMode="auto">
            <a:xfrm>
              <a:off x="1146413" y="6052742"/>
              <a:ext cx="7800686" cy="338782"/>
            </a:xfrm>
            <a:prstGeom prst="rect">
              <a:avLst/>
            </a:prstGeom>
            <a:noFill/>
            <a:ln w="9525">
              <a:noFill/>
              <a:miter lim="800000"/>
              <a:headEnd/>
              <a:tailEnd/>
            </a:ln>
          </p:spPr>
          <p:txBody>
            <a:bodyPr anchor="ctr">
              <a:spAutoFit/>
            </a:bodyPr>
            <a:lstStyle/>
            <a:p>
              <a:r>
                <a:rPr lang="pl-PL" sz="1600" b="1" dirty="0" smtClean="0">
                  <a:solidFill>
                    <a:srgbClr val="990033"/>
                  </a:solidFill>
                  <a:latin typeface="+mn-lt"/>
                </a:rPr>
                <a:t>BRAK ZAUFANIA I BRAK KOMUNIKACJI ZATRUWA LUDZI – TU NIC SIĘ NIE UDA</a:t>
              </a:r>
            </a:p>
          </p:txBody>
        </p:sp>
        <p:sp>
          <p:nvSpPr>
            <p:cNvPr id="11" name="Freeform 23"/>
            <p:cNvSpPr>
              <a:spLocks noEditPoints="1"/>
            </p:cNvSpPr>
            <p:nvPr/>
          </p:nvSpPr>
          <p:spPr bwMode="auto">
            <a:xfrm>
              <a:off x="450155" y="5929044"/>
              <a:ext cx="593453" cy="586182"/>
            </a:xfrm>
            <a:custGeom>
              <a:avLst/>
              <a:gdLst>
                <a:gd name="T0" fmla="*/ 286 w 572"/>
                <a:gd name="T1" fmla="*/ 0 h 572"/>
                <a:gd name="T2" fmla="*/ 0 w 572"/>
                <a:gd name="T3" fmla="*/ 286 h 572"/>
                <a:gd name="T4" fmla="*/ 286 w 572"/>
                <a:gd name="T5" fmla="*/ 572 h 572"/>
                <a:gd name="T6" fmla="*/ 572 w 572"/>
                <a:gd name="T7" fmla="*/ 286 h 572"/>
                <a:gd name="T8" fmla="*/ 286 w 572"/>
                <a:gd name="T9" fmla="*/ 0 h 572"/>
                <a:gd name="T10" fmla="*/ 273 w 572"/>
                <a:gd name="T11" fmla="*/ 72 h 572"/>
                <a:gd name="T12" fmla="*/ 285 w 572"/>
                <a:gd name="T13" fmla="*/ 61 h 572"/>
                <a:gd name="T14" fmla="*/ 296 w 572"/>
                <a:gd name="T15" fmla="*/ 72 h 572"/>
                <a:gd name="T16" fmla="*/ 296 w 572"/>
                <a:gd name="T17" fmla="*/ 167 h 572"/>
                <a:gd name="T18" fmla="*/ 285 w 572"/>
                <a:gd name="T19" fmla="*/ 179 h 572"/>
                <a:gd name="T20" fmla="*/ 273 w 572"/>
                <a:gd name="T21" fmla="*/ 167 h 572"/>
                <a:gd name="T22" fmla="*/ 273 w 572"/>
                <a:gd name="T23" fmla="*/ 72 h 572"/>
                <a:gd name="T24" fmla="*/ 164 w 572"/>
                <a:gd name="T25" fmla="*/ 286 h 572"/>
                <a:gd name="T26" fmla="*/ 68 w 572"/>
                <a:gd name="T27" fmla="*/ 286 h 572"/>
                <a:gd name="T28" fmla="*/ 57 w 572"/>
                <a:gd name="T29" fmla="*/ 275 h 572"/>
                <a:gd name="T30" fmla="*/ 68 w 572"/>
                <a:gd name="T31" fmla="*/ 263 h 572"/>
                <a:gd name="T32" fmla="*/ 164 w 572"/>
                <a:gd name="T33" fmla="*/ 263 h 572"/>
                <a:gd name="T34" fmla="*/ 175 w 572"/>
                <a:gd name="T35" fmla="*/ 275 h 572"/>
                <a:gd name="T36" fmla="*/ 164 w 572"/>
                <a:gd name="T37" fmla="*/ 286 h 572"/>
                <a:gd name="T38" fmla="*/ 120 w 572"/>
                <a:gd name="T39" fmla="*/ 139 h 572"/>
                <a:gd name="T40" fmla="*/ 120 w 572"/>
                <a:gd name="T41" fmla="*/ 123 h 572"/>
                <a:gd name="T42" fmla="*/ 135 w 572"/>
                <a:gd name="T43" fmla="*/ 123 h 572"/>
                <a:gd name="T44" fmla="*/ 203 w 572"/>
                <a:gd name="T45" fmla="*/ 191 h 572"/>
                <a:gd name="T46" fmla="*/ 203 w 572"/>
                <a:gd name="T47" fmla="*/ 207 h 572"/>
                <a:gd name="T48" fmla="*/ 187 w 572"/>
                <a:gd name="T49" fmla="*/ 207 h 572"/>
                <a:gd name="T50" fmla="*/ 120 w 572"/>
                <a:gd name="T51" fmla="*/ 139 h 572"/>
                <a:gd name="T52" fmla="*/ 327 w 572"/>
                <a:gd name="T53" fmla="*/ 373 h 572"/>
                <a:gd name="T54" fmla="*/ 327 w 572"/>
                <a:gd name="T55" fmla="*/ 445 h 572"/>
                <a:gd name="T56" fmla="*/ 308 w 572"/>
                <a:gd name="T57" fmla="*/ 464 h 572"/>
                <a:gd name="T58" fmla="*/ 261 w 572"/>
                <a:gd name="T59" fmla="*/ 464 h 572"/>
                <a:gd name="T60" fmla="*/ 242 w 572"/>
                <a:gd name="T61" fmla="*/ 445 h 572"/>
                <a:gd name="T62" fmla="*/ 242 w 572"/>
                <a:gd name="T63" fmla="*/ 373 h 572"/>
                <a:gd name="T64" fmla="*/ 192 w 572"/>
                <a:gd name="T65" fmla="*/ 291 h 572"/>
                <a:gd name="T66" fmla="*/ 285 w 572"/>
                <a:gd name="T67" fmla="*/ 199 h 572"/>
                <a:gd name="T68" fmla="*/ 377 w 572"/>
                <a:gd name="T69" fmla="*/ 291 h 572"/>
                <a:gd name="T70" fmla="*/ 327 w 572"/>
                <a:gd name="T71" fmla="*/ 373 h 572"/>
                <a:gd name="T72" fmla="*/ 365 w 572"/>
                <a:gd name="T73" fmla="*/ 207 h 572"/>
                <a:gd name="T74" fmla="*/ 365 w 572"/>
                <a:gd name="T75" fmla="*/ 191 h 572"/>
                <a:gd name="T76" fmla="*/ 433 w 572"/>
                <a:gd name="T77" fmla="*/ 123 h 572"/>
                <a:gd name="T78" fmla="*/ 449 w 572"/>
                <a:gd name="T79" fmla="*/ 123 h 572"/>
                <a:gd name="T80" fmla="*/ 449 w 572"/>
                <a:gd name="T81" fmla="*/ 139 h 572"/>
                <a:gd name="T82" fmla="*/ 381 w 572"/>
                <a:gd name="T83" fmla="*/ 207 h 572"/>
                <a:gd name="T84" fmla="*/ 365 w 572"/>
                <a:gd name="T85" fmla="*/ 207 h 572"/>
                <a:gd name="T86" fmla="*/ 503 w 572"/>
                <a:gd name="T87" fmla="*/ 286 h 572"/>
                <a:gd name="T88" fmla="*/ 408 w 572"/>
                <a:gd name="T89" fmla="*/ 286 h 572"/>
                <a:gd name="T90" fmla="*/ 396 w 572"/>
                <a:gd name="T91" fmla="*/ 275 h 572"/>
                <a:gd name="T92" fmla="*/ 408 w 572"/>
                <a:gd name="T93" fmla="*/ 263 h 572"/>
                <a:gd name="T94" fmla="*/ 503 w 572"/>
                <a:gd name="T95" fmla="*/ 263 h 572"/>
                <a:gd name="T96" fmla="*/ 515 w 572"/>
                <a:gd name="T97" fmla="*/ 275 h 572"/>
                <a:gd name="T98" fmla="*/ 503 w 572"/>
                <a:gd name="T99" fmla="*/ 286 h 5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72"/>
                <a:gd name="T152" fmla="*/ 572 w 572"/>
                <a:gd name="T153" fmla="*/ 572 h 5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72">
                  <a:moveTo>
                    <a:pt x="286" y="0"/>
                  </a:moveTo>
                  <a:cubicBezTo>
                    <a:pt x="128" y="0"/>
                    <a:pt x="0" y="128"/>
                    <a:pt x="0" y="286"/>
                  </a:cubicBezTo>
                  <a:cubicBezTo>
                    <a:pt x="0" y="444"/>
                    <a:pt x="128" y="572"/>
                    <a:pt x="286" y="572"/>
                  </a:cubicBezTo>
                  <a:cubicBezTo>
                    <a:pt x="444" y="572"/>
                    <a:pt x="572" y="444"/>
                    <a:pt x="572" y="286"/>
                  </a:cubicBezTo>
                  <a:cubicBezTo>
                    <a:pt x="572" y="128"/>
                    <a:pt x="444" y="0"/>
                    <a:pt x="286" y="0"/>
                  </a:cubicBezTo>
                  <a:close/>
                  <a:moveTo>
                    <a:pt x="273" y="72"/>
                  </a:moveTo>
                  <a:cubicBezTo>
                    <a:pt x="273" y="66"/>
                    <a:pt x="278" y="61"/>
                    <a:pt x="285" y="61"/>
                  </a:cubicBezTo>
                  <a:cubicBezTo>
                    <a:pt x="291" y="61"/>
                    <a:pt x="296" y="66"/>
                    <a:pt x="296" y="72"/>
                  </a:cubicBezTo>
                  <a:cubicBezTo>
                    <a:pt x="296" y="167"/>
                    <a:pt x="296" y="167"/>
                    <a:pt x="296" y="167"/>
                  </a:cubicBezTo>
                  <a:cubicBezTo>
                    <a:pt x="296" y="174"/>
                    <a:pt x="291" y="179"/>
                    <a:pt x="285" y="179"/>
                  </a:cubicBezTo>
                  <a:cubicBezTo>
                    <a:pt x="278" y="179"/>
                    <a:pt x="273" y="174"/>
                    <a:pt x="273" y="167"/>
                  </a:cubicBezTo>
                  <a:lnTo>
                    <a:pt x="273" y="72"/>
                  </a:lnTo>
                  <a:close/>
                  <a:moveTo>
                    <a:pt x="164" y="286"/>
                  </a:moveTo>
                  <a:cubicBezTo>
                    <a:pt x="68" y="286"/>
                    <a:pt x="68" y="286"/>
                    <a:pt x="68" y="286"/>
                  </a:cubicBezTo>
                  <a:cubicBezTo>
                    <a:pt x="62" y="286"/>
                    <a:pt x="57" y="281"/>
                    <a:pt x="57" y="275"/>
                  </a:cubicBezTo>
                  <a:cubicBezTo>
                    <a:pt x="57" y="269"/>
                    <a:pt x="62" y="263"/>
                    <a:pt x="68" y="263"/>
                  </a:cubicBezTo>
                  <a:cubicBezTo>
                    <a:pt x="164" y="263"/>
                    <a:pt x="164" y="263"/>
                    <a:pt x="164" y="263"/>
                  </a:cubicBezTo>
                  <a:cubicBezTo>
                    <a:pt x="170" y="263"/>
                    <a:pt x="175" y="269"/>
                    <a:pt x="175" y="275"/>
                  </a:cubicBezTo>
                  <a:cubicBezTo>
                    <a:pt x="175" y="281"/>
                    <a:pt x="170" y="286"/>
                    <a:pt x="164" y="286"/>
                  </a:cubicBezTo>
                  <a:close/>
                  <a:moveTo>
                    <a:pt x="120" y="139"/>
                  </a:moveTo>
                  <a:cubicBezTo>
                    <a:pt x="115" y="135"/>
                    <a:pt x="115" y="127"/>
                    <a:pt x="120" y="123"/>
                  </a:cubicBezTo>
                  <a:cubicBezTo>
                    <a:pt x="124" y="119"/>
                    <a:pt x="131" y="119"/>
                    <a:pt x="135" y="123"/>
                  </a:cubicBezTo>
                  <a:cubicBezTo>
                    <a:pt x="203" y="191"/>
                    <a:pt x="203" y="191"/>
                    <a:pt x="203" y="191"/>
                  </a:cubicBezTo>
                  <a:cubicBezTo>
                    <a:pt x="207" y="195"/>
                    <a:pt x="207" y="202"/>
                    <a:pt x="203" y="207"/>
                  </a:cubicBezTo>
                  <a:cubicBezTo>
                    <a:pt x="199" y="211"/>
                    <a:pt x="192" y="211"/>
                    <a:pt x="187" y="207"/>
                  </a:cubicBezTo>
                  <a:lnTo>
                    <a:pt x="120" y="139"/>
                  </a:lnTo>
                  <a:close/>
                  <a:moveTo>
                    <a:pt x="327" y="373"/>
                  </a:moveTo>
                  <a:cubicBezTo>
                    <a:pt x="327" y="445"/>
                    <a:pt x="327" y="445"/>
                    <a:pt x="327" y="445"/>
                  </a:cubicBezTo>
                  <a:cubicBezTo>
                    <a:pt x="327" y="455"/>
                    <a:pt x="319" y="464"/>
                    <a:pt x="308" y="464"/>
                  </a:cubicBezTo>
                  <a:cubicBezTo>
                    <a:pt x="261" y="464"/>
                    <a:pt x="261" y="464"/>
                    <a:pt x="261" y="464"/>
                  </a:cubicBezTo>
                  <a:cubicBezTo>
                    <a:pt x="251" y="464"/>
                    <a:pt x="242" y="455"/>
                    <a:pt x="242" y="445"/>
                  </a:cubicBezTo>
                  <a:cubicBezTo>
                    <a:pt x="242" y="373"/>
                    <a:pt x="242" y="373"/>
                    <a:pt x="242" y="373"/>
                  </a:cubicBezTo>
                  <a:cubicBezTo>
                    <a:pt x="212" y="358"/>
                    <a:pt x="192" y="327"/>
                    <a:pt x="192" y="291"/>
                  </a:cubicBezTo>
                  <a:cubicBezTo>
                    <a:pt x="192" y="240"/>
                    <a:pt x="233" y="199"/>
                    <a:pt x="285" y="199"/>
                  </a:cubicBezTo>
                  <a:cubicBezTo>
                    <a:pt x="336" y="199"/>
                    <a:pt x="377" y="240"/>
                    <a:pt x="377" y="291"/>
                  </a:cubicBezTo>
                  <a:cubicBezTo>
                    <a:pt x="377" y="327"/>
                    <a:pt x="357" y="358"/>
                    <a:pt x="327" y="373"/>
                  </a:cubicBezTo>
                  <a:close/>
                  <a:moveTo>
                    <a:pt x="365" y="207"/>
                  </a:moveTo>
                  <a:cubicBezTo>
                    <a:pt x="361" y="202"/>
                    <a:pt x="361" y="195"/>
                    <a:pt x="365" y="191"/>
                  </a:cubicBezTo>
                  <a:cubicBezTo>
                    <a:pt x="433" y="123"/>
                    <a:pt x="433" y="123"/>
                    <a:pt x="433" y="123"/>
                  </a:cubicBezTo>
                  <a:cubicBezTo>
                    <a:pt x="437" y="119"/>
                    <a:pt x="444" y="119"/>
                    <a:pt x="449" y="123"/>
                  </a:cubicBezTo>
                  <a:cubicBezTo>
                    <a:pt x="453" y="127"/>
                    <a:pt x="453" y="135"/>
                    <a:pt x="449" y="139"/>
                  </a:cubicBezTo>
                  <a:cubicBezTo>
                    <a:pt x="381" y="207"/>
                    <a:pt x="381" y="207"/>
                    <a:pt x="381" y="207"/>
                  </a:cubicBezTo>
                  <a:cubicBezTo>
                    <a:pt x="377" y="211"/>
                    <a:pt x="370" y="211"/>
                    <a:pt x="365" y="207"/>
                  </a:cubicBezTo>
                  <a:close/>
                  <a:moveTo>
                    <a:pt x="503" y="286"/>
                  </a:moveTo>
                  <a:cubicBezTo>
                    <a:pt x="408" y="286"/>
                    <a:pt x="408" y="286"/>
                    <a:pt x="408" y="286"/>
                  </a:cubicBezTo>
                  <a:cubicBezTo>
                    <a:pt x="401" y="286"/>
                    <a:pt x="396" y="281"/>
                    <a:pt x="396" y="275"/>
                  </a:cubicBezTo>
                  <a:cubicBezTo>
                    <a:pt x="396" y="269"/>
                    <a:pt x="401" y="263"/>
                    <a:pt x="408" y="263"/>
                  </a:cubicBezTo>
                  <a:cubicBezTo>
                    <a:pt x="503" y="263"/>
                    <a:pt x="503" y="263"/>
                    <a:pt x="503" y="263"/>
                  </a:cubicBezTo>
                  <a:cubicBezTo>
                    <a:pt x="510" y="263"/>
                    <a:pt x="515" y="269"/>
                    <a:pt x="515" y="275"/>
                  </a:cubicBezTo>
                  <a:cubicBezTo>
                    <a:pt x="515" y="281"/>
                    <a:pt x="510" y="286"/>
                    <a:pt x="503" y="286"/>
                  </a:cubicBezTo>
                  <a:close/>
                </a:path>
              </a:pathLst>
            </a:custGeom>
            <a:solidFill>
              <a:srgbClr val="990033"/>
            </a:solidFill>
            <a:ln w="28" cap="flat">
              <a:solidFill>
                <a:srgbClr val="FFFFFF"/>
              </a:solidFill>
              <a:prstDash val="solid"/>
              <a:miter lim="800000"/>
              <a:headEnd/>
              <a:tailEnd/>
            </a:ln>
          </p:spPr>
          <p:txBody>
            <a:bodyPr anchor="ctr"/>
            <a:lstStyle/>
            <a:p>
              <a:endParaRPr lang="pl-PL">
                <a:latin typeface="+mn-lt"/>
              </a:endParaRPr>
            </a:p>
          </p:txBody>
        </p:sp>
      </p:grpSp>
      <p:pic>
        <p:nvPicPr>
          <p:cNvPr id="1031"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40527" y="2719446"/>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e tekstowe 1"/>
          <p:cNvSpPr txBox="1"/>
          <p:nvPr/>
        </p:nvSpPr>
        <p:spPr>
          <a:xfrm>
            <a:off x="4239491" y="3016335"/>
            <a:ext cx="4310743" cy="2800767"/>
          </a:xfrm>
          <a:prstGeom prst="rect">
            <a:avLst/>
          </a:prstGeom>
          <a:noFill/>
        </p:spPr>
        <p:txBody>
          <a:bodyPr wrap="square" rtlCol="0">
            <a:spAutoFit/>
          </a:bodyPr>
          <a:lstStyle/>
          <a:p>
            <a:r>
              <a:rPr lang="pl-PL" sz="1600" b="1" dirty="0" smtClean="0">
                <a:solidFill>
                  <a:schemeClr val="accent6">
                    <a:lumMod val="60000"/>
                    <a:lumOff val="40000"/>
                  </a:schemeClr>
                </a:solidFill>
              </a:rPr>
              <a:t>FONTANNA</a:t>
            </a:r>
          </a:p>
          <a:p>
            <a:r>
              <a:rPr lang="pl-PL" sz="1100" dirty="0" smtClean="0">
                <a:solidFill>
                  <a:schemeClr val="accent6">
                    <a:lumMod val="60000"/>
                    <a:lumOff val="40000"/>
                  </a:schemeClr>
                </a:solidFill>
                <a:latin typeface="Segoe Print" pitchFamily="2" charset="0"/>
              </a:rPr>
              <a:t>Tu był taki skwer, ludzie tu siedzieli. Skwer zrobił jakieś 15 lat temu ksiądz. Potem buchnęło, że ma być fontanna, ludzie nie chcieli, żeby te drzewa wycinali, mieli je stąd zabrać i posadzić gdzie indziej. No to stuknęli takie ogrodzenie 2-metrowe, z ulicy nic nie było widać, ale z </a:t>
            </a:r>
            <a:r>
              <a:rPr lang="pl-PL" sz="1100" dirty="0">
                <a:solidFill>
                  <a:schemeClr val="accent6">
                    <a:lumMod val="60000"/>
                    <a:lumOff val="40000"/>
                  </a:schemeClr>
                </a:solidFill>
                <a:latin typeface="Segoe Print" pitchFamily="2" charset="0"/>
              </a:rPr>
              <a:t>balkonów ludzie widzieli, że te drzewa tu na miejscu jeszcze zmielili. Ludzie narzekają, że nie ma ani trochę cienia, zwłaszcza starsi. </a:t>
            </a:r>
            <a:r>
              <a:rPr lang="pl-PL" sz="1100" dirty="0" smtClean="0">
                <a:solidFill>
                  <a:schemeClr val="accent6">
                    <a:lumMod val="60000"/>
                    <a:lumOff val="40000"/>
                  </a:schemeClr>
                </a:solidFill>
                <a:latin typeface="Segoe Print" pitchFamily="2" charset="0"/>
              </a:rPr>
              <a:t>Ale </a:t>
            </a:r>
            <a:r>
              <a:rPr lang="pl-PL" sz="1100" dirty="0">
                <a:solidFill>
                  <a:schemeClr val="accent6">
                    <a:lumMod val="60000"/>
                    <a:lumOff val="40000"/>
                  </a:schemeClr>
                </a:solidFill>
                <a:latin typeface="Segoe Print" pitchFamily="2" charset="0"/>
              </a:rPr>
              <a:t>ludzi siedzi tu pełno</a:t>
            </a:r>
            <a:r>
              <a:rPr lang="pl-PL" sz="1100" dirty="0" smtClean="0">
                <a:solidFill>
                  <a:schemeClr val="accent6">
                    <a:lumMod val="60000"/>
                    <a:lumOff val="40000"/>
                  </a:schemeClr>
                </a:solidFill>
                <a:latin typeface="Segoe Print" pitchFamily="2" charset="0"/>
              </a:rPr>
              <a:t>.</a:t>
            </a:r>
          </a:p>
          <a:p>
            <a:endParaRPr lang="pl-PL" sz="1100" dirty="0">
              <a:solidFill>
                <a:schemeClr val="accent6">
                  <a:lumMod val="60000"/>
                  <a:lumOff val="40000"/>
                </a:schemeClr>
              </a:solidFill>
              <a:latin typeface="Segoe Print" pitchFamily="2" charset="0"/>
            </a:endParaRPr>
          </a:p>
          <a:p>
            <a:r>
              <a:rPr lang="pl-PL" sz="1100" dirty="0" smtClean="0">
                <a:solidFill>
                  <a:schemeClr val="accent6">
                    <a:lumMod val="60000"/>
                    <a:lumOff val="40000"/>
                  </a:schemeClr>
                </a:solidFill>
                <a:latin typeface="Segoe Print" pitchFamily="2" charset="0"/>
              </a:rPr>
              <a:t>Po co wydawać tyle pieniędzy na to, skoro nie ma miejsc w przedszkolach, drogi są dziurawe. </a:t>
            </a:r>
          </a:p>
          <a:p>
            <a:endParaRPr lang="pl-PL" sz="1100" dirty="0">
              <a:solidFill>
                <a:schemeClr val="accent6">
                  <a:lumMod val="60000"/>
                  <a:lumOff val="40000"/>
                </a:schemeClr>
              </a:solidFill>
              <a:latin typeface="Segoe Print" pitchFamily="2" charset="0"/>
            </a:endParaRPr>
          </a:p>
          <a:p>
            <a:r>
              <a:rPr lang="pl-PL" sz="1400" dirty="0" smtClean="0">
                <a:solidFill>
                  <a:schemeClr val="accent6">
                    <a:lumMod val="60000"/>
                    <a:lumOff val="40000"/>
                  </a:schemeClr>
                </a:solidFill>
                <a:latin typeface="+mn-lt"/>
              </a:rPr>
              <a:t>Z tyłu głowy jest myślenie: komuś pewnie zależało na tym, żeby tę fontannę tu zbudować.</a:t>
            </a:r>
            <a:endParaRPr lang="en-US" sz="1400" dirty="0">
              <a:solidFill>
                <a:schemeClr val="accent6">
                  <a:lumMod val="60000"/>
                  <a:lumOff val="40000"/>
                </a:schemeClr>
              </a:solidFill>
              <a:latin typeface="+mn-lt"/>
            </a:endParaRPr>
          </a:p>
        </p:txBody>
      </p:sp>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4663" y="4103188"/>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ole tekstowe 2"/>
          <p:cNvSpPr txBox="1"/>
          <p:nvPr/>
        </p:nvSpPr>
        <p:spPr>
          <a:xfrm>
            <a:off x="7148945" y="5213268"/>
            <a:ext cx="184731" cy="369332"/>
          </a:xfrm>
          <a:prstGeom prst="rect">
            <a:avLst/>
          </a:prstGeom>
          <a:noFill/>
        </p:spPr>
        <p:txBody>
          <a:bodyPr wrap="none" rtlCol="0">
            <a:spAutoFit/>
          </a:bodyPr>
          <a:lstStyle/>
          <a:p>
            <a:endParaRPr lang="en-US" dirty="0" smtClean="0">
              <a:solidFill>
                <a:schemeClr val="accent6">
                  <a:lumMod val="60000"/>
                  <a:lumOff val="40000"/>
                </a:schemeClr>
              </a:solidFill>
            </a:endParaRPr>
          </a:p>
        </p:txBody>
      </p:sp>
      <p:sp>
        <p:nvSpPr>
          <p:cNvPr id="12" name="pole tekstowe 11"/>
          <p:cNvSpPr txBox="1"/>
          <p:nvPr/>
        </p:nvSpPr>
        <p:spPr>
          <a:xfrm>
            <a:off x="409171" y="3800091"/>
            <a:ext cx="1087116" cy="230832"/>
          </a:xfrm>
          <a:prstGeom prst="rect">
            <a:avLst/>
          </a:prstGeom>
          <a:noFill/>
        </p:spPr>
        <p:txBody>
          <a:bodyPr wrap="square" rtlCol="0">
            <a:spAutoFit/>
          </a:bodyPr>
          <a:lstStyle/>
          <a:p>
            <a:pPr algn="ctr"/>
            <a:r>
              <a:rPr lang="pl-PL" sz="900" dirty="0" smtClean="0">
                <a:solidFill>
                  <a:schemeClr val="accent6">
                    <a:lumMod val="60000"/>
                    <a:lumOff val="40000"/>
                  </a:schemeClr>
                </a:solidFill>
              </a:rPr>
              <a:t>Fot. maj  2013 </a:t>
            </a:r>
            <a:endParaRPr lang="en-US" sz="900" dirty="0" smtClean="0">
              <a:solidFill>
                <a:schemeClr val="accent6">
                  <a:lumMod val="60000"/>
                  <a:lumOff val="40000"/>
                </a:schemeClr>
              </a:solidFill>
            </a:endParaRPr>
          </a:p>
        </p:txBody>
      </p:sp>
    </p:spTree>
    <p:extLst>
      <p:ext uri="{BB962C8B-B14F-4D97-AF65-F5344CB8AC3E}">
        <p14:creationId xmlns:p14="http://schemas.microsoft.com/office/powerpoint/2010/main" val="3354097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28</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Dworzec, boiska, siłownia…</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89060" y="4763438"/>
            <a:ext cx="3304133" cy="130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49503" y="1771046"/>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8889" y="1179957"/>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pole tekstowe 19"/>
          <p:cNvSpPr txBox="1"/>
          <p:nvPr/>
        </p:nvSpPr>
        <p:spPr>
          <a:xfrm>
            <a:off x="4975761" y="1270663"/>
            <a:ext cx="3930733" cy="3108543"/>
          </a:xfrm>
          <a:prstGeom prst="rect">
            <a:avLst/>
          </a:prstGeom>
          <a:noFill/>
        </p:spPr>
        <p:txBody>
          <a:bodyPr wrap="square" rtlCol="0">
            <a:spAutoFit/>
          </a:bodyPr>
          <a:lstStyle/>
          <a:p>
            <a:r>
              <a:rPr lang="pl-PL" sz="1600" b="1" dirty="0" smtClean="0">
                <a:solidFill>
                  <a:schemeClr val="accent6">
                    <a:lumMod val="60000"/>
                    <a:lumOff val="40000"/>
                  </a:schemeClr>
                </a:solidFill>
              </a:rPr>
              <a:t>DWORZEC, PARKINGI</a:t>
            </a:r>
          </a:p>
          <a:p>
            <a:r>
              <a:rPr lang="pl-PL" sz="1100" dirty="0" smtClean="0">
                <a:solidFill>
                  <a:schemeClr val="accent6">
                    <a:lumMod val="60000"/>
                    <a:lumOff val="40000"/>
                  </a:schemeClr>
                </a:solidFill>
                <a:latin typeface="Segoe Print" pitchFamily="2" charset="0"/>
              </a:rPr>
              <a:t>No jest dworzec odnowiony, stary to tak wyglądał, że już bolały oczy. No ale przed tym dworcem powinno być całe miasteczko turystyczne, że człowiek wysiada z pociągu i może od razu jechać na Jurę. A tu nic takiego nie ma. Pociągów coraz więcej tylko przejeżdża. No i pokasowali miejsca parkingowe jest tylko 7. policja tu stoi sobie cały dzień, obok siebie 4 radiowozy i grają w karty.</a:t>
            </a:r>
          </a:p>
          <a:p>
            <a:endParaRPr lang="pl-PL" sz="1100" dirty="0" smtClean="0">
              <a:solidFill>
                <a:schemeClr val="accent6">
                  <a:lumMod val="60000"/>
                  <a:lumOff val="40000"/>
                </a:schemeClr>
              </a:solidFill>
              <a:latin typeface="Segoe Print" pitchFamily="2" charset="0"/>
            </a:endParaRPr>
          </a:p>
          <a:p>
            <a:endParaRPr lang="pl-PL" sz="1100" dirty="0">
              <a:solidFill>
                <a:schemeClr val="accent6">
                  <a:lumMod val="60000"/>
                  <a:lumOff val="40000"/>
                </a:schemeClr>
              </a:solidFill>
              <a:latin typeface="Segoe Print" pitchFamily="2" charset="0"/>
            </a:endParaRPr>
          </a:p>
          <a:p>
            <a:r>
              <a:rPr lang="pl-PL" sz="1400" dirty="0" smtClean="0">
                <a:solidFill>
                  <a:schemeClr val="accent6">
                    <a:lumMod val="60000"/>
                    <a:lumOff val="40000"/>
                  </a:schemeClr>
                </a:solidFill>
                <a:latin typeface="+mn-lt"/>
              </a:rPr>
              <a:t>Przed dworcem rzeczywiście nie ma żadnej informacji turystycznej, ale miejsca parkingowe są (bardzo dużo). Problemem dla ludzi jest jednak </a:t>
            </a:r>
            <a:r>
              <a:rPr lang="pl-PL" sz="1400" dirty="0" err="1" smtClean="0">
                <a:solidFill>
                  <a:schemeClr val="accent6">
                    <a:lumMod val="60000"/>
                    <a:lumOff val="40000"/>
                  </a:schemeClr>
                </a:solidFill>
                <a:latin typeface="+mn-lt"/>
              </a:rPr>
              <a:t>ogólnomiejski</a:t>
            </a:r>
            <a:r>
              <a:rPr lang="pl-PL" sz="1400" dirty="0" smtClean="0">
                <a:solidFill>
                  <a:schemeClr val="accent6">
                    <a:lumMod val="60000"/>
                    <a:lumOff val="40000"/>
                  </a:schemeClr>
                </a:solidFill>
                <a:latin typeface="+mn-lt"/>
              </a:rPr>
              <a:t> deficyt miejsc parkingowych (nie dający się jednak porównać z Warszawą). Ale nikt z nimi o tym nie rozmawia.</a:t>
            </a:r>
            <a:endParaRPr lang="en-US" sz="1400" dirty="0">
              <a:solidFill>
                <a:schemeClr val="accent6">
                  <a:lumMod val="60000"/>
                  <a:lumOff val="40000"/>
                </a:schemeClr>
              </a:solidFill>
              <a:latin typeface="+mn-lt"/>
            </a:endParaRPr>
          </a:p>
        </p:txBody>
      </p:sp>
      <p:sp>
        <p:nvSpPr>
          <p:cNvPr id="21" name="pole tekstowe 20"/>
          <p:cNvSpPr txBox="1"/>
          <p:nvPr/>
        </p:nvSpPr>
        <p:spPr>
          <a:xfrm>
            <a:off x="342900" y="4298858"/>
            <a:ext cx="4785261" cy="2123658"/>
          </a:xfrm>
          <a:prstGeom prst="rect">
            <a:avLst/>
          </a:prstGeom>
          <a:noFill/>
        </p:spPr>
        <p:txBody>
          <a:bodyPr wrap="square" rtlCol="0">
            <a:spAutoFit/>
          </a:bodyPr>
          <a:lstStyle/>
          <a:p>
            <a:r>
              <a:rPr lang="pl-PL" sz="1600" b="1" dirty="0" smtClean="0">
                <a:solidFill>
                  <a:schemeClr val="accent6">
                    <a:lumMod val="60000"/>
                    <a:lumOff val="40000"/>
                  </a:schemeClr>
                </a:solidFill>
              </a:rPr>
              <a:t>OBIEKTY SPORTOWE A PRZEDSZKOLA</a:t>
            </a:r>
          </a:p>
          <a:p>
            <a:r>
              <a:rPr lang="pl-PL" sz="1100" dirty="0" smtClean="0">
                <a:solidFill>
                  <a:schemeClr val="accent6">
                    <a:lumMod val="60000"/>
                    <a:lumOff val="40000"/>
                  </a:schemeClr>
                </a:solidFill>
                <a:latin typeface="Segoe Print" pitchFamily="2" charset="0"/>
              </a:rPr>
              <a:t>Buduje się teraz siłownię na świeżym powietrzu, bo prezydentowi wyszło z takiej ankiety życzeń, że tego ludzie chcą. No i buduje. Ale wyszło też, że nie ma miejsc w przedszkolach i z tym nic się nie robi. Przepraszam, jedno stare przedszkole zostało zlikwidowane, zbudowano odnowione, ale na dokładnie taką samą liczbę dzieci, jak poprzednie. Gdzie tu zysk?</a:t>
            </a:r>
          </a:p>
          <a:p>
            <a:endParaRPr lang="pl-PL" sz="1100" dirty="0" smtClean="0">
              <a:solidFill>
                <a:schemeClr val="accent6">
                  <a:lumMod val="60000"/>
                  <a:lumOff val="40000"/>
                </a:schemeClr>
              </a:solidFill>
              <a:latin typeface="Segoe Print" pitchFamily="2" charset="0"/>
            </a:endParaRPr>
          </a:p>
          <a:p>
            <a:endParaRPr lang="pl-PL" sz="1100" dirty="0">
              <a:solidFill>
                <a:schemeClr val="accent6">
                  <a:lumMod val="60000"/>
                  <a:lumOff val="40000"/>
                </a:schemeClr>
              </a:solidFill>
              <a:latin typeface="Segoe Print" pitchFamily="2" charset="0"/>
            </a:endParaRPr>
          </a:p>
          <a:p>
            <a:r>
              <a:rPr lang="pl-PL" sz="1400" dirty="0" smtClean="0">
                <a:solidFill>
                  <a:schemeClr val="accent6">
                    <a:lumMod val="60000"/>
                    <a:lumOff val="40000"/>
                  </a:schemeClr>
                </a:solidFill>
                <a:latin typeface="+mn-lt"/>
              </a:rPr>
              <a:t>Nie widać logiki, nie widać konsekwencji. Widać tylko ’miękkie serce’ dla kolegów od sportu.</a:t>
            </a:r>
            <a:endParaRPr lang="en-US" sz="1400" dirty="0">
              <a:solidFill>
                <a:schemeClr val="accent6">
                  <a:lumMod val="60000"/>
                  <a:lumOff val="40000"/>
                </a:schemeClr>
              </a:solidFill>
              <a:latin typeface="+mn-lt"/>
            </a:endParaRPr>
          </a:p>
        </p:txBody>
      </p:sp>
      <p:sp>
        <p:nvSpPr>
          <p:cNvPr id="9" name="pole tekstowe 8"/>
          <p:cNvSpPr txBox="1"/>
          <p:nvPr/>
        </p:nvSpPr>
        <p:spPr>
          <a:xfrm>
            <a:off x="952729" y="3075696"/>
            <a:ext cx="1087116" cy="230832"/>
          </a:xfrm>
          <a:prstGeom prst="rect">
            <a:avLst/>
          </a:prstGeom>
          <a:noFill/>
        </p:spPr>
        <p:txBody>
          <a:bodyPr wrap="square" rtlCol="0">
            <a:spAutoFit/>
          </a:bodyPr>
          <a:lstStyle/>
          <a:p>
            <a:pPr algn="ctr"/>
            <a:r>
              <a:rPr lang="pl-PL" sz="900" dirty="0" smtClean="0">
                <a:solidFill>
                  <a:schemeClr val="accent6">
                    <a:lumMod val="60000"/>
                    <a:lumOff val="40000"/>
                  </a:schemeClr>
                </a:solidFill>
              </a:rPr>
              <a:t>Fot. maj  2013 </a:t>
            </a:r>
            <a:endParaRPr lang="en-US" sz="900" dirty="0" smtClean="0">
              <a:solidFill>
                <a:schemeClr val="accent6">
                  <a:lumMod val="60000"/>
                  <a:lumOff val="40000"/>
                </a:schemeClr>
              </a:solidFill>
            </a:endParaRPr>
          </a:p>
        </p:txBody>
      </p:sp>
      <p:sp>
        <p:nvSpPr>
          <p:cNvPr id="10" name="pole tekstowe 9"/>
          <p:cNvSpPr txBox="1"/>
          <p:nvPr/>
        </p:nvSpPr>
        <p:spPr>
          <a:xfrm>
            <a:off x="6603404" y="6072932"/>
            <a:ext cx="1087116" cy="230832"/>
          </a:xfrm>
          <a:prstGeom prst="rect">
            <a:avLst/>
          </a:prstGeom>
          <a:noFill/>
        </p:spPr>
        <p:txBody>
          <a:bodyPr wrap="square" rtlCol="0">
            <a:spAutoFit/>
          </a:bodyPr>
          <a:lstStyle/>
          <a:p>
            <a:pPr algn="ctr"/>
            <a:r>
              <a:rPr lang="pl-PL" sz="900" dirty="0" smtClean="0">
                <a:solidFill>
                  <a:schemeClr val="accent6">
                    <a:lumMod val="60000"/>
                    <a:lumOff val="40000"/>
                  </a:schemeClr>
                </a:solidFill>
              </a:rPr>
              <a:t>Fot. maj  2013 </a:t>
            </a:r>
            <a:endParaRPr lang="en-US" sz="900" dirty="0" smtClean="0">
              <a:solidFill>
                <a:schemeClr val="accent6">
                  <a:lumMod val="60000"/>
                  <a:lumOff val="40000"/>
                </a:schemeClr>
              </a:solidFill>
            </a:endParaRPr>
          </a:p>
        </p:txBody>
      </p:sp>
    </p:spTree>
    <p:extLst>
      <p:ext uri="{BB962C8B-B14F-4D97-AF65-F5344CB8AC3E}">
        <p14:creationId xmlns:p14="http://schemas.microsoft.com/office/powerpoint/2010/main" val="3533383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29</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Galeria, obwodnica</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sp>
        <p:nvSpPr>
          <p:cNvPr id="9" name="pole tekstowe 8"/>
          <p:cNvSpPr txBox="1"/>
          <p:nvPr/>
        </p:nvSpPr>
        <p:spPr>
          <a:xfrm>
            <a:off x="474663" y="1678033"/>
            <a:ext cx="1282536" cy="1569660"/>
          </a:xfrm>
          <a:prstGeom prst="rect">
            <a:avLst/>
          </a:prstGeom>
          <a:noFill/>
        </p:spPr>
        <p:txBody>
          <a:bodyPr wrap="square" rtlCol="0">
            <a:spAutoFit/>
          </a:bodyPr>
          <a:lstStyle/>
          <a:p>
            <a:pPr algn="ctr"/>
            <a:r>
              <a:rPr lang="pl-PL" sz="9600" b="1" dirty="0" smtClean="0">
                <a:solidFill>
                  <a:schemeClr val="accent6">
                    <a:lumMod val="60000"/>
                    <a:lumOff val="40000"/>
                  </a:schemeClr>
                </a:solidFill>
              </a:rPr>
              <a:t>?</a:t>
            </a:r>
            <a:endParaRPr lang="en-US" sz="9600" b="1" dirty="0" smtClean="0">
              <a:solidFill>
                <a:schemeClr val="accent6">
                  <a:lumMod val="60000"/>
                  <a:lumOff val="40000"/>
                </a:schemeClr>
              </a:solidFill>
            </a:endParaRPr>
          </a:p>
        </p:txBody>
      </p:sp>
      <p:sp>
        <p:nvSpPr>
          <p:cNvPr id="10" name="Symbol zastępczy zawartości 2"/>
          <p:cNvSpPr txBox="1">
            <a:spLocks/>
          </p:cNvSpPr>
          <p:nvPr/>
        </p:nvSpPr>
        <p:spPr>
          <a:xfrm>
            <a:off x="2189052" y="1151915"/>
            <a:ext cx="6640623" cy="3681342"/>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Podziały, a przede wszystkim wątpliwości</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Nie ma dokładnej wiedzy, </a:t>
            </a:r>
            <a:r>
              <a:rPr lang="pl-PL" sz="1400" b="1" kern="0" cap="none" spc="0" dirty="0" smtClean="0">
                <a:solidFill>
                  <a:schemeClr val="tx1"/>
                </a:solidFill>
                <a:latin typeface="+mn-lt"/>
              </a:rPr>
              <a:t>gdzie</a:t>
            </a:r>
            <a:r>
              <a:rPr lang="pl-PL" sz="1400" kern="0" cap="none" spc="0" dirty="0" smtClean="0">
                <a:solidFill>
                  <a:schemeClr val="tx1"/>
                </a:solidFill>
                <a:latin typeface="+mn-lt"/>
              </a:rPr>
              <a:t> ta galeria miałaby powstać</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Ani </a:t>
            </a:r>
            <a:r>
              <a:rPr lang="pl-PL" sz="1400" b="1" kern="0" cap="none" spc="0" dirty="0" smtClean="0">
                <a:solidFill>
                  <a:schemeClr val="tx1"/>
                </a:solidFill>
                <a:latin typeface="+mn-lt"/>
              </a:rPr>
              <a:t>jaka</a:t>
            </a:r>
            <a:r>
              <a:rPr lang="pl-PL" sz="1400" kern="0" cap="none" spc="0" dirty="0" smtClean="0">
                <a:solidFill>
                  <a:schemeClr val="tx1"/>
                </a:solidFill>
                <a:latin typeface="+mn-lt"/>
              </a:rPr>
              <a:t> to będzie galeria – Tesco + kilka butików czy duża, ekskluzywna galeria ze sklepami Cartiera (tak miał ją przedstawiać prezydent)</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Ludzie z jednej strony </a:t>
            </a:r>
            <a:r>
              <a:rPr lang="pl-PL" sz="1400" b="1" kern="0" cap="none" spc="0" dirty="0" smtClean="0">
                <a:solidFill>
                  <a:schemeClr val="tx1"/>
                </a:solidFill>
                <a:latin typeface="+mn-lt"/>
              </a:rPr>
              <a:t>chcieliby galerii </a:t>
            </a:r>
            <a:r>
              <a:rPr lang="pl-PL" sz="1400" kern="0" cap="none" spc="0" dirty="0" smtClean="0">
                <a:solidFill>
                  <a:schemeClr val="tx1"/>
                </a:solidFill>
                <a:latin typeface="+mn-lt"/>
              </a:rPr>
              <a:t>– mogliby sobie ’po ludzku’ kupić ubranie, mieliby wybór, wreszcie coś by się w mieście wydarzyło, byłoby dokąd pójść; szczególnie mocno czeka na to młodzież</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Z drugiej czują, że </a:t>
            </a:r>
            <a:r>
              <a:rPr lang="pl-PL" sz="1400" b="1" kern="0" cap="none" spc="0" dirty="0" smtClean="0">
                <a:solidFill>
                  <a:schemeClr val="tx1"/>
                </a:solidFill>
                <a:latin typeface="+mn-lt"/>
              </a:rPr>
              <a:t>to nie jest to, czego miastu potrzeba najbardziej </a:t>
            </a:r>
            <a:r>
              <a:rPr lang="pl-PL" sz="1400" kern="0" cap="none" spc="0" dirty="0" smtClean="0">
                <a:solidFill>
                  <a:schemeClr val="tx1"/>
                </a:solidFill>
                <a:latin typeface="+mn-lt"/>
              </a:rPr>
              <a:t>– boją się, że galeria da max. 100 miejsc pracy i to pracy śmieciowej, niskopłatnej; to znowu nie jest ’zakład’, na który czekają</a:t>
            </a:r>
          </a:p>
          <a:p>
            <a:pPr marL="177800" indent="-177800">
              <a:lnSpc>
                <a:spcPct val="130000"/>
              </a:lnSpc>
              <a:buClr>
                <a:schemeClr val="accent2"/>
              </a:buClr>
              <a:buFont typeface="Wingdings" pitchFamily="2" charset="2"/>
              <a:buChar char="Ø"/>
            </a:pPr>
            <a:r>
              <a:rPr lang="pl-PL" sz="1400" b="1" kern="0" cap="none" spc="0" dirty="0" smtClean="0">
                <a:solidFill>
                  <a:schemeClr val="tx1"/>
                </a:solidFill>
                <a:latin typeface="+mn-lt"/>
              </a:rPr>
              <a:t>Sklepikarze</a:t>
            </a:r>
            <a:r>
              <a:rPr lang="pl-PL" sz="1400" kern="0" cap="none" spc="0" dirty="0" smtClean="0">
                <a:solidFill>
                  <a:schemeClr val="tx1"/>
                </a:solidFill>
                <a:latin typeface="+mn-lt"/>
              </a:rPr>
              <a:t> trochę tej galerii nie chcą, ale bardziej nie chcą supermarketów i budowy kolejnych pawilonów w centrum miasta; dla nich kluczowa jest lokalizacja tej inwestycji</a:t>
            </a:r>
          </a:p>
        </p:txBody>
      </p:sp>
      <p:sp>
        <p:nvSpPr>
          <p:cNvPr id="2" name="pole tekstowe 1"/>
          <p:cNvSpPr txBox="1"/>
          <p:nvPr/>
        </p:nvSpPr>
        <p:spPr>
          <a:xfrm>
            <a:off x="166255" y="1313390"/>
            <a:ext cx="1864426" cy="338554"/>
          </a:xfrm>
          <a:prstGeom prst="rect">
            <a:avLst/>
          </a:prstGeom>
          <a:noFill/>
        </p:spPr>
        <p:txBody>
          <a:bodyPr wrap="square" rtlCol="0">
            <a:spAutoFit/>
          </a:bodyPr>
          <a:lstStyle/>
          <a:p>
            <a:pPr algn="ctr"/>
            <a:r>
              <a:rPr lang="pl-PL" sz="1600" b="1" dirty="0" smtClean="0">
                <a:solidFill>
                  <a:schemeClr val="accent6">
                    <a:lumMod val="60000"/>
                    <a:lumOff val="40000"/>
                  </a:schemeClr>
                </a:solidFill>
              </a:rPr>
              <a:t>GALERIA</a:t>
            </a:r>
            <a:endParaRPr lang="en-US" sz="1600" b="1" dirty="0" smtClean="0">
              <a:solidFill>
                <a:schemeClr val="accent6">
                  <a:lumMod val="60000"/>
                  <a:lumOff val="40000"/>
                </a:schemeClr>
              </a:solidFill>
            </a:endParaRPr>
          </a:p>
        </p:txBody>
      </p:sp>
      <p:grpSp>
        <p:nvGrpSpPr>
          <p:cNvPr id="12" name="Grupa 11"/>
          <p:cNvGrpSpPr>
            <a:grpSpLocks/>
          </p:cNvGrpSpPr>
          <p:nvPr/>
        </p:nvGrpSpPr>
        <p:grpSpPr bwMode="auto">
          <a:xfrm>
            <a:off x="468313" y="5960969"/>
            <a:ext cx="8496300" cy="830997"/>
            <a:chOff x="450155" y="5806355"/>
            <a:chExt cx="8496944" cy="831557"/>
          </a:xfrm>
        </p:grpSpPr>
        <p:sp>
          <p:nvSpPr>
            <p:cNvPr id="13" name="pole tekstowe 16"/>
            <p:cNvSpPr txBox="1">
              <a:spLocks noChangeArrowheads="1"/>
            </p:cNvSpPr>
            <p:nvPr/>
          </p:nvSpPr>
          <p:spPr bwMode="auto">
            <a:xfrm>
              <a:off x="1146413" y="5806355"/>
              <a:ext cx="7800686" cy="831557"/>
            </a:xfrm>
            <a:prstGeom prst="rect">
              <a:avLst/>
            </a:prstGeom>
            <a:noFill/>
            <a:ln w="9525">
              <a:noFill/>
              <a:miter lim="800000"/>
              <a:headEnd/>
              <a:tailEnd/>
            </a:ln>
          </p:spPr>
          <p:txBody>
            <a:bodyPr anchor="ctr">
              <a:spAutoFit/>
            </a:bodyPr>
            <a:lstStyle/>
            <a:p>
              <a:r>
                <a:rPr lang="pl-PL" sz="1600" b="1" dirty="0" smtClean="0">
                  <a:solidFill>
                    <a:srgbClr val="990033"/>
                  </a:solidFill>
                  <a:latin typeface="+mn-lt"/>
                </a:rPr>
                <a:t>PREZYDENT MACH POTRAFI ZROBIĆ SPOTKANIE, KONFERENCJE, RZUCIĆ POMYSŁ, DOBRZE GO SPRZEDAĆ, ALE NIE MA KONKRETÓW, NIE MA SZCZEGÓŁOW, </a:t>
              </a:r>
              <a:br>
                <a:rPr lang="pl-PL" sz="1600" b="1" dirty="0" smtClean="0">
                  <a:solidFill>
                    <a:srgbClr val="990033"/>
                  </a:solidFill>
                  <a:latin typeface="+mn-lt"/>
                </a:rPr>
              </a:br>
              <a:r>
                <a:rPr lang="pl-PL" sz="1600" b="1" dirty="0" smtClean="0">
                  <a:solidFill>
                    <a:srgbClr val="990033"/>
                  </a:solidFill>
                  <a:latin typeface="+mn-lt"/>
                </a:rPr>
                <a:t>KULEJE EGZEKUJA; ALE INNI TEŻ NIC NIE ZROBILI</a:t>
              </a:r>
            </a:p>
          </p:txBody>
        </p:sp>
        <p:sp>
          <p:nvSpPr>
            <p:cNvPr id="14" name="Freeform 23"/>
            <p:cNvSpPr>
              <a:spLocks noEditPoints="1"/>
            </p:cNvSpPr>
            <p:nvPr/>
          </p:nvSpPr>
          <p:spPr bwMode="auto">
            <a:xfrm>
              <a:off x="450155" y="5929044"/>
              <a:ext cx="593453" cy="586182"/>
            </a:xfrm>
            <a:custGeom>
              <a:avLst/>
              <a:gdLst>
                <a:gd name="T0" fmla="*/ 286 w 572"/>
                <a:gd name="T1" fmla="*/ 0 h 572"/>
                <a:gd name="T2" fmla="*/ 0 w 572"/>
                <a:gd name="T3" fmla="*/ 286 h 572"/>
                <a:gd name="T4" fmla="*/ 286 w 572"/>
                <a:gd name="T5" fmla="*/ 572 h 572"/>
                <a:gd name="T6" fmla="*/ 572 w 572"/>
                <a:gd name="T7" fmla="*/ 286 h 572"/>
                <a:gd name="T8" fmla="*/ 286 w 572"/>
                <a:gd name="T9" fmla="*/ 0 h 572"/>
                <a:gd name="T10" fmla="*/ 273 w 572"/>
                <a:gd name="T11" fmla="*/ 72 h 572"/>
                <a:gd name="T12" fmla="*/ 285 w 572"/>
                <a:gd name="T13" fmla="*/ 61 h 572"/>
                <a:gd name="T14" fmla="*/ 296 w 572"/>
                <a:gd name="T15" fmla="*/ 72 h 572"/>
                <a:gd name="T16" fmla="*/ 296 w 572"/>
                <a:gd name="T17" fmla="*/ 167 h 572"/>
                <a:gd name="T18" fmla="*/ 285 w 572"/>
                <a:gd name="T19" fmla="*/ 179 h 572"/>
                <a:gd name="T20" fmla="*/ 273 w 572"/>
                <a:gd name="T21" fmla="*/ 167 h 572"/>
                <a:gd name="T22" fmla="*/ 273 w 572"/>
                <a:gd name="T23" fmla="*/ 72 h 572"/>
                <a:gd name="T24" fmla="*/ 164 w 572"/>
                <a:gd name="T25" fmla="*/ 286 h 572"/>
                <a:gd name="T26" fmla="*/ 68 w 572"/>
                <a:gd name="T27" fmla="*/ 286 h 572"/>
                <a:gd name="T28" fmla="*/ 57 w 572"/>
                <a:gd name="T29" fmla="*/ 275 h 572"/>
                <a:gd name="T30" fmla="*/ 68 w 572"/>
                <a:gd name="T31" fmla="*/ 263 h 572"/>
                <a:gd name="T32" fmla="*/ 164 w 572"/>
                <a:gd name="T33" fmla="*/ 263 h 572"/>
                <a:gd name="T34" fmla="*/ 175 w 572"/>
                <a:gd name="T35" fmla="*/ 275 h 572"/>
                <a:gd name="T36" fmla="*/ 164 w 572"/>
                <a:gd name="T37" fmla="*/ 286 h 572"/>
                <a:gd name="T38" fmla="*/ 120 w 572"/>
                <a:gd name="T39" fmla="*/ 139 h 572"/>
                <a:gd name="T40" fmla="*/ 120 w 572"/>
                <a:gd name="T41" fmla="*/ 123 h 572"/>
                <a:gd name="T42" fmla="*/ 135 w 572"/>
                <a:gd name="T43" fmla="*/ 123 h 572"/>
                <a:gd name="T44" fmla="*/ 203 w 572"/>
                <a:gd name="T45" fmla="*/ 191 h 572"/>
                <a:gd name="T46" fmla="*/ 203 w 572"/>
                <a:gd name="T47" fmla="*/ 207 h 572"/>
                <a:gd name="T48" fmla="*/ 187 w 572"/>
                <a:gd name="T49" fmla="*/ 207 h 572"/>
                <a:gd name="T50" fmla="*/ 120 w 572"/>
                <a:gd name="T51" fmla="*/ 139 h 572"/>
                <a:gd name="T52" fmla="*/ 327 w 572"/>
                <a:gd name="T53" fmla="*/ 373 h 572"/>
                <a:gd name="T54" fmla="*/ 327 w 572"/>
                <a:gd name="T55" fmla="*/ 445 h 572"/>
                <a:gd name="T56" fmla="*/ 308 w 572"/>
                <a:gd name="T57" fmla="*/ 464 h 572"/>
                <a:gd name="T58" fmla="*/ 261 w 572"/>
                <a:gd name="T59" fmla="*/ 464 h 572"/>
                <a:gd name="T60" fmla="*/ 242 w 572"/>
                <a:gd name="T61" fmla="*/ 445 h 572"/>
                <a:gd name="T62" fmla="*/ 242 w 572"/>
                <a:gd name="T63" fmla="*/ 373 h 572"/>
                <a:gd name="T64" fmla="*/ 192 w 572"/>
                <a:gd name="T65" fmla="*/ 291 h 572"/>
                <a:gd name="T66" fmla="*/ 285 w 572"/>
                <a:gd name="T67" fmla="*/ 199 h 572"/>
                <a:gd name="T68" fmla="*/ 377 w 572"/>
                <a:gd name="T69" fmla="*/ 291 h 572"/>
                <a:gd name="T70" fmla="*/ 327 w 572"/>
                <a:gd name="T71" fmla="*/ 373 h 572"/>
                <a:gd name="T72" fmla="*/ 365 w 572"/>
                <a:gd name="T73" fmla="*/ 207 h 572"/>
                <a:gd name="T74" fmla="*/ 365 w 572"/>
                <a:gd name="T75" fmla="*/ 191 h 572"/>
                <a:gd name="T76" fmla="*/ 433 w 572"/>
                <a:gd name="T77" fmla="*/ 123 h 572"/>
                <a:gd name="T78" fmla="*/ 449 w 572"/>
                <a:gd name="T79" fmla="*/ 123 h 572"/>
                <a:gd name="T80" fmla="*/ 449 w 572"/>
                <a:gd name="T81" fmla="*/ 139 h 572"/>
                <a:gd name="T82" fmla="*/ 381 w 572"/>
                <a:gd name="T83" fmla="*/ 207 h 572"/>
                <a:gd name="T84" fmla="*/ 365 w 572"/>
                <a:gd name="T85" fmla="*/ 207 h 572"/>
                <a:gd name="T86" fmla="*/ 503 w 572"/>
                <a:gd name="T87" fmla="*/ 286 h 572"/>
                <a:gd name="T88" fmla="*/ 408 w 572"/>
                <a:gd name="T89" fmla="*/ 286 h 572"/>
                <a:gd name="T90" fmla="*/ 396 w 572"/>
                <a:gd name="T91" fmla="*/ 275 h 572"/>
                <a:gd name="T92" fmla="*/ 408 w 572"/>
                <a:gd name="T93" fmla="*/ 263 h 572"/>
                <a:gd name="T94" fmla="*/ 503 w 572"/>
                <a:gd name="T95" fmla="*/ 263 h 572"/>
                <a:gd name="T96" fmla="*/ 515 w 572"/>
                <a:gd name="T97" fmla="*/ 275 h 572"/>
                <a:gd name="T98" fmla="*/ 503 w 572"/>
                <a:gd name="T99" fmla="*/ 286 h 5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72"/>
                <a:gd name="T152" fmla="*/ 572 w 572"/>
                <a:gd name="T153" fmla="*/ 572 h 5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72">
                  <a:moveTo>
                    <a:pt x="286" y="0"/>
                  </a:moveTo>
                  <a:cubicBezTo>
                    <a:pt x="128" y="0"/>
                    <a:pt x="0" y="128"/>
                    <a:pt x="0" y="286"/>
                  </a:cubicBezTo>
                  <a:cubicBezTo>
                    <a:pt x="0" y="444"/>
                    <a:pt x="128" y="572"/>
                    <a:pt x="286" y="572"/>
                  </a:cubicBezTo>
                  <a:cubicBezTo>
                    <a:pt x="444" y="572"/>
                    <a:pt x="572" y="444"/>
                    <a:pt x="572" y="286"/>
                  </a:cubicBezTo>
                  <a:cubicBezTo>
                    <a:pt x="572" y="128"/>
                    <a:pt x="444" y="0"/>
                    <a:pt x="286" y="0"/>
                  </a:cubicBezTo>
                  <a:close/>
                  <a:moveTo>
                    <a:pt x="273" y="72"/>
                  </a:moveTo>
                  <a:cubicBezTo>
                    <a:pt x="273" y="66"/>
                    <a:pt x="278" y="61"/>
                    <a:pt x="285" y="61"/>
                  </a:cubicBezTo>
                  <a:cubicBezTo>
                    <a:pt x="291" y="61"/>
                    <a:pt x="296" y="66"/>
                    <a:pt x="296" y="72"/>
                  </a:cubicBezTo>
                  <a:cubicBezTo>
                    <a:pt x="296" y="167"/>
                    <a:pt x="296" y="167"/>
                    <a:pt x="296" y="167"/>
                  </a:cubicBezTo>
                  <a:cubicBezTo>
                    <a:pt x="296" y="174"/>
                    <a:pt x="291" y="179"/>
                    <a:pt x="285" y="179"/>
                  </a:cubicBezTo>
                  <a:cubicBezTo>
                    <a:pt x="278" y="179"/>
                    <a:pt x="273" y="174"/>
                    <a:pt x="273" y="167"/>
                  </a:cubicBezTo>
                  <a:lnTo>
                    <a:pt x="273" y="72"/>
                  </a:lnTo>
                  <a:close/>
                  <a:moveTo>
                    <a:pt x="164" y="286"/>
                  </a:moveTo>
                  <a:cubicBezTo>
                    <a:pt x="68" y="286"/>
                    <a:pt x="68" y="286"/>
                    <a:pt x="68" y="286"/>
                  </a:cubicBezTo>
                  <a:cubicBezTo>
                    <a:pt x="62" y="286"/>
                    <a:pt x="57" y="281"/>
                    <a:pt x="57" y="275"/>
                  </a:cubicBezTo>
                  <a:cubicBezTo>
                    <a:pt x="57" y="269"/>
                    <a:pt x="62" y="263"/>
                    <a:pt x="68" y="263"/>
                  </a:cubicBezTo>
                  <a:cubicBezTo>
                    <a:pt x="164" y="263"/>
                    <a:pt x="164" y="263"/>
                    <a:pt x="164" y="263"/>
                  </a:cubicBezTo>
                  <a:cubicBezTo>
                    <a:pt x="170" y="263"/>
                    <a:pt x="175" y="269"/>
                    <a:pt x="175" y="275"/>
                  </a:cubicBezTo>
                  <a:cubicBezTo>
                    <a:pt x="175" y="281"/>
                    <a:pt x="170" y="286"/>
                    <a:pt x="164" y="286"/>
                  </a:cubicBezTo>
                  <a:close/>
                  <a:moveTo>
                    <a:pt x="120" y="139"/>
                  </a:moveTo>
                  <a:cubicBezTo>
                    <a:pt x="115" y="135"/>
                    <a:pt x="115" y="127"/>
                    <a:pt x="120" y="123"/>
                  </a:cubicBezTo>
                  <a:cubicBezTo>
                    <a:pt x="124" y="119"/>
                    <a:pt x="131" y="119"/>
                    <a:pt x="135" y="123"/>
                  </a:cubicBezTo>
                  <a:cubicBezTo>
                    <a:pt x="203" y="191"/>
                    <a:pt x="203" y="191"/>
                    <a:pt x="203" y="191"/>
                  </a:cubicBezTo>
                  <a:cubicBezTo>
                    <a:pt x="207" y="195"/>
                    <a:pt x="207" y="202"/>
                    <a:pt x="203" y="207"/>
                  </a:cubicBezTo>
                  <a:cubicBezTo>
                    <a:pt x="199" y="211"/>
                    <a:pt x="192" y="211"/>
                    <a:pt x="187" y="207"/>
                  </a:cubicBezTo>
                  <a:lnTo>
                    <a:pt x="120" y="139"/>
                  </a:lnTo>
                  <a:close/>
                  <a:moveTo>
                    <a:pt x="327" y="373"/>
                  </a:moveTo>
                  <a:cubicBezTo>
                    <a:pt x="327" y="445"/>
                    <a:pt x="327" y="445"/>
                    <a:pt x="327" y="445"/>
                  </a:cubicBezTo>
                  <a:cubicBezTo>
                    <a:pt x="327" y="455"/>
                    <a:pt x="319" y="464"/>
                    <a:pt x="308" y="464"/>
                  </a:cubicBezTo>
                  <a:cubicBezTo>
                    <a:pt x="261" y="464"/>
                    <a:pt x="261" y="464"/>
                    <a:pt x="261" y="464"/>
                  </a:cubicBezTo>
                  <a:cubicBezTo>
                    <a:pt x="251" y="464"/>
                    <a:pt x="242" y="455"/>
                    <a:pt x="242" y="445"/>
                  </a:cubicBezTo>
                  <a:cubicBezTo>
                    <a:pt x="242" y="373"/>
                    <a:pt x="242" y="373"/>
                    <a:pt x="242" y="373"/>
                  </a:cubicBezTo>
                  <a:cubicBezTo>
                    <a:pt x="212" y="358"/>
                    <a:pt x="192" y="327"/>
                    <a:pt x="192" y="291"/>
                  </a:cubicBezTo>
                  <a:cubicBezTo>
                    <a:pt x="192" y="240"/>
                    <a:pt x="233" y="199"/>
                    <a:pt x="285" y="199"/>
                  </a:cubicBezTo>
                  <a:cubicBezTo>
                    <a:pt x="336" y="199"/>
                    <a:pt x="377" y="240"/>
                    <a:pt x="377" y="291"/>
                  </a:cubicBezTo>
                  <a:cubicBezTo>
                    <a:pt x="377" y="327"/>
                    <a:pt x="357" y="358"/>
                    <a:pt x="327" y="373"/>
                  </a:cubicBezTo>
                  <a:close/>
                  <a:moveTo>
                    <a:pt x="365" y="207"/>
                  </a:moveTo>
                  <a:cubicBezTo>
                    <a:pt x="361" y="202"/>
                    <a:pt x="361" y="195"/>
                    <a:pt x="365" y="191"/>
                  </a:cubicBezTo>
                  <a:cubicBezTo>
                    <a:pt x="433" y="123"/>
                    <a:pt x="433" y="123"/>
                    <a:pt x="433" y="123"/>
                  </a:cubicBezTo>
                  <a:cubicBezTo>
                    <a:pt x="437" y="119"/>
                    <a:pt x="444" y="119"/>
                    <a:pt x="449" y="123"/>
                  </a:cubicBezTo>
                  <a:cubicBezTo>
                    <a:pt x="453" y="127"/>
                    <a:pt x="453" y="135"/>
                    <a:pt x="449" y="139"/>
                  </a:cubicBezTo>
                  <a:cubicBezTo>
                    <a:pt x="381" y="207"/>
                    <a:pt x="381" y="207"/>
                    <a:pt x="381" y="207"/>
                  </a:cubicBezTo>
                  <a:cubicBezTo>
                    <a:pt x="377" y="211"/>
                    <a:pt x="370" y="211"/>
                    <a:pt x="365" y="207"/>
                  </a:cubicBezTo>
                  <a:close/>
                  <a:moveTo>
                    <a:pt x="503" y="286"/>
                  </a:moveTo>
                  <a:cubicBezTo>
                    <a:pt x="408" y="286"/>
                    <a:pt x="408" y="286"/>
                    <a:pt x="408" y="286"/>
                  </a:cubicBezTo>
                  <a:cubicBezTo>
                    <a:pt x="401" y="286"/>
                    <a:pt x="396" y="281"/>
                    <a:pt x="396" y="275"/>
                  </a:cubicBezTo>
                  <a:cubicBezTo>
                    <a:pt x="396" y="269"/>
                    <a:pt x="401" y="263"/>
                    <a:pt x="408" y="263"/>
                  </a:cubicBezTo>
                  <a:cubicBezTo>
                    <a:pt x="503" y="263"/>
                    <a:pt x="503" y="263"/>
                    <a:pt x="503" y="263"/>
                  </a:cubicBezTo>
                  <a:cubicBezTo>
                    <a:pt x="510" y="263"/>
                    <a:pt x="515" y="269"/>
                    <a:pt x="515" y="275"/>
                  </a:cubicBezTo>
                  <a:cubicBezTo>
                    <a:pt x="515" y="281"/>
                    <a:pt x="510" y="286"/>
                    <a:pt x="503" y="286"/>
                  </a:cubicBezTo>
                  <a:close/>
                </a:path>
              </a:pathLst>
            </a:custGeom>
            <a:solidFill>
              <a:srgbClr val="990033"/>
            </a:solidFill>
            <a:ln w="28" cap="flat">
              <a:solidFill>
                <a:srgbClr val="FFFFFF"/>
              </a:solidFill>
              <a:prstDash val="solid"/>
              <a:miter lim="800000"/>
              <a:headEnd/>
              <a:tailEnd/>
            </a:ln>
          </p:spPr>
          <p:txBody>
            <a:bodyPr anchor="ctr"/>
            <a:lstStyle/>
            <a:p>
              <a:endParaRPr lang="pl-PL">
                <a:latin typeface="+mn-lt"/>
              </a:endParaRPr>
            </a:p>
          </p:txBody>
        </p:sp>
      </p:grpSp>
      <p:sp>
        <p:nvSpPr>
          <p:cNvPr id="15" name="Symbol zastępczy zawartości 2"/>
          <p:cNvSpPr txBox="1">
            <a:spLocks/>
          </p:cNvSpPr>
          <p:nvPr/>
        </p:nvSpPr>
        <p:spPr>
          <a:xfrm>
            <a:off x="2175202" y="5056815"/>
            <a:ext cx="6885671" cy="702719"/>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Miała być, była </a:t>
            </a:r>
            <a:r>
              <a:rPr lang="pl-PL" sz="1400" b="1" kern="0" cap="none" spc="0" dirty="0" smtClean="0">
                <a:solidFill>
                  <a:schemeClr val="tx1"/>
                </a:solidFill>
                <a:latin typeface="+mn-lt"/>
              </a:rPr>
              <a:t>obiecana</a:t>
            </a:r>
            <a:r>
              <a:rPr lang="pl-PL" sz="1400" kern="0" cap="none" spc="0" dirty="0" smtClean="0">
                <a:solidFill>
                  <a:schemeClr val="tx1"/>
                </a:solidFill>
                <a:latin typeface="+mn-lt"/>
              </a:rPr>
              <a:t>, a jej nie ma; zamiast tego są ronda, to już jest plus</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Ale dlaczego </a:t>
            </a:r>
            <a:r>
              <a:rPr lang="pl-PL" sz="1400" b="1" kern="0" cap="none" spc="0" dirty="0" smtClean="0">
                <a:solidFill>
                  <a:schemeClr val="tx1"/>
                </a:solidFill>
                <a:latin typeface="+mn-lt"/>
              </a:rPr>
              <a:t>Siewierz ma</a:t>
            </a:r>
            <a:r>
              <a:rPr lang="pl-PL" sz="1400" kern="0" cap="none" spc="0" dirty="0" smtClean="0">
                <a:solidFill>
                  <a:schemeClr val="tx1"/>
                </a:solidFill>
                <a:latin typeface="+mn-lt"/>
              </a:rPr>
              <a:t>, a my nie mamy? – braki bolą bardziej, kiedy </a:t>
            </a:r>
            <a:r>
              <a:rPr lang="pl-PL" sz="1400" b="1" kern="0" cap="none" spc="0" dirty="0" smtClean="0">
                <a:solidFill>
                  <a:schemeClr val="tx1"/>
                </a:solidFill>
                <a:latin typeface="+mn-lt"/>
              </a:rPr>
              <a:t>gdzie indziej coś się udaje</a:t>
            </a:r>
          </a:p>
        </p:txBody>
      </p:sp>
      <p:sp>
        <p:nvSpPr>
          <p:cNvPr id="16" name="pole tekstowe 15"/>
          <p:cNvSpPr txBox="1"/>
          <p:nvPr/>
        </p:nvSpPr>
        <p:spPr>
          <a:xfrm>
            <a:off x="152405" y="5218290"/>
            <a:ext cx="1864426" cy="338554"/>
          </a:xfrm>
          <a:prstGeom prst="rect">
            <a:avLst/>
          </a:prstGeom>
          <a:noFill/>
        </p:spPr>
        <p:txBody>
          <a:bodyPr wrap="square" rtlCol="0">
            <a:spAutoFit/>
          </a:bodyPr>
          <a:lstStyle/>
          <a:p>
            <a:pPr algn="ctr"/>
            <a:r>
              <a:rPr lang="pl-PL" sz="1600" b="1" dirty="0" smtClean="0">
                <a:solidFill>
                  <a:schemeClr val="accent6">
                    <a:lumMod val="60000"/>
                    <a:lumOff val="40000"/>
                  </a:schemeClr>
                </a:solidFill>
              </a:rPr>
              <a:t>OBWODNICA</a:t>
            </a:r>
            <a:endParaRPr lang="en-US" sz="1600" b="1" dirty="0" smtClean="0">
              <a:solidFill>
                <a:schemeClr val="accent6">
                  <a:lumMod val="60000"/>
                  <a:lumOff val="40000"/>
                </a:schemeClr>
              </a:solidFill>
            </a:endParaRPr>
          </a:p>
        </p:txBody>
      </p:sp>
    </p:spTree>
    <p:extLst>
      <p:ext uri="{BB962C8B-B14F-4D97-AF65-F5344CB8AC3E}">
        <p14:creationId xmlns:p14="http://schemas.microsoft.com/office/powerpoint/2010/main" val="3425228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3</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Metoda badawcza</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graphicFrame>
        <p:nvGraphicFramePr>
          <p:cNvPr id="7" name="Diagram 6"/>
          <p:cNvGraphicFramePr/>
          <p:nvPr>
            <p:extLst>
              <p:ext uri="{D42A27DB-BD31-4B8C-83A1-F6EECF244321}">
                <p14:modId xmlns:p14="http://schemas.microsoft.com/office/powerpoint/2010/main" val="232662959"/>
              </p:ext>
            </p:extLst>
          </p:nvPr>
        </p:nvGraphicFramePr>
        <p:xfrm>
          <a:off x="516575" y="1628800"/>
          <a:ext cx="6515100" cy="4522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1"/>
          <p:cNvSpPr txBox="1"/>
          <p:nvPr/>
        </p:nvSpPr>
        <p:spPr>
          <a:xfrm>
            <a:off x="4621850" y="3284984"/>
            <a:ext cx="1171575" cy="1169551"/>
          </a:xfrm>
          <a:prstGeom prst="rect">
            <a:avLst/>
          </a:prstGeom>
          <a:noFill/>
        </p:spPr>
        <p:txBody>
          <a:bodyPr wrap="square" rtlCol="0">
            <a:spAutoFit/>
          </a:bodyPr>
          <a:lstStyle/>
          <a:p>
            <a:pPr algn="ctr"/>
            <a:r>
              <a:rPr lang="pl-PL" sz="1400" dirty="0" smtClean="0">
                <a:latin typeface="+mn-lt"/>
              </a:rPr>
              <a:t>Stworzenie optymalnego narzędzia do części ilościowej</a:t>
            </a:r>
          </a:p>
        </p:txBody>
      </p:sp>
      <p:sp>
        <p:nvSpPr>
          <p:cNvPr id="3" name="pole tekstowe 2"/>
          <p:cNvSpPr txBox="1"/>
          <p:nvPr/>
        </p:nvSpPr>
        <p:spPr>
          <a:xfrm>
            <a:off x="5917895" y="2367026"/>
            <a:ext cx="2240028" cy="523220"/>
          </a:xfrm>
          <a:prstGeom prst="rect">
            <a:avLst/>
          </a:prstGeom>
          <a:noFill/>
        </p:spPr>
        <p:txBody>
          <a:bodyPr wrap="square" rtlCol="0">
            <a:spAutoFit/>
          </a:bodyPr>
          <a:lstStyle/>
          <a:p>
            <a:pPr algn="ctr"/>
            <a:r>
              <a:rPr lang="pl-PL" sz="1400" dirty="0" smtClean="0">
                <a:latin typeface="+mn-lt"/>
              </a:rPr>
              <a:t>Wywiady przeprowadzono </a:t>
            </a:r>
            <a:br>
              <a:rPr lang="pl-PL" sz="1400" dirty="0" smtClean="0">
                <a:latin typeface="+mn-lt"/>
              </a:rPr>
            </a:br>
            <a:r>
              <a:rPr lang="pl-PL" sz="1400" dirty="0" smtClean="0">
                <a:latin typeface="+mn-lt"/>
              </a:rPr>
              <a:t>w dn. 14-16 V 2013</a:t>
            </a:r>
            <a:endParaRPr lang="en-US" sz="1400" dirty="0" smtClean="0">
              <a:latin typeface="+mn-lt"/>
            </a:endParaRPr>
          </a:p>
        </p:txBody>
      </p:sp>
      <p:sp>
        <p:nvSpPr>
          <p:cNvPr id="12" name="pole tekstowe 2"/>
          <p:cNvSpPr txBox="1"/>
          <p:nvPr/>
        </p:nvSpPr>
        <p:spPr>
          <a:xfrm>
            <a:off x="6878403" y="4646026"/>
            <a:ext cx="2240028" cy="523220"/>
          </a:xfrm>
          <a:prstGeom prst="rect">
            <a:avLst/>
          </a:prstGeom>
          <a:noFill/>
        </p:spPr>
        <p:txBody>
          <a:bodyPr wrap="square" rtlCol="0">
            <a:spAutoFit/>
          </a:bodyPr>
          <a:lstStyle/>
          <a:p>
            <a:pPr algn="ctr"/>
            <a:r>
              <a:rPr lang="pl-PL" sz="1400" dirty="0" smtClean="0">
                <a:latin typeface="+mn-lt"/>
              </a:rPr>
              <a:t>Wywiady przeprowadzono </a:t>
            </a:r>
            <a:br>
              <a:rPr lang="pl-PL" sz="1400" dirty="0" smtClean="0">
                <a:latin typeface="+mn-lt"/>
              </a:rPr>
            </a:br>
            <a:r>
              <a:rPr lang="pl-PL" sz="1400" dirty="0" smtClean="0">
                <a:latin typeface="+mn-lt"/>
              </a:rPr>
              <a:t>w dn. 18-19 V 2013</a:t>
            </a:r>
            <a:endParaRPr lang="en-US" sz="1400" dirty="0" smtClean="0">
              <a:latin typeface="+mn-lt"/>
            </a:endParaRPr>
          </a:p>
        </p:txBody>
      </p:sp>
    </p:spTree>
    <p:extLst>
      <p:ext uri="{BB962C8B-B14F-4D97-AF65-F5344CB8AC3E}">
        <p14:creationId xmlns:p14="http://schemas.microsoft.com/office/powerpoint/2010/main" val="1727634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30</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Szpital </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sp>
        <p:nvSpPr>
          <p:cNvPr id="9" name="pole tekstowe 8"/>
          <p:cNvSpPr txBox="1"/>
          <p:nvPr/>
        </p:nvSpPr>
        <p:spPr>
          <a:xfrm>
            <a:off x="474663" y="1678033"/>
            <a:ext cx="1282536" cy="1569660"/>
          </a:xfrm>
          <a:prstGeom prst="rect">
            <a:avLst/>
          </a:prstGeom>
          <a:noFill/>
        </p:spPr>
        <p:txBody>
          <a:bodyPr wrap="square" rtlCol="0">
            <a:spAutoFit/>
          </a:bodyPr>
          <a:lstStyle/>
          <a:p>
            <a:pPr algn="ctr"/>
            <a:r>
              <a:rPr lang="pl-PL" sz="9600" b="1" dirty="0" smtClean="0">
                <a:solidFill>
                  <a:schemeClr val="accent6">
                    <a:lumMod val="60000"/>
                    <a:lumOff val="40000"/>
                  </a:schemeClr>
                </a:solidFill>
              </a:rPr>
              <a:t>?</a:t>
            </a:r>
            <a:endParaRPr lang="en-US" sz="9600" b="1" dirty="0" smtClean="0">
              <a:solidFill>
                <a:schemeClr val="accent6">
                  <a:lumMod val="60000"/>
                  <a:lumOff val="40000"/>
                </a:schemeClr>
              </a:solidFill>
            </a:endParaRPr>
          </a:p>
        </p:txBody>
      </p:sp>
      <p:sp>
        <p:nvSpPr>
          <p:cNvPr id="10" name="Symbol zastępczy zawartości 2"/>
          <p:cNvSpPr txBox="1">
            <a:spLocks/>
          </p:cNvSpPr>
          <p:nvPr/>
        </p:nvSpPr>
        <p:spPr>
          <a:xfrm>
            <a:off x="3420094" y="1460665"/>
            <a:ext cx="5409581" cy="1686288"/>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Skandale – specyficzne i niespecyficzne dla Zawiercia</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Polskie szpitale toczy ogólna choroba: długi, niewydolność, kolejki, brak specjalistów – wszystkie te problemy są też tutaj</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Lekarze, którzy nie przejmują się pacjentami, każą na siebie czekać, nie szanują ludzi</a:t>
            </a:r>
          </a:p>
        </p:txBody>
      </p:sp>
      <p:sp>
        <p:nvSpPr>
          <p:cNvPr id="2" name="pole tekstowe 1"/>
          <p:cNvSpPr txBox="1"/>
          <p:nvPr/>
        </p:nvSpPr>
        <p:spPr>
          <a:xfrm>
            <a:off x="166255" y="1313390"/>
            <a:ext cx="1864426" cy="338554"/>
          </a:xfrm>
          <a:prstGeom prst="rect">
            <a:avLst/>
          </a:prstGeom>
          <a:noFill/>
        </p:spPr>
        <p:txBody>
          <a:bodyPr wrap="square" rtlCol="0">
            <a:spAutoFit/>
          </a:bodyPr>
          <a:lstStyle/>
          <a:p>
            <a:pPr algn="ctr"/>
            <a:r>
              <a:rPr lang="pl-PL" sz="1600" b="1" dirty="0" smtClean="0">
                <a:solidFill>
                  <a:schemeClr val="accent6">
                    <a:lumMod val="60000"/>
                    <a:lumOff val="40000"/>
                  </a:schemeClr>
                </a:solidFill>
              </a:rPr>
              <a:t>GALERIA</a:t>
            </a:r>
            <a:endParaRPr lang="en-US" sz="1600" b="1" dirty="0" smtClean="0">
              <a:solidFill>
                <a:schemeClr val="accent6">
                  <a:lumMod val="60000"/>
                  <a:lumOff val="40000"/>
                </a:schemeClr>
              </a:solidFill>
            </a:endParaRPr>
          </a:p>
        </p:txBody>
      </p:sp>
      <p:pic>
        <p:nvPicPr>
          <p:cNvPr id="2050" name="Picture 2" descr="http://d.naszemiasto.pl/k/r/b8/01/4f4e4aa2be9a9_o.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6671" y="1262819"/>
            <a:ext cx="2981056" cy="1984874"/>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266671" y="3313216"/>
            <a:ext cx="1764010" cy="369332"/>
          </a:xfrm>
          <a:prstGeom prst="rect">
            <a:avLst/>
          </a:prstGeom>
          <a:noFill/>
        </p:spPr>
        <p:txBody>
          <a:bodyPr wrap="square" rtlCol="0">
            <a:spAutoFit/>
          </a:bodyPr>
          <a:lstStyle/>
          <a:p>
            <a:r>
              <a:rPr lang="pl-PL" sz="900" dirty="0" smtClean="0">
                <a:solidFill>
                  <a:schemeClr val="accent6">
                    <a:lumMod val="60000"/>
                    <a:lumOff val="40000"/>
                  </a:schemeClr>
                </a:solidFill>
              </a:rPr>
              <a:t>Fot. 2012, www.zaiwercie.naszemiasto.pl</a:t>
            </a:r>
            <a:endParaRPr lang="en-US" sz="900" dirty="0" smtClean="0">
              <a:solidFill>
                <a:schemeClr val="accent6">
                  <a:lumMod val="60000"/>
                  <a:lumOff val="40000"/>
                </a:schemeClr>
              </a:solidFill>
            </a:endParaRPr>
          </a:p>
        </p:txBody>
      </p:sp>
      <p:sp>
        <p:nvSpPr>
          <p:cNvPr id="17" name="Symbol zastępczy zawartości 2"/>
          <p:cNvSpPr txBox="1">
            <a:spLocks/>
          </p:cNvSpPr>
          <p:nvPr/>
        </p:nvSpPr>
        <p:spPr>
          <a:xfrm>
            <a:off x="342901" y="3801297"/>
            <a:ext cx="8439150" cy="2896386"/>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To wszystko jest też w Zawierciu, ALE na to nakładają się </a:t>
            </a:r>
            <a:r>
              <a:rPr lang="pl-PL" sz="1400" b="1" kern="0" cap="none" spc="0" dirty="0" smtClean="0">
                <a:solidFill>
                  <a:schemeClr val="tx1"/>
                </a:solidFill>
                <a:latin typeface="+mn-lt"/>
              </a:rPr>
              <a:t>problemy dodatkowe</a:t>
            </a:r>
            <a:r>
              <a:rPr lang="pl-PL" sz="1400" kern="0" cap="none" spc="0" dirty="0" smtClean="0">
                <a:solidFill>
                  <a:schemeClr val="tx1"/>
                </a:solidFill>
                <a:latin typeface="+mn-lt"/>
              </a:rPr>
              <a:t>:</a:t>
            </a:r>
          </a:p>
          <a:p>
            <a:pPr marL="577850" lvl="1" indent="-177800">
              <a:lnSpc>
                <a:spcPct val="130000"/>
              </a:lnSpc>
              <a:buClr>
                <a:schemeClr val="accent2"/>
              </a:buClr>
              <a:buFont typeface="Wingdings" pitchFamily="2" charset="2"/>
              <a:buChar char="Ø"/>
            </a:pPr>
            <a:r>
              <a:rPr lang="pl-PL" sz="1400" b="1" kern="0" cap="none" spc="0" dirty="0" smtClean="0">
                <a:solidFill>
                  <a:schemeClr val="tx1"/>
                </a:solidFill>
                <a:latin typeface="+mn-lt"/>
              </a:rPr>
              <a:t>Podejrzane obsadzanie stanowisk</a:t>
            </a:r>
            <a:r>
              <a:rPr lang="pl-PL" sz="1400" kern="0" cap="none" spc="0" dirty="0" smtClean="0">
                <a:solidFill>
                  <a:schemeClr val="tx1"/>
                </a:solidFill>
                <a:latin typeface="+mn-lt"/>
              </a:rPr>
              <a:t>: odwołane konkursy, kochanki na stanowiskach, koligacje rodzinne</a:t>
            </a:r>
          </a:p>
          <a:p>
            <a:pPr marL="577850" lvl="1" indent="-177800">
              <a:lnSpc>
                <a:spcPct val="130000"/>
              </a:lnSpc>
              <a:buClr>
                <a:schemeClr val="accent2"/>
              </a:buClr>
              <a:buFont typeface="Wingdings" pitchFamily="2" charset="2"/>
              <a:buChar char="Ø"/>
            </a:pPr>
            <a:r>
              <a:rPr lang="pl-PL" sz="1400" b="1" kern="0" cap="none" spc="0" dirty="0" smtClean="0">
                <a:solidFill>
                  <a:schemeClr val="tx1"/>
                </a:solidFill>
                <a:latin typeface="+mn-lt"/>
              </a:rPr>
              <a:t>Dwa zakłady </a:t>
            </a:r>
            <a:r>
              <a:rPr lang="pl-PL" sz="1400" kern="0" cap="none" spc="0" dirty="0" smtClean="0">
                <a:solidFill>
                  <a:schemeClr val="tx1"/>
                </a:solidFill>
                <a:latin typeface="+mn-lt"/>
              </a:rPr>
              <a:t>opieki medycznej – lekarze pracują w dwóch miejscach jednocześnie, ciągle kogoś nie ma, a pensje pobierają podwójnie</a:t>
            </a:r>
          </a:p>
          <a:p>
            <a:pPr marL="577850" lvl="1" indent="-177800">
              <a:lnSpc>
                <a:spcPct val="130000"/>
              </a:lnSpc>
              <a:buClr>
                <a:schemeClr val="accent2"/>
              </a:buClr>
              <a:buFont typeface="Wingdings" pitchFamily="2" charset="2"/>
              <a:buChar char="Ø"/>
            </a:pPr>
            <a:r>
              <a:rPr lang="pl-PL" sz="1400" kern="0" cap="none" spc="0" dirty="0" smtClean="0">
                <a:solidFill>
                  <a:schemeClr val="tx1"/>
                </a:solidFill>
                <a:latin typeface="+mn-lt"/>
              </a:rPr>
              <a:t>Zamykano szereg oddziałów, ale kiedy </a:t>
            </a:r>
            <a:r>
              <a:rPr lang="pl-PL" sz="1400" b="1" kern="0" cap="none" spc="0" dirty="0" smtClean="0">
                <a:solidFill>
                  <a:schemeClr val="tx1"/>
                </a:solidFill>
                <a:latin typeface="+mn-lt"/>
              </a:rPr>
              <a:t>zrobiło się głośno</a:t>
            </a:r>
            <a:r>
              <a:rPr lang="pl-PL" sz="1400" kern="0" cap="none" spc="0" dirty="0" smtClean="0">
                <a:solidFill>
                  <a:schemeClr val="tx1"/>
                </a:solidFill>
                <a:latin typeface="+mn-lt"/>
              </a:rPr>
              <a:t>, cofnięto te decyzje</a:t>
            </a:r>
          </a:p>
          <a:p>
            <a:pPr marL="577850" lvl="1" indent="-177800">
              <a:lnSpc>
                <a:spcPct val="130000"/>
              </a:lnSpc>
              <a:buClr>
                <a:schemeClr val="accent2"/>
              </a:buClr>
              <a:buFont typeface="Wingdings" pitchFamily="2" charset="2"/>
              <a:buChar char="Ø"/>
            </a:pPr>
            <a:r>
              <a:rPr lang="pl-PL" sz="1400" kern="0" cap="none" spc="0" dirty="0" smtClean="0">
                <a:solidFill>
                  <a:schemeClr val="tx1"/>
                </a:solidFill>
                <a:latin typeface="+mn-lt"/>
              </a:rPr>
              <a:t>Na dyżurze 2 pielęgniarki przypadają na </a:t>
            </a:r>
            <a:r>
              <a:rPr lang="pl-PL" sz="1400" b="1" kern="0" cap="none" spc="0" dirty="0" smtClean="0">
                <a:solidFill>
                  <a:schemeClr val="tx1"/>
                </a:solidFill>
                <a:latin typeface="+mn-lt"/>
              </a:rPr>
              <a:t>100 pacjentów</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Wszystko to boli tym bardziej, że szpital w Myszkowie wychodzi na prostą, bo dostał </a:t>
            </a:r>
            <a:r>
              <a:rPr lang="pl-PL" sz="1400" b="1" kern="0" cap="none" spc="0" dirty="0" smtClean="0">
                <a:solidFill>
                  <a:schemeClr val="tx1"/>
                </a:solidFill>
                <a:latin typeface="+mn-lt"/>
              </a:rPr>
              <a:t>managera</a:t>
            </a:r>
            <a:r>
              <a:rPr lang="pl-PL" sz="1400" kern="0" cap="none" spc="0" dirty="0" smtClean="0">
                <a:solidFill>
                  <a:schemeClr val="tx1"/>
                </a:solidFill>
                <a:latin typeface="+mn-lt"/>
              </a:rPr>
              <a:t> z prawdziwego zdarzenia, </a:t>
            </a:r>
            <a:br>
              <a:rPr lang="pl-PL" sz="1400" kern="0" cap="none" spc="0" dirty="0" smtClean="0">
                <a:solidFill>
                  <a:schemeClr val="tx1"/>
                </a:solidFill>
                <a:latin typeface="+mn-lt"/>
              </a:rPr>
            </a:br>
            <a:r>
              <a:rPr lang="pl-PL" sz="1400" kern="0" cap="none" spc="0" dirty="0" smtClean="0">
                <a:solidFill>
                  <a:schemeClr val="tx1"/>
                </a:solidFill>
                <a:latin typeface="+mn-lt"/>
              </a:rPr>
              <a:t>a nie ’koleżankę’</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Władze miasta bronią się: szpital jest </a:t>
            </a:r>
            <a:r>
              <a:rPr lang="pl-PL" sz="1400" b="1" kern="0" cap="none" spc="0" dirty="0" smtClean="0">
                <a:solidFill>
                  <a:schemeClr val="tx1"/>
                </a:solidFill>
                <a:latin typeface="+mn-lt"/>
              </a:rPr>
              <a:t>powiatowy</a:t>
            </a:r>
          </a:p>
          <a:p>
            <a:pPr marL="177800" indent="-177800">
              <a:lnSpc>
                <a:spcPct val="130000"/>
              </a:lnSpc>
              <a:buClr>
                <a:schemeClr val="accent2"/>
              </a:buClr>
              <a:buFont typeface="Wingdings" pitchFamily="2" charset="2"/>
              <a:buChar char="Ø"/>
            </a:pPr>
            <a:endParaRPr lang="pl-PL" sz="1400" kern="0" cap="none" spc="0" dirty="0" smtClean="0">
              <a:solidFill>
                <a:schemeClr val="tx1"/>
              </a:solidFill>
              <a:latin typeface="+mn-lt"/>
            </a:endParaRPr>
          </a:p>
        </p:txBody>
      </p:sp>
    </p:spTree>
    <p:extLst>
      <p:ext uri="{BB962C8B-B14F-4D97-AF65-F5344CB8AC3E}">
        <p14:creationId xmlns:p14="http://schemas.microsoft.com/office/powerpoint/2010/main" val="3674578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827584" y="3613312"/>
            <a:ext cx="8057519" cy="492443"/>
          </a:xfrm>
        </p:spPr>
        <p:txBody>
          <a:bodyPr/>
          <a:lstStyle/>
          <a:p>
            <a:r>
              <a:rPr lang="pl-PL" sz="3200" b="1" dirty="0" smtClean="0">
                <a:latin typeface="+mn-lt"/>
              </a:rPr>
              <a:t>Opinie nt. referendum</a:t>
            </a:r>
            <a:endParaRPr lang="en-US" sz="3200" b="1" dirty="0">
              <a:latin typeface="+mn-lt"/>
            </a:endParaRPr>
          </a:p>
        </p:txBody>
      </p:sp>
    </p:spTree>
    <p:extLst>
      <p:ext uri="{BB962C8B-B14F-4D97-AF65-F5344CB8AC3E}">
        <p14:creationId xmlns:p14="http://schemas.microsoft.com/office/powerpoint/2010/main" val="2641077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32</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noProof="0" dirty="0" smtClean="0">
                <a:solidFill>
                  <a:srgbClr val="404040"/>
                </a:solidFill>
                <a:latin typeface="Georgia" pitchFamily="18" charset="0"/>
                <a:ea typeface="+mj-ea"/>
                <a:cs typeface="+mj-cs"/>
              </a:rPr>
              <a:t>Co ludzie wiedzą o referendum?</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sp>
        <p:nvSpPr>
          <p:cNvPr id="4" name="Symbol zastępczy zawartości 2"/>
          <p:cNvSpPr txBox="1">
            <a:spLocks/>
          </p:cNvSpPr>
          <p:nvPr/>
        </p:nvSpPr>
        <p:spPr>
          <a:xfrm>
            <a:off x="457200" y="1336976"/>
            <a:ext cx="7321138" cy="4600685"/>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Referendum nie ma ‚czystej idei’</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Z jednej strony referendum </a:t>
            </a:r>
            <a:r>
              <a:rPr lang="pl-PL" sz="1400" b="1" kern="0" cap="none" spc="0" dirty="0" smtClean="0">
                <a:solidFill>
                  <a:schemeClr val="tx1"/>
                </a:solidFill>
                <a:latin typeface="+mn-lt"/>
              </a:rPr>
              <a:t>budzi emocje</a:t>
            </a:r>
            <a:r>
              <a:rPr lang="pl-PL" sz="1400" kern="0" cap="none" spc="0" dirty="0" smtClean="0">
                <a:solidFill>
                  <a:schemeClr val="tx1"/>
                </a:solidFill>
                <a:latin typeface="+mn-lt"/>
              </a:rPr>
              <a:t>, bo sam prezydent budzi emocje – jest więc pewne poruszenie</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Z drugiej strony jednak ludzie nie </a:t>
            </a:r>
            <a:r>
              <a:rPr lang="pl-PL" sz="1400" b="1" kern="0" cap="none" spc="0" dirty="0" smtClean="0">
                <a:solidFill>
                  <a:schemeClr val="tx1"/>
                </a:solidFill>
                <a:latin typeface="+mn-lt"/>
              </a:rPr>
              <a:t>mają nadziei na zmianę</a:t>
            </a:r>
            <a:r>
              <a:rPr lang="pl-PL" sz="1400" kern="0" cap="none" spc="0" dirty="0" smtClean="0">
                <a:solidFill>
                  <a:schemeClr val="tx1"/>
                </a:solidFill>
                <a:latin typeface="+mn-lt"/>
              </a:rPr>
              <a:t>, więc nie myślą o referendum jako o szansie na coś nowego</a:t>
            </a:r>
          </a:p>
          <a:p>
            <a:pPr marL="177800"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Nie widzą alternatywy </a:t>
            </a:r>
            <a:r>
              <a:rPr lang="pl-PL" sz="1400" kern="0" cap="none" spc="0" dirty="0" smtClean="0">
                <a:solidFill>
                  <a:schemeClr val="tx1"/>
                </a:solidFill>
                <a:latin typeface="+mn-lt"/>
              </a:rPr>
              <a:t>dla obecnej władzy, nie ma wyraźnego </a:t>
            </a:r>
            <a:r>
              <a:rPr lang="pl-PL" sz="1400" b="1" kern="0" cap="none" spc="0" dirty="0" smtClean="0">
                <a:solidFill>
                  <a:schemeClr val="tx1"/>
                </a:solidFill>
                <a:latin typeface="+mn-lt"/>
              </a:rPr>
              <a:t>lidera</a:t>
            </a:r>
            <a:r>
              <a:rPr lang="pl-PL" sz="1400" kern="0" cap="none" spc="0" dirty="0" smtClean="0">
                <a:solidFill>
                  <a:schemeClr val="tx1"/>
                </a:solidFill>
                <a:latin typeface="+mn-lt"/>
              </a:rPr>
              <a:t>, który mógłby ludzi pociągnąć</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Mobilizacja ma wyłącznie </a:t>
            </a:r>
            <a:r>
              <a:rPr lang="pl-PL" sz="1400" b="1" kern="0" cap="none" spc="0" dirty="0" smtClean="0">
                <a:solidFill>
                  <a:schemeClr val="tx1"/>
                </a:solidFill>
                <a:latin typeface="+mn-lt"/>
              </a:rPr>
              <a:t>charakter negatywny, anty</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Referendum jest postrzegane jako </a:t>
            </a:r>
            <a:r>
              <a:rPr lang="pl-PL" sz="1400" b="1" kern="0" cap="none" spc="0" dirty="0" smtClean="0">
                <a:solidFill>
                  <a:schemeClr val="tx1"/>
                </a:solidFill>
                <a:latin typeface="+mn-lt"/>
              </a:rPr>
              <a:t>rozgrywka grup interesu </a:t>
            </a:r>
            <a:r>
              <a:rPr lang="pl-PL" sz="1400" kern="0" cap="none" spc="0" dirty="0" smtClean="0">
                <a:solidFill>
                  <a:schemeClr val="tx1"/>
                </a:solidFill>
                <a:latin typeface="+mn-lt"/>
              </a:rPr>
              <a:t>– to nie walka o lepszą przyszłość dla Zawiercia, ale o lepsze życie dla określonej grupy (sklepikarze, lekarze) lub sprzeciw wobec Macha (ludzie, którym prezydent nacisnął na odcisk)</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Wiele osób myśli o referendum jako o </a:t>
            </a:r>
            <a:r>
              <a:rPr lang="pl-PL" sz="1400" b="1" kern="0" cap="none" spc="0" dirty="0" smtClean="0">
                <a:solidFill>
                  <a:schemeClr val="tx1"/>
                </a:solidFill>
                <a:latin typeface="+mn-lt"/>
              </a:rPr>
              <a:t>plebiscycie </a:t>
            </a:r>
            <a:r>
              <a:rPr lang="pl-PL" sz="1400" b="1" kern="0" cap="none" spc="0" dirty="0" err="1" smtClean="0">
                <a:solidFill>
                  <a:schemeClr val="tx1"/>
                </a:solidFill>
                <a:latin typeface="+mn-lt"/>
              </a:rPr>
              <a:t>ws</a:t>
            </a:r>
            <a:r>
              <a:rPr lang="pl-PL" sz="1400" b="1" kern="0" cap="none" spc="0" dirty="0" smtClean="0">
                <a:solidFill>
                  <a:schemeClr val="tx1"/>
                </a:solidFill>
                <a:latin typeface="+mn-lt"/>
              </a:rPr>
              <a:t>. galerii handlowej</a:t>
            </a:r>
            <a:r>
              <a:rPr lang="pl-PL" sz="1400" kern="0" cap="none" spc="0" dirty="0" smtClean="0">
                <a:solidFill>
                  <a:schemeClr val="tx1"/>
                </a:solidFill>
                <a:latin typeface="+mn-lt"/>
              </a:rPr>
              <a:t>, której budowę popiera prezydent</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Podpisy zbierało głównie PO i tak jest postrzegany ’prawdziwy inicjator’ , w oficjalnym komitecie są natomiast figuranci – tak, by układ miejski nie mógł im zaszkodzić (emeryci, ludzie niezależni)</a:t>
            </a:r>
          </a:p>
        </p:txBody>
      </p:sp>
      <p:grpSp>
        <p:nvGrpSpPr>
          <p:cNvPr id="7" name="Grupa 6"/>
          <p:cNvGrpSpPr>
            <a:grpSpLocks/>
          </p:cNvGrpSpPr>
          <p:nvPr/>
        </p:nvGrpSpPr>
        <p:grpSpPr bwMode="auto">
          <a:xfrm>
            <a:off x="468313" y="6083573"/>
            <a:ext cx="8496300" cy="585787"/>
            <a:chOff x="450155" y="5929044"/>
            <a:chExt cx="8496944" cy="586182"/>
          </a:xfrm>
        </p:grpSpPr>
        <p:sp>
          <p:nvSpPr>
            <p:cNvPr id="8" name="pole tekstowe 16"/>
            <p:cNvSpPr txBox="1">
              <a:spLocks noChangeArrowheads="1"/>
            </p:cNvSpPr>
            <p:nvPr/>
          </p:nvSpPr>
          <p:spPr bwMode="auto">
            <a:xfrm>
              <a:off x="1146413" y="6052742"/>
              <a:ext cx="7800686" cy="338782"/>
            </a:xfrm>
            <a:prstGeom prst="rect">
              <a:avLst/>
            </a:prstGeom>
            <a:noFill/>
            <a:ln w="9525">
              <a:noFill/>
              <a:miter lim="800000"/>
              <a:headEnd/>
              <a:tailEnd/>
            </a:ln>
          </p:spPr>
          <p:txBody>
            <a:bodyPr anchor="ctr">
              <a:spAutoFit/>
            </a:bodyPr>
            <a:lstStyle/>
            <a:p>
              <a:r>
                <a:rPr lang="pl-PL" sz="1600" b="1" dirty="0" smtClean="0">
                  <a:solidFill>
                    <a:srgbClr val="990033"/>
                  </a:solidFill>
                  <a:latin typeface="+mn-lt"/>
                </a:rPr>
                <a:t>REFERENDUM POTRZEBUJE POZYTYWNEJ EMOCJI I NADZIEI NA ZMIANĘ</a:t>
              </a:r>
            </a:p>
          </p:txBody>
        </p:sp>
        <p:sp>
          <p:nvSpPr>
            <p:cNvPr id="9" name="Freeform 23"/>
            <p:cNvSpPr>
              <a:spLocks noEditPoints="1"/>
            </p:cNvSpPr>
            <p:nvPr/>
          </p:nvSpPr>
          <p:spPr bwMode="auto">
            <a:xfrm>
              <a:off x="450155" y="5929044"/>
              <a:ext cx="593453" cy="586182"/>
            </a:xfrm>
            <a:custGeom>
              <a:avLst/>
              <a:gdLst>
                <a:gd name="T0" fmla="*/ 286 w 572"/>
                <a:gd name="T1" fmla="*/ 0 h 572"/>
                <a:gd name="T2" fmla="*/ 0 w 572"/>
                <a:gd name="T3" fmla="*/ 286 h 572"/>
                <a:gd name="T4" fmla="*/ 286 w 572"/>
                <a:gd name="T5" fmla="*/ 572 h 572"/>
                <a:gd name="T6" fmla="*/ 572 w 572"/>
                <a:gd name="T7" fmla="*/ 286 h 572"/>
                <a:gd name="T8" fmla="*/ 286 w 572"/>
                <a:gd name="T9" fmla="*/ 0 h 572"/>
                <a:gd name="T10" fmla="*/ 273 w 572"/>
                <a:gd name="T11" fmla="*/ 72 h 572"/>
                <a:gd name="T12" fmla="*/ 285 w 572"/>
                <a:gd name="T13" fmla="*/ 61 h 572"/>
                <a:gd name="T14" fmla="*/ 296 w 572"/>
                <a:gd name="T15" fmla="*/ 72 h 572"/>
                <a:gd name="T16" fmla="*/ 296 w 572"/>
                <a:gd name="T17" fmla="*/ 167 h 572"/>
                <a:gd name="T18" fmla="*/ 285 w 572"/>
                <a:gd name="T19" fmla="*/ 179 h 572"/>
                <a:gd name="T20" fmla="*/ 273 w 572"/>
                <a:gd name="T21" fmla="*/ 167 h 572"/>
                <a:gd name="T22" fmla="*/ 273 w 572"/>
                <a:gd name="T23" fmla="*/ 72 h 572"/>
                <a:gd name="T24" fmla="*/ 164 w 572"/>
                <a:gd name="T25" fmla="*/ 286 h 572"/>
                <a:gd name="T26" fmla="*/ 68 w 572"/>
                <a:gd name="T27" fmla="*/ 286 h 572"/>
                <a:gd name="T28" fmla="*/ 57 w 572"/>
                <a:gd name="T29" fmla="*/ 275 h 572"/>
                <a:gd name="T30" fmla="*/ 68 w 572"/>
                <a:gd name="T31" fmla="*/ 263 h 572"/>
                <a:gd name="T32" fmla="*/ 164 w 572"/>
                <a:gd name="T33" fmla="*/ 263 h 572"/>
                <a:gd name="T34" fmla="*/ 175 w 572"/>
                <a:gd name="T35" fmla="*/ 275 h 572"/>
                <a:gd name="T36" fmla="*/ 164 w 572"/>
                <a:gd name="T37" fmla="*/ 286 h 572"/>
                <a:gd name="T38" fmla="*/ 120 w 572"/>
                <a:gd name="T39" fmla="*/ 139 h 572"/>
                <a:gd name="T40" fmla="*/ 120 w 572"/>
                <a:gd name="T41" fmla="*/ 123 h 572"/>
                <a:gd name="T42" fmla="*/ 135 w 572"/>
                <a:gd name="T43" fmla="*/ 123 h 572"/>
                <a:gd name="T44" fmla="*/ 203 w 572"/>
                <a:gd name="T45" fmla="*/ 191 h 572"/>
                <a:gd name="T46" fmla="*/ 203 w 572"/>
                <a:gd name="T47" fmla="*/ 207 h 572"/>
                <a:gd name="T48" fmla="*/ 187 w 572"/>
                <a:gd name="T49" fmla="*/ 207 h 572"/>
                <a:gd name="T50" fmla="*/ 120 w 572"/>
                <a:gd name="T51" fmla="*/ 139 h 572"/>
                <a:gd name="T52" fmla="*/ 327 w 572"/>
                <a:gd name="T53" fmla="*/ 373 h 572"/>
                <a:gd name="T54" fmla="*/ 327 w 572"/>
                <a:gd name="T55" fmla="*/ 445 h 572"/>
                <a:gd name="T56" fmla="*/ 308 w 572"/>
                <a:gd name="T57" fmla="*/ 464 h 572"/>
                <a:gd name="T58" fmla="*/ 261 w 572"/>
                <a:gd name="T59" fmla="*/ 464 h 572"/>
                <a:gd name="T60" fmla="*/ 242 w 572"/>
                <a:gd name="T61" fmla="*/ 445 h 572"/>
                <a:gd name="T62" fmla="*/ 242 w 572"/>
                <a:gd name="T63" fmla="*/ 373 h 572"/>
                <a:gd name="T64" fmla="*/ 192 w 572"/>
                <a:gd name="T65" fmla="*/ 291 h 572"/>
                <a:gd name="T66" fmla="*/ 285 w 572"/>
                <a:gd name="T67" fmla="*/ 199 h 572"/>
                <a:gd name="T68" fmla="*/ 377 w 572"/>
                <a:gd name="T69" fmla="*/ 291 h 572"/>
                <a:gd name="T70" fmla="*/ 327 w 572"/>
                <a:gd name="T71" fmla="*/ 373 h 572"/>
                <a:gd name="T72" fmla="*/ 365 w 572"/>
                <a:gd name="T73" fmla="*/ 207 h 572"/>
                <a:gd name="T74" fmla="*/ 365 w 572"/>
                <a:gd name="T75" fmla="*/ 191 h 572"/>
                <a:gd name="T76" fmla="*/ 433 w 572"/>
                <a:gd name="T77" fmla="*/ 123 h 572"/>
                <a:gd name="T78" fmla="*/ 449 w 572"/>
                <a:gd name="T79" fmla="*/ 123 h 572"/>
                <a:gd name="T80" fmla="*/ 449 w 572"/>
                <a:gd name="T81" fmla="*/ 139 h 572"/>
                <a:gd name="T82" fmla="*/ 381 w 572"/>
                <a:gd name="T83" fmla="*/ 207 h 572"/>
                <a:gd name="T84" fmla="*/ 365 w 572"/>
                <a:gd name="T85" fmla="*/ 207 h 572"/>
                <a:gd name="T86" fmla="*/ 503 w 572"/>
                <a:gd name="T87" fmla="*/ 286 h 572"/>
                <a:gd name="T88" fmla="*/ 408 w 572"/>
                <a:gd name="T89" fmla="*/ 286 h 572"/>
                <a:gd name="T90" fmla="*/ 396 w 572"/>
                <a:gd name="T91" fmla="*/ 275 h 572"/>
                <a:gd name="T92" fmla="*/ 408 w 572"/>
                <a:gd name="T93" fmla="*/ 263 h 572"/>
                <a:gd name="T94" fmla="*/ 503 w 572"/>
                <a:gd name="T95" fmla="*/ 263 h 572"/>
                <a:gd name="T96" fmla="*/ 515 w 572"/>
                <a:gd name="T97" fmla="*/ 275 h 572"/>
                <a:gd name="T98" fmla="*/ 503 w 572"/>
                <a:gd name="T99" fmla="*/ 286 h 5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72"/>
                <a:gd name="T152" fmla="*/ 572 w 572"/>
                <a:gd name="T153" fmla="*/ 572 h 5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72">
                  <a:moveTo>
                    <a:pt x="286" y="0"/>
                  </a:moveTo>
                  <a:cubicBezTo>
                    <a:pt x="128" y="0"/>
                    <a:pt x="0" y="128"/>
                    <a:pt x="0" y="286"/>
                  </a:cubicBezTo>
                  <a:cubicBezTo>
                    <a:pt x="0" y="444"/>
                    <a:pt x="128" y="572"/>
                    <a:pt x="286" y="572"/>
                  </a:cubicBezTo>
                  <a:cubicBezTo>
                    <a:pt x="444" y="572"/>
                    <a:pt x="572" y="444"/>
                    <a:pt x="572" y="286"/>
                  </a:cubicBezTo>
                  <a:cubicBezTo>
                    <a:pt x="572" y="128"/>
                    <a:pt x="444" y="0"/>
                    <a:pt x="286" y="0"/>
                  </a:cubicBezTo>
                  <a:close/>
                  <a:moveTo>
                    <a:pt x="273" y="72"/>
                  </a:moveTo>
                  <a:cubicBezTo>
                    <a:pt x="273" y="66"/>
                    <a:pt x="278" y="61"/>
                    <a:pt x="285" y="61"/>
                  </a:cubicBezTo>
                  <a:cubicBezTo>
                    <a:pt x="291" y="61"/>
                    <a:pt x="296" y="66"/>
                    <a:pt x="296" y="72"/>
                  </a:cubicBezTo>
                  <a:cubicBezTo>
                    <a:pt x="296" y="167"/>
                    <a:pt x="296" y="167"/>
                    <a:pt x="296" y="167"/>
                  </a:cubicBezTo>
                  <a:cubicBezTo>
                    <a:pt x="296" y="174"/>
                    <a:pt x="291" y="179"/>
                    <a:pt x="285" y="179"/>
                  </a:cubicBezTo>
                  <a:cubicBezTo>
                    <a:pt x="278" y="179"/>
                    <a:pt x="273" y="174"/>
                    <a:pt x="273" y="167"/>
                  </a:cubicBezTo>
                  <a:lnTo>
                    <a:pt x="273" y="72"/>
                  </a:lnTo>
                  <a:close/>
                  <a:moveTo>
                    <a:pt x="164" y="286"/>
                  </a:moveTo>
                  <a:cubicBezTo>
                    <a:pt x="68" y="286"/>
                    <a:pt x="68" y="286"/>
                    <a:pt x="68" y="286"/>
                  </a:cubicBezTo>
                  <a:cubicBezTo>
                    <a:pt x="62" y="286"/>
                    <a:pt x="57" y="281"/>
                    <a:pt x="57" y="275"/>
                  </a:cubicBezTo>
                  <a:cubicBezTo>
                    <a:pt x="57" y="269"/>
                    <a:pt x="62" y="263"/>
                    <a:pt x="68" y="263"/>
                  </a:cubicBezTo>
                  <a:cubicBezTo>
                    <a:pt x="164" y="263"/>
                    <a:pt x="164" y="263"/>
                    <a:pt x="164" y="263"/>
                  </a:cubicBezTo>
                  <a:cubicBezTo>
                    <a:pt x="170" y="263"/>
                    <a:pt x="175" y="269"/>
                    <a:pt x="175" y="275"/>
                  </a:cubicBezTo>
                  <a:cubicBezTo>
                    <a:pt x="175" y="281"/>
                    <a:pt x="170" y="286"/>
                    <a:pt x="164" y="286"/>
                  </a:cubicBezTo>
                  <a:close/>
                  <a:moveTo>
                    <a:pt x="120" y="139"/>
                  </a:moveTo>
                  <a:cubicBezTo>
                    <a:pt x="115" y="135"/>
                    <a:pt x="115" y="127"/>
                    <a:pt x="120" y="123"/>
                  </a:cubicBezTo>
                  <a:cubicBezTo>
                    <a:pt x="124" y="119"/>
                    <a:pt x="131" y="119"/>
                    <a:pt x="135" y="123"/>
                  </a:cubicBezTo>
                  <a:cubicBezTo>
                    <a:pt x="203" y="191"/>
                    <a:pt x="203" y="191"/>
                    <a:pt x="203" y="191"/>
                  </a:cubicBezTo>
                  <a:cubicBezTo>
                    <a:pt x="207" y="195"/>
                    <a:pt x="207" y="202"/>
                    <a:pt x="203" y="207"/>
                  </a:cubicBezTo>
                  <a:cubicBezTo>
                    <a:pt x="199" y="211"/>
                    <a:pt x="192" y="211"/>
                    <a:pt x="187" y="207"/>
                  </a:cubicBezTo>
                  <a:lnTo>
                    <a:pt x="120" y="139"/>
                  </a:lnTo>
                  <a:close/>
                  <a:moveTo>
                    <a:pt x="327" y="373"/>
                  </a:moveTo>
                  <a:cubicBezTo>
                    <a:pt x="327" y="445"/>
                    <a:pt x="327" y="445"/>
                    <a:pt x="327" y="445"/>
                  </a:cubicBezTo>
                  <a:cubicBezTo>
                    <a:pt x="327" y="455"/>
                    <a:pt x="319" y="464"/>
                    <a:pt x="308" y="464"/>
                  </a:cubicBezTo>
                  <a:cubicBezTo>
                    <a:pt x="261" y="464"/>
                    <a:pt x="261" y="464"/>
                    <a:pt x="261" y="464"/>
                  </a:cubicBezTo>
                  <a:cubicBezTo>
                    <a:pt x="251" y="464"/>
                    <a:pt x="242" y="455"/>
                    <a:pt x="242" y="445"/>
                  </a:cubicBezTo>
                  <a:cubicBezTo>
                    <a:pt x="242" y="373"/>
                    <a:pt x="242" y="373"/>
                    <a:pt x="242" y="373"/>
                  </a:cubicBezTo>
                  <a:cubicBezTo>
                    <a:pt x="212" y="358"/>
                    <a:pt x="192" y="327"/>
                    <a:pt x="192" y="291"/>
                  </a:cubicBezTo>
                  <a:cubicBezTo>
                    <a:pt x="192" y="240"/>
                    <a:pt x="233" y="199"/>
                    <a:pt x="285" y="199"/>
                  </a:cubicBezTo>
                  <a:cubicBezTo>
                    <a:pt x="336" y="199"/>
                    <a:pt x="377" y="240"/>
                    <a:pt x="377" y="291"/>
                  </a:cubicBezTo>
                  <a:cubicBezTo>
                    <a:pt x="377" y="327"/>
                    <a:pt x="357" y="358"/>
                    <a:pt x="327" y="373"/>
                  </a:cubicBezTo>
                  <a:close/>
                  <a:moveTo>
                    <a:pt x="365" y="207"/>
                  </a:moveTo>
                  <a:cubicBezTo>
                    <a:pt x="361" y="202"/>
                    <a:pt x="361" y="195"/>
                    <a:pt x="365" y="191"/>
                  </a:cubicBezTo>
                  <a:cubicBezTo>
                    <a:pt x="433" y="123"/>
                    <a:pt x="433" y="123"/>
                    <a:pt x="433" y="123"/>
                  </a:cubicBezTo>
                  <a:cubicBezTo>
                    <a:pt x="437" y="119"/>
                    <a:pt x="444" y="119"/>
                    <a:pt x="449" y="123"/>
                  </a:cubicBezTo>
                  <a:cubicBezTo>
                    <a:pt x="453" y="127"/>
                    <a:pt x="453" y="135"/>
                    <a:pt x="449" y="139"/>
                  </a:cubicBezTo>
                  <a:cubicBezTo>
                    <a:pt x="381" y="207"/>
                    <a:pt x="381" y="207"/>
                    <a:pt x="381" y="207"/>
                  </a:cubicBezTo>
                  <a:cubicBezTo>
                    <a:pt x="377" y="211"/>
                    <a:pt x="370" y="211"/>
                    <a:pt x="365" y="207"/>
                  </a:cubicBezTo>
                  <a:close/>
                  <a:moveTo>
                    <a:pt x="503" y="286"/>
                  </a:moveTo>
                  <a:cubicBezTo>
                    <a:pt x="408" y="286"/>
                    <a:pt x="408" y="286"/>
                    <a:pt x="408" y="286"/>
                  </a:cubicBezTo>
                  <a:cubicBezTo>
                    <a:pt x="401" y="286"/>
                    <a:pt x="396" y="281"/>
                    <a:pt x="396" y="275"/>
                  </a:cubicBezTo>
                  <a:cubicBezTo>
                    <a:pt x="396" y="269"/>
                    <a:pt x="401" y="263"/>
                    <a:pt x="408" y="263"/>
                  </a:cubicBezTo>
                  <a:cubicBezTo>
                    <a:pt x="503" y="263"/>
                    <a:pt x="503" y="263"/>
                    <a:pt x="503" y="263"/>
                  </a:cubicBezTo>
                  <a:cubicBezTo>
                    <a:pt x="510" y="263"/>
                    <a:pt x="515" y="269"/>
                    <a:pt x="515" y="275"/>
                  </a:cubicBezTo>
                  <a:cubicBezTo>
                    <a:pt x="515" y="281"/>
                    <a:pt x="510" y="286"/>
                    <a:pt x="503" y="286"/>
                  </a:cubicBezTo>
                  <a:close/>
                </a:path>
              </a:pathLst>
            </a:custGeom>
            <a:solidFill>
              <a:srgbClr val="990033"/>
            </a:solidFill>
            <a:ln w="28" cap="flat">
              <a:solidFill>
                <a:srgbClr val="FFFFFF"/>
              </a:solidFill>
              <a:prstDash val="solid"/>
              <a:miter lim="800000"/>
              <a:headEnd/>
              <a:tailEnd/>
            </a:ln>
          </p:spPr>
          <p:txBody>
            <a:bodyPr anchor="ctr"/>
            <a:lstStyle/>
            <a:p>
              <a:endParaRPr lang="pl-PL">
                <a:latin typeface="+mn-lt"/>
              </a:endParaRPr>
            </a:p>
          </p:txBody>
        </p:sp>
      </p:grpSp>
    </p:spTree>
    <p:extLst>
      <p:ext uri="{BB962C8B-B14F-4D97-AF65-F5344CB8AC3E}">
        <p14:creationId xmlns:p14="http://schemas.microsoft.com/office/powerpoint/2010/main" val="2080963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33</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noProof="0" dirty="0" smtClean="0">
                <a:solidFill>
                  <a:srgbClr val="404040"/>
                </a:solidFill>
                <a:latin typeface="Georgia" pitchFamily="18" charset="0"/>
                <a:ea typeface="+mj-ea"/>
                <a:cs typeface="+mj-cs"/>
              </a:rPr>
              <a:t>Czy są przekonani do idei?</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sp>
        <p:nvSpPr>
          <p:cNvPr id="6" name="Symbol zastępczy zawartości 2"/>
          <p:cNvSpPr txBox="1">
            <a:spLocks/>
          </p:cNvSpPr>
          <p:nvPr/>
        </p:nvSpPr>
        <p:spPr>
          <a:xfrm>
            <a:off x="455225" y="1211365"/>
            <a:ext cx="7560619" cy="4144405"/>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Nie wiadomo, czy warto</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Ludzie mają wątpliwości, czy warto zmieniać na rok władze, może lepiej </a:t>
            </a:r>
            <a:r>
              <a:rPr lang="pl-PL" sz="1400" b="1" kern="0" cap="none" spc="0" dirty="0" smtClean="0">
                <a:solidFill>
                  <a:schemeClr val="tx1"/>
                </a:solidFill>
                <a:latin typeface="+mn-lt"/>
              </a:rPr>
              <a:t>nich ci dokończą to, co zaczęli</a:t>
            </a:r>
            <a:endParaRPr lang="pl-PL" sz="1400" kern="0" cap="none" spc="0" dirty="0">
              <a:solidFill>
                <a:schemeClr val="tx1"/>
              </a:solidFill>
              <a:latin typeface="+mn-lt"/>
            </a:endParaRP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Tym bardziej, że nowa władza też będzie się ’</a:t>
            </a:r>
            <a:r>
              <a:rPr lang="pl-PL" sz="1400" kern="0" cap="none" spc="0" dirty="0" err="1" smtClean="0">
                <a:solidFill>
                  <a:schemeClr val="tx1"/>
                </a:solidFill>
                <a:latin typeface="+mn-lt"/>
              </a:rPr>
              <a:t>nachapywać</a:t>
            </a:r>
            <a:r>
              <a:rPr lang="pl-PL" sz="1400" kern="0" cap="none" spc="0" dirty="0" smtClean="0">
                <a:solidFill>
                  <a:schemeClr val="tx1"/>
                </a:solidFill>
                <a:latin typeface="+mn-lt"/>
              </a:rPr>
              <a:t>’, zacznie od krytykowania tego, co zrobili poprzednicy – to będzie popelina i stracony czas</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Jest też przekonane, że </a:t>
            </a:r>
            <a:r>
              <a:rPr lang="pl-PL" sz="1400" b="1" kern="0" cap="none" spc="0" dirty="0" smtClean="0">
                <a:solidFill>
                  <a:schemeClr val="tx1"/>
                </a:solidFill>
                <a:latin typeface="+mn-lt"/>
              </a:rPr>
              <a:t>co Mach miał sprzedać, to już sprzedał </a:t>
            </a:r>
            <a:r>
              <a:rPr lang="pl-PL" sz="1400" kern="0" cap="none" spc="0" dirty="0" smtClean="0">
                <a:solidFill>
                  <a:schemeClr val="tx1"/>
                </a:solidFill>
                <a:latin typeface="+mn-lt"/>
              </a:rPr>
              <a:t>i tego nie da się już odkręcić – jest już za późno na naprawę</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Wydaje się, że taką politykę przyjęła </a:t>
            </a:r>
            <a:r>
              <a:rPr lang="pl-PL" sz="1400" b="1" kern="0" cap="none" spc="0" dirty="0" smtClean="0">
                <a:solidFill>
                  <a:schemeClr val="tx1"/>
                </a:solidFill>
                <a:latin typeface="+mn-lt"/>
              </a:rPr>
              <a:t>lokalna władza – eksponuje koszty </a:t>
            </a:r>
            <a:r>
              <a:rPr lang="pl-PL" sz="1400" kern="0" cap="none" spc="0" dirty="0" smtClean="0">
                <a:solidFill>
                  <a:schemeClr val="tx1"/>
                </a:solidFill>
                <a:latin typeface="+mn-lt"/>
              </a:rPr>
              <a:t>(prawie 100.000 zł), jakie wynikają ze zorganizowania referendum, podkreślają to, że został tylko rok do standardowego terminu wyborów –</a:t>
            </a:r>
            <a:r>
              <a:rPr lang="pl-PL" sz="1400" b="1" kern="0" cap="none" spc="0" dirty="0" smtClean="0">
                <a:solidFill>
                  <a:schemeClr val="tx1"/>
                </a:solidFill>
                <a:latin typeface="+mn-lt"/>
              </a:rPr>
              <a:t> podważają celowość </a:t>
            </a:r>
            <a:r>
              <a:rPr lang="pl-PL" sz="1400" kern="0" cap="none" spc="0" dirty="0" smtClean="0">
                <a:solidFill>
                  <a:schemeClr val="tx1"/>
                </a:solidFill>
                <a:latin typeface="+mn-lt"/>
              </a:rPr>
              <a:t>inicjatywy, atakują osoby podpisane pod inicjatywą referendalną i ’osoby stojące za </a:t>
            </a:r>
            <a:r>
              <a:rPr lang="pl-PL" sz="1400" kern="0" cap="none" spc="0" dirty="0" err="1" smtClean="0">
                <a:solidFill>
                  <a:schemeClr val="tx1"/>
                </a:solidFill>
                <a:latin typeface="+mn-lt"/>
              </a:rPr>
              <a:t>referendystami</a:t>
            </a:r>
            <a:r>
              <a:rPr lang="pl-PL" sz="1400" kern="0" cap="none" spc="0" dirty="0" smtClean="0">
                <a:solidFill>
                  <a:schemeClr val="tx1"/>
                </a:solidFill>
                <a:latin typeface="+mn-lt"/>
              </a:rPr>
              <a:t>’ (wiemy, kto za tym stoi – język z poprzedniej epoki); i wydaje się, że wobec braku pozytywnej bazy dla referendum – argumenty te zaczynają </a:t>
            </a:r>
            <a:r>
              <a:rPr lang="pl-PL" sz="1400" b="1" kern="0" cap="none" spc="0" dirty="0" smtClean="0">
                <a:solidFill>
                  <a:schemeClr val="tx1"/>
                </a:solidFill>
                <a:latin typeface="+mn-lt"/>
              </a:rPr>
              <a:t>zyskiwać uznanie ludzi</a:t>
            </a:r>
          </a:p>
          <a:p>
            <a:pPr marL="177800" indent="-177800">
              <a:lnSpc>
                <a:spcPct val="130000"/>
              </a:lnSpc>
              <a:spcBef>
                <a:spcPts val="100"/>
              </a:spcBef>
              <a:spcAft>
                <a:spcPts val="100"/>
              </a:spcAft>
              <a:buClr>
                <a:schemeClr val="accent2"/>
              </a:buClr>
              <a:buFont typeface="Wingdings" pitchFamily="2" charset="2"/>
              <a:buChar char="Ø"/>
            </a:pPr>
            <a:endParaRPr lang="pl-PL" sz="1400" b="1" kern="0" cap="none" spc="0" dirty="0">
              <a:solidFill>
                <a:schemeClr val="tx1"/>
              </a:solidFill>
              <a:latin typeface="+mn-lt"/>
            </a:endParaRPr>
          </a:p>
          <a:p>
            <a:pPr marL="177800"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Istnieje więc ryzyko, że wiele osób nie weźmie udziału w referendum</a:t>
            </a:r>
          </a:p>
          <a:p>
            <a:pPr marL="177800" indent="-177800">
              <a:lnSpc>
                <a:spcPct val="130000"/>
              </a:lnSpc>
              <a:spcBef>
                <a:spcPts val="100"/>
              </a:spcBef>
              <a:spcAft>
                <a:spcPts val="100"/>
              </a:spcAft>
              <a:buClr>
                <a:schemeClr val="accent2"/>
              </a:buClr>
              <a:buFont typeface="Wingdings" pitchFamily="2" charset="2"/>
              <a:buChar char="Ø"/>
            </a:pPr>
            <a:endParaRPr lang="pl-PL" sz="1300" b="1" kern="0" cap="none" spc="0" dirty="0" smtClean="0">
              <a:solidFill>
                <a:schemeClr val="tx1"/>
              </a:solidFill>
              <a:latin typeface="+mn-lt"/>
            </a:endParaRPr>
          </a:p>
        </p:txBody>
      </p:sp>
      <p:grpSp>
        <p:nvGrpSpPr>
          <p:cNvPr id="7" name="Grupa 6"/>
          <p:cNvGrpSpPr>
            <a:grpSpLocks/>
          </p:cNvGrpSpPr>
          <p:nvPr/>
        </p:nvGrpSpPr>
        <p:grpSpPr bwMode="auto">
          <a:xfrm>
            <a:off x="468313" y="6083573"/>
            <a:ext cx="8496300" cy="585787"/>
            <a:chOff x="450155" y="5929044"/>
            <a:chExt cx="8496944" cy="586182"/>
          </a:xfrm>
        </p:grpSpPr>
        <p:sp>
          <p:nvSpPr>
            <p:cNvPr id="8" name="pole tekstowe 16"/>
            <p:cNvSpPr txBox="1">
              <a:spLocks noChangeArrowheads="1"/>
            </p:cNvSpPr>
            <p:nvPr/>
          </p:nvSpPr>
          <p:spPr bwMode="auto">
            <a:xfrm>
              <a:off x="1146413" y="5929549"/>
              <a:ext cx="7800686" cy="585169"/>
            </a:xfrm>
            <a:prstGeom prst="rect">
              <a:avLst/>
            </a:prstGeom>
            <a:noFill/>
            <a:ln w="9525">
              <a:noFill/>
              <a:miter lim="800000"/>
              <a:headEnd/>
              <a:tailEnd/>
            </a:ln>
          </p:spPr>
          <p:txBody>
            <a:bodyPr anchor="ctr">
              <a:spAutoFit/>
            </a:bodyPr>
            <a:lstStyle/>
            <a:p>
              <a:r>
                <a:rPr lang="pl-PL" sz="1600" b="1" dirty="0" smtClean="0">
                  <a:solidFill>
                    <a:srgbClr val="990033"/>
                  </a:solidFill>
                  <a:latin typeface="+mn-lt"/>
                </a:rPr>
                <a:t>LUDZIE MUSZĄ UWIERZYĆ W IDEĘ, MUSZĄ POCZUĆ, ŻE TO COŚ DA; </a:t>
              </a:r>
              <a:br>
                <a:rPr lang="pl-PL" sz="1600" b="1" dirty="0" smtClean="0">
                  <a:solidFill>
                    <a:srgbClr val="990033"/>
                  </a:solidFill>
                  <a:latin typeface="+mn-lt"/>
                </a:rPr>
              </a:br>
              <a:r>
                <a:rPr lang="pl-PL" sz="1600" b="1" dirty="0" smtClean="0">
                  <a:solidFill>
                    <a:srgbClr val="990033"/>
                  </a:solidFill>
                  <a:latin typeface="+mn-lt"/>
                </a:rPr>
                <a:t>BEZ TEGO MOGĄ W OGÓLE NIE PÓJŚĆ DO URN</a:t>
              </a:r>
            </a:p>
          </p:txBody>
        </p:sp>
        <p:sp>
          <p:nvSpPr>
            <p:cNvPr id="9" name="Freeform 23"/>
            <p:cNvSpPr>
              <a:spLocks noEditPoints="1"/>
            </p:cNvSpPr>
            <p:nvPr/>
          </p:nvSpPr>
          <p:spPr bwMode="auto">
            <a:xfrm>
              <a:off x="450155" y="5929044"/>
              <a:ext cx="593453" cy="586182"/>
            </a:xfrm>
            <a:custGeom>
              <a:avLst/>
              <a:gdLst>
                <a:gd name="T0" fmla="*/ 286 w 572"/>
                <a:gd name="T1" fmla="*/ 0 h 572"/>
                <a:gd name="T2" fmla="*/ 0 w 572"/>
                <a:gd name="T3" fmla="*/ 286 h 572"/>
                <a:gd name="T4" fmla="*/ 286 w 572"/>
                <a:gd name="T5" fmla="*/ 572 h 572"/>
                <a:gd name="T6" fmla="*/ 572 w 572"/>
                <a:gd name="T7" fmla="*/ 286 h 572"/>
                <a:gd name="T8" fmla="*/ 286 w 572"/>
                <a:gd name="T9" fmla="*/ 0 h 572"/>
                <a:gd name="T10" fmla="*/ 273 w 572"/>
                <a:gd name="T11" fmla="*/ 72 h 572"/>
                <a:gd name="T12" fmla="*/ 285 w 572"/>
                <a:gd name="T13" fmla="*/ 61 h 572"/>
                <a:gd name="T14" fmla="*/ 296 w 572"/>
                <a:gd name="T15" fmla="*/ 72 h 572"/>
                <a:gd name="T16" fmla="*/ 296 w 572"/>
                <a:gd name="T17" fmla="*/ 167 h 572"/>
                <a:gd name="T18" fmla="*/ 285 w 572"/>
                <a:gd name="T19" fmla="*/ 179 h 572"/>
                <a:gd name="T20" fmla="*/ 273 w 572"/>
                <a:gd name="T21" fmla="*/ 167 h 572"/>
                <a:gd name="T22" fmla="*/ 273 w 572"/>
                <a:gd name="T23" fmla="*/ 72 h 572"/>
                <a:gd name="T24" fmla="*/ 164 w 572"/>
                <a:gd name="T25" fmla="*/ 286 h 572"/>
                <a:gd name="T26" fmla="*/ 68 w 572"/>
                <a:gd name="T27" fmla="*/ 286 h 572"/>
                <a:gd name="T28" fmla="*/ 57 w 572"/>
                <a:gd name="T29" fmla="*/ 275 h 572"/>
                <a:gd name="T30" fmla="*/ 68 w 572"/>
                <a:gd name="T31" fmla="*/ 263 h 572"/>
                <a:gd name="T32" fmla="*/ 164 w 572"/>
                <a:gd name="T33" fmla="*/ 263 h 572"/>
                <a:gd name="T34" fmla="*/ 175 w 572"/>
                <a:gd name="T35" fmla="*/ 275 h 572"/>
                <a:gd name="T36" fmla="*/ 164 w 572"/>
                <a:gd name="T37" fmla="*/ 286 h 572"/>
                <a:gd name="T38" fmla="*/ 120 w 572"/>
                <a:gd name="T39" fmla="*/ 139 h 572"/>
                <a:gd name="T40" fmla="*/ 120 w 572"/>
                <a:gd name="T41" fmla="*/ 123 h 572"/>
                <a:gd name="T42" fmla="*/ 135 w 572"/>
                <a:gd name="T43" fmla="*/ 123 h 572"/>
                <a:gd name="T44" fmla="*/ 203 w 572"/>
                <a:gd name="T45" fmla="*/ 191 h 572"/>
                <a:gd name="T46" fmla="*/ 203 w 572"/>
                <a:gd name="T47" fmla="*/ 207 h 572"/>
                <a:gd name="T48" fmla="*/ 187 w 572"/>
                <a:gd name="T49" fmla="*/ 207 h 572"/>
                <a:gd name="T50" fmla="*/ 120 w 572"/>
                <a:gd name="T51" fmla="*/ 139 h 572"/>
                <a:gd name="T52" fmla="*/ 327 w 572"/>
                <a:gd name="T53" fmla="*/ 373 h 572"/>
                <a:gd name="T54" fmla="*/ 327 w 572"/>
                <a:gd name="T55" fmla="*/ 445 h 572"/>
                <a:gd name="T56" fmla="*/ 308 w 572"/>
                <a:gd name="T57" fmla="*/ 464 h 572"/>
                <a:gd name="T58" fmla="*/ 261 w 572"/>
                <a:gd name="T59" fmla="*/ 464 h 572"/>
                <a:gd name="T60" fmla="*/ 242 w 572"/>
                <a:gd name="T61" fmla="*/ 445 h 572"/>
                <a:gd name="T62" fmla="*/ 242 w 572"/>
                <a:gd name="T63" fmla="*/ 373 h 572"/>
                <a:gd name="T64" fmla="*/ 192 w 572"/>
                <a:gd name="T65" fmla="*/ 291 h 572"/>
                <a:gd name="T66" fmla="*/ 285 w 572"/>
                <a:gd name="T67" fmla="*/ 199 h 572"/>
                <a:gd name="T68" fmla="*/ 377 w 572"/>
                <a:gd name="T69" fmla="*/ 291 h 572"/>
                <a:gd name="T70" fmla="*/ 327 w 572"/>
                <a:gd name="T71" fmla="*/ 373 h 572"/>
                <a:gd name="T72" fmla="*/ 365 w 572"/>
                <a:gd name="T73" fmla="*/ 207 h 572"/>
                <a:gd name="T74" fmla="*/ 365 w 572"/>
                <a:gd name="T75" fmla="*/ 191 h 572"/>
                <a:gd name="T76" fmla="*/ 433 w 572"/>
                <a:gd name="T77" fmla="*/ 123 h 572"/>
                <a:gd name="T78" fmla="*/ 449 w 572"/>
                <a:gd name="T79" fmla="*/ 123 h 572"/>
                <a:gd name="T80" fmla="*/ 449 w 572"/>
                <a:gd name="T81" fmla="*/ 139 h 572"/>
                <a:gd name="T82" fmla="*/ 381 w 572"/>
                <a:gd name="T83" fmla="*/ 207 h 572"/>
                <a:gd name="T84" fmla="*/ 365 w 572"/>
                <a:gd name="T85" fmla="*/ 207 h 572"/>
                <a:gd name="T86" fmla="*/ 503 w 572"/>
                <a:gd name="T87" fmla="*/ 286 h 572"/>
                <a:gd name="T88" fmla="*/ 408 w 572"/>
                <a:gd name="T89" fmla="*/ 286 h 572"/>
                <a:gd name="T90" fmla="*/ 396 w 572"/>
                <a:gd name="T91" fmla="*/ 275 h 572"/>
                <a:gd name="T92" fmla="*/ 408 w 572"/>
                <a:gd name="T93" fmla="*/ 263 h 572"/>
                <a:gd name="T94" fmla="*/ 503 w 572"/>
                <a:gd name="T95" fmla="*/ 263 h 572"/>
                <a:gd name="T96" fmla="*/ 515 w 572"/>
                <a:gd name="T97" fmla="*/ 275 h 572"/>
                <a:gd name="T98" fmla="*/ 503 w 572"/>
                <a:gd name="T99" fmla="*/ 286 h 5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72"/>
                <a:gd name="T152" fmla="*/ 572 w 572"/>
                <a:gd name="T153" fmla="*/ 572 h 5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72">
                  <a:moveTo>
                    <a:pt x="286" y="0"/>
                  </a:moveTo>
                  <a:cubicBezTo>
                    <a:pt x="128" y="0"/>
                    <a:pt x="0" y="128"/>
                    <a:pt x="0" y="286"/>
                  </a:cubicBezTo>
                  <a:cubicBezTo>
                    <a:pt x="0" y="444"/>
                    <a:pt x="128" y="572"/>
                    <a:pt x="286" y="572"/>
                  </a:cubicBezTo>
                  <a:cubicBezTo>
                    <a:pt x="444" y="572"/>
                    <a:pt x="572" y="444"/>
                    <a:pt x="572" y="286"/>
                  </a:cubicBezTo>
                  <a:cubicBezTo>
                    <a:pt x="572" y="128"/>
                    <a:pt x="444" y="0"/>
                    <a:pt x="286" y="0"/>
                  </a:cubicBezTo>
                  <a:close/>
                  <a:moveTo>
                    <a:pt x="273" y="72"/>
                  </a:moveTo>
                  <a:cubicBezTo>
                    <a:pt x="273" y="66"/>
                    <a:pt x="278" y="61"/>
                    <a:pt x="285" y="61"/>
                  </a:cubicBezTo>
                  <a:cubicBezTo>
                    <a:pt x="291" y="61"/>
                    <a:pt x="296" y="66"/>
                    <a:pt x="296" y="72"/>
                  </a:cubicBezTo>
                  <a:cubicBezTo>
                    <a:pt x="296" y="167"/>
                    <a:pt x="296" y="167"/>
                    <a:pt x="296" y="167"/>
                  </a:cubicBezTo>
                  <a:cubicBezTo>
                    <a:pt x="296" y="174"/>
                    <a:pt x="291" y="179"/>
                    <a:pt x="285" y="179"/>
                  </a:cubicBezTo>
                  <a:cubicBezTo>
                    <a:pt x="278" y="179"/>
                    <a:pt x="273" y="174"/>
                    <a:pt x="273" y="167"/>
                  </a:cubicBezTo>
                  <a:lnTo>
                    <a:pt x="273" y="72"/>
                  </a:lnTo>
                  <a:close/>
                  <a:moveTo>
                    <a:pt x="164" y="286"/>
                  </a:moveTo>
                  <a:cubicBezTo>
                    <a:pt x="68" y="286"/>
                    <a:pt x="68" y="286"/>
                    <a:pt x="68" y="286"/>
                  </a:cubicBezTo>
                  <a:cubicBezTo>
                    <a:pt x="62" y="286"/>
                    <a:pt x="57" y="281"/>
                    <a:pt x="57" y="275"/>
                  </a:cubicBezTo>
                  <a:cubicBezTo>
                    <a:pt x="57" y="269"/>
                    <a:pt x="62" y="263"/>
                    <a:pt x="68" y="263"/>
                  </a:cubicBezTo>
                  <a:cubicBezTo>
                    <a:pt x="164" y="263"/>
                    <a:pt x="164" y="263"/>
                    <a:pt x="164" y="263"/>
                  </a:cubicBezTo>
                  <a:cubicBezTo>
                    <a:pt x="170" y="263"/>
                    <a:pt x="175" y="269"/>
                    <a:pt x="175" y="275"/>
                  </a:cubicBezTo>
                  <a:cubicBezTo>
                    <a:pt x="175" y="281"/>
                    <a:pt x="170" y="286"/>
                    <a:pt x="164" y="286"/>
                  </a:cubicBezTo>
                  <a:close/>
                  <a:moveTo>
                    <a:pt x="120" y="139"/>
                  </a:moveTo>
                  <a:cubicBezTo>
                    <a:pt x="115" y="135"/>
                    <a:pt x="115" y="127"/>
                    <a:pt x="120" y="123"/>
                  </a:cubicBezTo>
                  <a:cubicBezTo>
                    <a:pt x="124" y="119"/>
                    <a:pt x="131" y="119"/>
                    <a:pt x="135" y="123"/>
                  </a:cubicBezTo>
                  <a:cubicBezTo>
                    <a:pt x="203" y="191"/>
                    <a:pt x="203" y="191"/>
                    <a:pt x="203" y="191"/>
                  </a:cubicBezTo>
                  <a:cubicBezTo>
                    <a:pt x="207" y="195"/>
                    <a:pt x="207" y="202"/>
                    <a:pt x="203" y="207"/>
                  </a:cubicBezTo>
                  <a:cubicBezTo>
                    <a:pt x="199" y="211"/>
                    <a:pt x="192" y="211"/>
                    <a:pt x="187" y="207"/>
                  </a:cubicBezTo>
                  <a:lnTo>
                    <a:pt x="120" y="139"/>
                  </a:lnTo>
                  <a:close/>
                  <a:moveTo>
                    <a:pt x="327" y="373"/>
                  </a:moveTo>
                  <a:cubicBezTo>
                    <a:pt x="327" y="445"/>
                    <a:pt x="327" y="445"/>
                    <a:pt x="327" y="445"/>
                  </a:cubicBezTo>
                  <a:cubicBezTo>
                    <a:pt x="327" y="455"/>
                    <a:pt x="319" y="464"/>
                    <a:pt x="308" y="464"/>
                  </a:cubicBezTo>
                  <a:cubicBezTo>
                    <a:pt x="261" y="464"/>
                    <a:pt x="261" y="464"/>
                    <a:pt x="261" y="464"/>
                  </a:cubicBezTo>
                  <a:cubicBezTo>
                    <a:pt x="251" y="464"/>
                    <a:pt x="242" y="455"/>
                    <a:pt x="242" y="445"/>
                  </a:cubicBezTo>
                  <a:cubicBezTo>
                    <a:pt x="242" y="373"/>
                    <a:pt x="242" y="373"/>
                    <a:pt x="242" y="373"/>
                  </a:cubicBezTo>
                  <a:cubicBezTo>
                    <a:pt x="212" y="358"/>
                    <a:pt x="192" y="327"/>
                    <a:pt x="192" y="291"/>
                  </a:cubicBezTo>
                  <a:cubicBezTo>
                    <a:pt x="192" y="240"/>
                    <a:pt x="233" y="199"/>
                    <a:pt x="285" y="199"/>
                  </a:cubicBezTo>
                  <a:cubicBezTo>
                    <a:pt x="336" y="199"/>
                    <a:pt x="377" y="240"/>
                    <a:pt x="377" y="291"/>
                  </a:cubicBezTo>
                  <a:cubicBezTo>
                    <a:pt x="377" y="327"/>
                    <a:pt x="357" y="358"/>
                    <a:pt x="327" y="373"/>
                  </a:cubicBezTo>
                  <a:close/>
                  <a:moveTo>
                    <a:pt x="365" y="207"/>
                  </a:moveTo>
                  <a:cubicBezTo>
                    <a:pt x="361" y="202"/>
                    <a:pt x="361" y="195"/>
                    <a:pt x="365" y="191"/>
                  </a:cubicBezTo>
                  <a:cubicBezTo>
                    <a:pt x="433" y="123"/>
                    <a:pt x="433" y="123"/>
                    <a:pt x="433" y="123"/>
                  </a:cubicBezTo>
                  <a:cubicBezTo>
                    <a:pt x="437" y="119"/>
                    <a:pt x="444" y="119"/>
                    <a:pt x="449" y="123"/>
                  </a:cubicBezTo>
                  <a:cubicBezTo>
                    <a:pt x="453" y="127"/>
                    <a:pt x="453" y="135"/>
                    <a:pt x="449" y="139"/>
                  </a:cubicBezTo>
                  <a:cubicBezTo>
                    <a:pt x="381" y="207"/>
                    <a:pt x="381" y="207"/>
                    <a:pt x="381" y="207"/>
                  </a:cubicBezTo>
                  <a:cubicBezTo>
                    <a:pt x="377" y="211"/>
                    <a:pt x="370" y="211"/>
                    <a:pt x="365" y="207"/>
                  </a:cubicBezTo>
                  <a:close/>
                  <a:moveTo>
                    <a:pt x="503" y="286"/>
                  </a:moveTo>
                  <a:cubicBezTo>
                    <a:pt x="408" y="286"/>
                    <a:pt x="408" y="286"/>
                    <a:pt x="408" y="286"/>
                  </a:cubicBezTo>
                  <a:cubicBezTo>
                    <a:pt x="401" y="286"/>
                    <a:pt x="396" y="281"/>
                    <a:pt x="396" y="275"/>
                  </a:cubicBezTo>
                  <a:cubicBezTo>
                    <a:pt x="396" y="269"/>
                    <a:pt x="401" y="263"/>
                    <a:pt x="408" y="263"/>
                  </a:cubicBezTo>
                  <a:cubicBezTo>
                    <a:pt x="503" y="263"/>
                    <a:pt x="503" y="263"/>
                    <a:pt x="503" y="263"/>
                  </a:cubicBezTo>
                  <a:cubicBezTo>
                    <a:pt x="510" y="263"/>
                    <a:pt x="515" y="269"/>
                    <a:pt x="515" y="275"/>
                  </a:cubicBezTo>
                  <a:cubicBezTo>
                    <a:pt x="515" y="281"/>
                    <a:pt x="510" y="286"/>
                    <a:pt x="503" y="286"/>
                  </a:cubicBezTo>
                  <a:close/>
                </a:path>
              </a:pathLst>
            </a:custGeom>
            <a:solidFill>
              <a:srgbClr val="990033"/>
            </a:solidFill>
            <a:ln w="28" cap="flat">
              <a:solidFill>
                <a:srgbClr val="FFFFFF"/>
              </a:solidFill>
              <a:prstDash val="solid"/>
              <a:miter lim="800000"/>
              <a:headEnd/>
              <a:tailEnd/>
            </a:ln>
          </p:spPr>
          <p:txBody>
            <a:bodyPr anchor="ctr"/>
            <a:lstStyle/>
            <a:p>
              <a:endParaRPr lang="pl-PL">
                <a:latin typeface="+mn-lt"/>
              </a:endParaRPr>
            </a:p>
          </p:txBody>
        </p:sp>
      </p:grpSp>
    </p:spTree>
    <p:extLst>
      <p:ext uri="{BB962C8B-B14F-4D97-AF65-F5344CB8AC3E}">
        <p14:creationId xmlns:p14="http://schemas.microsoft.com/office/powerpoint/2010/main" val="878239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346074" y="445413"/>
            <a:ext cx="8797925" cy="430887"/>
          </a:xfrm>
        </p:spPr>
        <p:txBody>
          <a:bodyPr/>
          <a:lstStyle/>
          <a:p>
            <a:r>
              <a:rPr lang="pl-PL" dirty="0" smtClean="0"/>
              <a:t>Referendum w </a:t>
            </a:r>
            <a:r>
              <a:rPr lang="pl-PL" dirty="0"/>
              <a:t>sprawie odwołania prezydenta </a:t>
            </a:r>
            <a:r>
              <a:rPr lang="pl-PL" dirty="0" smtClean="0"/>
              <a:t>Zawiercia</a:t>
            </a:r>
            <a:endParaRPr lang="pl-PL" dirty="0"/>
          </a:p>
        </p:txBody>
      </p:sp>
      <p:sp>
        <p:nvSpPr>
          <p:cNvPr id="10" name="Symbol zastępczy tekstu 9"/>
          <p:cNvSpPr>
            <a:spLocks noGrp="1"/>
          </p:cNvSpPr>
          <p:nvPr>
            <p:ph type="body" sz="quarter" idx="19"/>
          </p:nvPr>
        </p:nvSpPr>
        <p:spPr>
          <a:xfrm>
            <a:off x="0" y="5617816"/>
            <a:ext cx="9144000" cy="692497"/>
          </a:xfrm>
        </p:spPr>
        <p:txBody>
          <a:bodyPr/>
          <a:lstStyle/>
          <a:p>
            <a:pPr lvl="0" algn="just"/>
            <a:r>
              <a:rPr lang="pl-PL" sz="1200" dirty="0" smtClean="0">
                <a:solidFill>
                  <a:srgbClr val="537177"/>
                </a:solidFill>
              </a:rPr>
              <a:t>Przeważającą większość zawiercian słyszała o referendum dotyczącym odwołania z funkcji prezydenta obecnie </a:t>
            </a:r>
            <a:r>
              <a:rPr lang="pl-PL" sz="1200" dirty="0">
                <a:solidFill>
                  <a:srgbClr val="537177"/>
                </a:solidFill>
              </a:rPr>
              <a:t>ją </a:t>
            </a:r>
            <a:r>
              <a:rPr lang="pl-PL" sz="1200" dirty="0" smtClean="0">
                <a:solidFill>
                  <a:srgbClr val="537177"/>
                </a:solidFill>
              </a:rPr>
              <a:t>sprawującego Ryszarda Macha. Udział w referendum deklaruje 43% badanych, nieco więcej mówi, że nie weźmie w nim udziału (47%), niezdecydowanych jest jeszcze 9% mieszkańców.</a:t>
            </a:r>
            <a:endParaRPr lang="pl-PL" dirty="0">
              <a:solidFill>
                <a:srgbClr val="537177"/>
              </a:solidFill>
            </a:endParaRPr>
          </a:p>
        </p:txBody>
      </p:sp>
      <p:sp>
        <p:nvSpPr>
          <p:cNvPr id="5" name="Symbol zastępczy stopki 4"/>
          <p:cNvSpPr>
            <a:spLocks noGrp="1"/>
          </p:cNvSpPr>
          <p:nvPr>
            <p:ph type="ftr" sz="quarter" idx="21"/>
          </p:nvPr>
        </p:nvSpPr>
        <p:spPr/>
        <p:txBody>
          <a:bodyPr/>
          <a:lstStyle/>
          <a:p>
            <a:pPr>
              <a:defRPr/>
            </a:pPr>
            <a:endParaRPr lang="pt-BR"/>
          </a:p>
        </p:txBody>
      </p:sp>
      <p:sp>
        <p:nvSpPr>
          <p:cNvPr id="6" name="Symbol zastępczy numeru slajdu 5"/>
          <p:cNvSpPr>
            <a:spLocks noGrp="1"/>
          </p:cNvSpPr>
          <p:nvPr>
            <p:ph type="sldNum" sz="quarter" idx="22"/>
          </p:nvPr>
        </p:nvSpPr>
        <p:spPr/>
        <p:txBody>
          <a:bodyPr/>
          <a:lstStyle/>
          <a:p>
            <a:pPr>
              <a:defRPr/>
            </a:pPr>
            <a:fld id="{7E780E03-1735-4FAF-8789-26E9DF0F7B86}" type="slidenum">
              <a:rPr lang="pl-PL" smtClean="0"/>
              <a:pPr>
                <a:defRPr/>
              </a:pPr>
              <a:t>34</a:t>
            </a:fld>
            <a:endParaRPr lang="pl-PL" dirty="0"/>
          </a:p>
        </p:txBody>
      </p:sp>
      <p:graphicFrame>
        <p:nvGraphicFramePr>
          <p:cNvPr id="12" name="Wykres 11"/>
          <p:cNvGraphicFramePr/>
          <p:nvPr>
            <p:extLst>
              <p:ext uri="{D42A27DB-BD31-4B8C-83A1-F6EECF244321}">
                <p14:modId xmlns:p14="http://schemas.microsoft.com/office/powerpoint/2010/main" val="3445486435"/>
              </p:ext>
            </p:extLst>
          </p:nvPr>
        </p:nvGraphicFramePr>
        <p:xfrm>
          <a:off x="0" y="2150520"/>
          <a:ext cx="4052454" cy="3028373"/>
        </p:xfrm>
        <a:graphic>
          <a:graphicData uri="http://schemas.openxmlformats.org/drawingml/2006/chart">
            <c:chart xmlns:c="http://schemas.openxmlformats.org/drawingml/2006/chart" xmlns:r="http://schemas.openxmlformats.org/officeDocument/2006/relationships" r:id="rId2"/>
          </a:graphicData>
        </a:graphic>
      </p:graphicFrame>
      <p:sp>
        <p:nvSpPr>
          <p:cNvPr id="17" name="pole tekstowe 9"/>
          <p:cNvSpPr txBox="1">
            <a:spLocks noChangeArrowheads="1"/>
          </p:cNvSpPr>
          <p:nvPr/>
        </p:nvSpPr>
        <p:spPr bwMode="auto">
          <a:xfrm>
            <a:off x="0" y="9594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pl-PL" sz="1000" b="1" dirty="0">
                <a:latin typeface="+mn-lt"/>
              </a:rPr>
              <a:t>Q11. Czy słyszał(a) Pan(i) o propozycji referendum w sprawie odwołania prezydenta Zawiercia Ryszarda </a:t>
            </a:r>
            <a:r>
              <a:rPr lang="pl-PL" sz="1000" b="1" dirty="0" smtClean="0">
                <a:latin typeface="+mn-lt"/>
              </a:rPr>
              <a:t>Macha?</a:t>
            </a:r>
            <a:r>
              <a:rPr lang="pl-PL" sz="1000" b="1" dirty="0">
                <a:latin typeface="+mn-lt"/>
              </a:rPr>
              <a:t/>
            </a:r>
            <a:br>
              <a:rPr lang="pl-PL" sz="1000" b="1" dirty="0">
                <a:latin typeface="+mn-lt"/>
              </a:rPr>
            </a:br>
            <a:r>
              <a:rPr lang="pl-PL" sz="1000" b="1" dirty="0">
                <a:latin typeface="+mn-lt"/>
              </a:rPr>
              <a:t>Q12. Czy wziąłby/ wzięłaby Pan(i) udział w takim referendum?</a:t>
            </a:r>
            <a:r>
              <a:rPr lang="pl-PL" sz="1000" b="1" dirty="0" smtClean="0">
                <a:latin typeface="+mn-lt"/>
              </a:rPr>
              <a:t/>
            </a:r>
            <a:br>
              <a:rPr lang="pl-PL" sz="1000" b="1" dirty="0" smtClean="0">
                <a:latin typeface="+mn-lt"/>
              </a:rPr>
            </a:br>
            <a:r>
              <a:rPr lang="pl-PL" sz="800" i="1" dirty="0" smtClean="0">
                <a:solidFill>
                  <a:srgbClr val="000000"/>
                </a:solidFill>
                <a:latin typeface="+mn-lt"/>
              </a:rPr>
              <a:t>Próba</a:t>
            </a:r>
            <a:r>
              <a:rPr lang="en-US" sz="800" i="1" dirty="0" smtClean="0">
                <a:solidFill>
                  <a:srgbClr val="000000"/>
                </a:solidFill>
                <a:latin typeface="+mn-lt"/>
              </a:rPr>
              <a:t>:</a:t>
            </a:r>
            <a:r>
              <a:rPr lang="pl-PL" sz="800" i="1" dirty="0" smtClean="0">
                <a:solidFill>
                  <a:srgbClr val="000000"/>
                </a:solidFill>
                <a:latin typeface="+mn-lt"/>
              </a:rPr>
              <a:t> mieszkańcy Zawiercia, N=500</a:t>
            </a:r>
            <a:endParaRPr lang="pl-PL" sz="800" i="1" dirty="0">
              <a:solidFill>
                <a:srgbClr val="000000"/>
              </a:solidFill>
              <a:latin typeface="+mn-lt"/>
            </a:endParaRPr>
          </a:p>
        </p:txBody>
      </p:sp>
      <p:graphicFrame>
        <p:nvGraphicFramePr>
          <p:cNvPr id="13" name="Wykres 12"/>
          <p:cNvGraphicFramePr/>
          <p:nvPr>
            <p:extLst>
              <p:ext uri="{D42A27DB-BD31-4B8C-83A1-F6EECF244321}">
                <p14:modId xmlns:p14="http://schemas.microsoft.com/office/powerpoint/2010/main" val="3012248406"/>
              </p:ext>
            </p:extLst>
          </p:nvPr>
        </p:nvGraphicFramePr>
        <p:xfrm>
          <a:off x="3806825" y="2337556"/>
          <a:ext cx="4052454" cy="3028373"/>
        </p:xfrm>
        <a:graphic>
          <a:graphicData uri="http://schemas.openxmlformats.org/drawingml/2006/chart">
            <c:chart xmlns:c="http://schemas.openxmlformats.org/drawingml/2006/chart" xmlns:r="http://schemas.openxmlformats.org/officeDocument/2006/relationships" r:id="rId3"/>
          </a:graphicData>
        </a:graphic>
      </p:graphicFrame>
      <p:sp>
        <p:nvSpPr>
          <p:cNvPr id="14" name="pole tekstowe 13"/>
          <p:cNvSpPr txBox="1"/>
          <p:nvPr/>
        </p:nvSpPr>
        <p:spPr>
          <a:xfrm>
            <a:off x="779244" y="1686027"/>
            <a:ext cx="2499159" cy="369332"/>
          </a:xfrm>
          <a:prstGeom prst="rect">
            <a:avLst/>
          </a:prstGeom>
          <a:noFill/>
          <a:effectLst>
            <a:glow rad="101600">
              <a:schemeClr val="accent1">
                <a:satMod val="175000"/>
                <a:alpha val="40000"/>
              </a:schemeClr>
            </a:glow>
          </a:effectLst>
        </p:spPr>
        <p:txBody>
          <a:bodyPr wrap="square" rtlCol="0">
            <a:spAutoFit/>
          </a:bodyPr>
          <a:lstStyle/>
          <a:p>
            <a:pPr algn="r"/>
            <a:r>
              <a:rPr lang="pl-PL" b="1" dirty="0" smtClean="0">
                <a:solidFill>
                  <a:srgbClr val="00B050"/>
                </a:solidFill>
                <a:latin typeface="+mn-lt"/>
              </a:rPr>
              <a:t>Słyszał(a) o referendum?</a:t>
            </a:r>
            <a:endParaRPr lang="en-US" b="1" dirty="0" smtClean="0">
              <a:solidFill>
                <a:srgbClr val="00B050"/>
              </a:solidFill>
              <a:latin typeface="+mn-lt"/>
            </a:endParaRPr>
          </a:p>
        </p:txBody>
      </p:sp>
      <p:sp>
        <p:nvSpPr>
          <p:cNvPr id="15" name="pole tekstowe 14"/>
          <p:cNvSpPr txBox="1"/>
          <p:nvPr/>
        </p:nvSpPr>
        <p:spPr>
          <a:xfrm>
            <a:off x="3896302" y="1686027"/>
            <a:ext cx="3962977" cy="369332"/>
          </a:xfrm>
          <a:prstGeom prst="rect">
            <a:avLst/>
          </a:prstGeom>
          <a:noFill/>
          <a:effectLst>
            <a:glow rad="101600">
              <a:schemeClr val="accent1">
                <a:satMod val="175000"/>
                <a:alpha val="40000"/>
              </a:schemeClr>
            </a:glow>
          </a:effectLst>
        </p:spPr>
        <p:txBody>
          <a:bodyPr wrap="square" rtlCol="0">
            <a:spAutoFit/>
          </a:bodyPr>
          <a:lstStyle/>
          <a:p>
            <a:pPr algn="r"/>
            <a:r>
              <a:rPr lang="pl-PL" b="1" dirty="0" smtClean="0">
                <a:solidFill>
                  <a:srgbClr val="00B050"/>
                </a:solidFill>
                <a:latin typeface="+mn-lt"/>
              </a:rPr>
              <a:t>Wzięłaby(wziąłby) </a:t>
            </a:r>
            <a:r>
              <a:rPr lang="pl-PL" b="1" dirty="0">
                <a:solidFill>
                  <a:srgbClr val="00B050"/>
                </a:solidFill>
                <a:latin typeface="+mn-lt"/>
              </a:rPr>
              <a:t>udział </a:t>
            </a:r>
            <a:r>
              <a:rPr lang="pl-PL" b="1" dirty="0" smtClean="0">
                <a:solidFill>
                  <a:srgbClr val="00B050"/>
                </a:solidFill>
                <a:latin typeface="+mn-lt"/>
              </a:rPr>
              <a:t>w referendum?</a:t>
            </a:r>
            <a:endParaRPr lang="en-US" b="1" dirty="0" smtClean="0">
              <a:solidFill>
                <a:srgbClr val="00B050"/>
              </a:solidFill>
              <a:latin typeface="+mn-lt"/>
            </a:endParaRPr>
          </a:p>
        </p:txBody>
      </p:sp>
      <p:sp>
        <p:nvSpPr>
          <p:cNvPr id="11" name="Dowolny kształt 10"/>
          <p:cNvSpPr/>
          <p:nvPr/>
        </p:nvSpPr>
        <p:spPr>
          <a:xfrm>
            <a:off x="7030412" y="2216531"/>
            <a:ext cx="2037389" cy="255055"/>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lvl="0" algn="l" defTabSz="400050">
              <a:lnSpc>
                <a:spcPct val="90000"/>
              </a:lnSpc>
              <a:spcBef>
                <a:spcPct val="0"/>
              </a:spcBef>
              <a:spcAft>
                <a:spcPct val="35000"/>
              </a:spcAft>
            </a:pPr>
            <a:r>
              <a:rPr lang="pl-PL" sz="900" kern="1200" dirty="0" smtClean="0">
                <a:solidFill>
                  <a:schemeClr val="accent5">
                    <a:lumMod val="50000"/>
                  </a:schemeClr>
                </a:solidFill>
              </a:rPr>
              <a:t>częściej </a:t>
            </a:r>
            <a:r>
              <a:rPr lang="pl-PL" sz="900" dirty="0" smtClean="0">
                <a:solidFill>
                  <a:schemeClr val="accent5">
                    <a:lumMod val="50000"/>
                  </a:schemeClr>
                </a:solidFill>
              </a:rPr>
              <a:t>wzięliby udział w referendum</a:t>
            </a:r>
            <a:r>
              <a:rPr lang="pl-PL" sz="900" kern="1200" dirty="0" smtClean="0">
                <a:solidFill>
                  <a:schemeClr val="accent5">
                    <a:lumMod val="50000"/>
                  </a:schemeClr>
                </a:solidFill>
              </a:rPr>
              <a:t>:</a:t>
            </a:r>
            <a:endParaRPr lang="pl-PL" sz="900" kern="1200" dirty="0">
              <a:solidFill>
                <a:schemeClr val="accent5">
                  <a:lumMod val="50000"/>
                </a:schemeClr>
              </a:solidFill>
            </a:endParaRPr>
          </a:p>
        </p:txBody>
      </p:sp>
      <p:sp>
        <p:nvSpPr>
          <p:cNvPr id="18" name="Dowolny kształt 17"/>
          <p:cNvSpPr/>
          <p:nvPr/>
        </p:nvSpPr>
        <p:spPr>
          <a:xfrm>
            <a:off x="7030411" y="2471586"/>
            <a:ext cx="2037389" cy="896941"/>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defTabSz="400050">
              <a:lnSpc>
                <a:spcPct val="90000"/>
              </a:lnSpc>
              <a:spcAft>
                <a:spcPct val="35000"/>
              </a:spcAft>
            </a:pPr>
            <a:r>
              <a:rPr lang="pl-PL" sz="900" dirty="0" smtClean="0">
                <a:solidFill>
                  <a:schemeClr val="accent5">
                    <a:lumMod val="50000"/>
                  </a:schemeClr>
                </a:solidFill>
              </a:rPr>
              <a:t>źle widzący sytuację </a:t>
            </a:r>
            <a:r>
              <a:rPr lang="pl-PL" sz="900" dirty="0">
                <a:solidFill>
                  <a:schemeClr val="accent5">
                    <a:lumMod val="50000"/>
                  </a:schemeClr>
                </a:solidFill>
              </a:rPr>
              <a:t>w </a:t>
            </a:r>
            <a:r>
              <a:rPr lang="pl-PL" sz="900" dirty="0" smtClean="0">
                <a:solidFill>
                  <a:schemeClr val="accent5">
                    <a:lumMod val="50000"/>
                  </a:schemeClr>
                </a:solidFill>
              </a:rPr>
              <a:t>Zawierciu, widzące zmiany in minus w mieście, </a:t>
            </a:r>
            <a:r>
              <a:rPr lang="pl-PL" sz="900" dirty="0">
                <a:solidFill>
                  <a:schemeClr val="accent5">
                    <a:lumMod val="50000"/>
                  </a:schemeClr>
                </a:solidFill>
              </a:rPr>
              <a:t>źle oceniające Macha</a:t>
            </a:r>
            <a:r>
              <a:rPr lang="pl-PL" sz="900" dirty="0" smtClean="0">
                <a:solidFill>
                  <a:schemeClr val="accent5">
                    <a:lumMod val="50000"/>
                  </a:schemeClr>
                </a:solidFill>
              </a:rPr>
              <a:t>, planujący zagłosować w </a:t>
            </a:r>
            <a:r>
              <a:rPr lang="pl-PL" sz="900" dirty="0">
                <a:solidFill>
                  <a:schemeClr val="accent5">
                    <a:lumMod val="50000"/>
                  </a:schemeClr>
                </a:solidFill>
              </a:rPr>
              <a:t>nowych </a:t>
            </a:r>
            <a:r>
              <a:rPr lang="pl-PL" sz="900" dirty="0" smtClean="0">
                <a:solidFill>
                  <a:schemeClr val="accent5">
                    <a:lumMod val="50000"/>
                  </a:schemeClr>
                </a:solidFill>
              </a:rPr>
              <a:t>wyborach, planujący głosować </a:t>
            </a:r>
            <a:r>
              <a:rPr lang="pl-PL" sz="900" dirty="0">
                <a:solidFill>
                  <a:schemeClr val="accent5">
                    <a:lumMod val="50000"/>
                  </a:schemeClr>
                </a:solidFill>
              </a:rPr>
              <a:t>na </a:t>
            </a:r>
            <a:r>
              <a:rPr lang="pl-PL" sz="900" dirty="0" smtClean="0">
                <a:solidFill>
                  <a:schemeClr val="accent5">
                    <a:lumMod val="50000"/>
                  </a:schemeClr>
                </a:solidFill>
              </a:rPr>
              <a:t>Mazura, głosujące </a:t>
            </a:r>
            <a:r>
              <a:rPr lang="pl-PL" sz="900" dirty="0">
                <a:solidFill>
                  <a:schemeClr val="accent5">
                    <a:lumMod val="50000"/>
                  </a:schemeClr>
                </a:solidFill>
              </a:rPr>
              <a:t>na </a:t>
            </a:r>
            <a:r>
              <a:rPr lang="pl-PL" sz="900" dirty="0" smtClean="0">
                <a:solidFill>
                  <a:schemeClr val="accent5">
                    <a:lumMod val="50000"/>
                  </a:schemeClr>
                </a:solidFill>
              </a:rPr>
              <a:t>niego w 2010</a:t>
            </a:r>
            <a:endParaRPr lang="pl-PL" sz="900" kern="1200" dirty="0">
              <a:solidFill>
                <a:schemeClr val="accent5">
                  <a:lumMod val="50000"/>
                </a:schemeClr>
              </a:solidFill>
            </a:endParaRPr>
          </a:p>
        </p:txBody>
      </p:sp>
      <p:sp>
        <p:nvSpPr>
          <p:cNvPr id="19" name="Dowolny kształt 18"/>
          <p:cNvSpPr/>
          <p:nvPr/>
        </p:nvSpPr>
        <p:spPr>
          <a:xfrm>
            <a:off x="6903297" y="2027297"/>
            <a:ext cx="458683" cy="458683"/>
          </a:xfrm>
          <a:custGeom>
            <a:avLst/>
            <a:gdLst>
              <a:gd name="connsiteX0" fmla="*/ 0 w 398855"/>
              <a:gd name="connsiteY0" fmla="*/ 199428 h 398855"/>
              <a:gd name="connsiteX1" fmla="*/ 199428 w 398855"/>
              <a:gd name="connsiteY1" fmla="*/ 0 h 398855"/>
              <a:gd name="connsiteX2" fmla="*/ 398856 w 398855"/>
              <a:gd name="connsiteY2" fmla="*/ 199428 h 398855"/>
              <a:gd name="connsiteX3" fmla="*/ 199428 w 398855"/>
              <a:gd name="connsiteY3" fmla="*/ 398856 h 398855"/>
              <a:gd name="connsiteX4" fmla="*/ 0 w 398855"/>
              <a:gd name="connsiteY4" fmla="*/ 199428 h 39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55" h="398855">
                <a:moveTo>
                  <a:pt x="0" y="199428"/>
                </a:moveTo>
                <a:cubicBezTo>
                  <a:pt x="0" y="89287"/>
                  <a:pt x="89287" y="0"/>
                  <a:pt x="199428" y="0"/>
                </a:cubicBezTo>
                <a:cubicBezTo>
                  <a:pt x="309569" y="0"/>
                  <a:pt x="398856" y="89287"/>
                  <a:pt x="398856" y="199428"/>
                </a:cubicBezTo>
                <a:cubicBezTo>
                  <a:pt x="398856" y="309569"/>
                  <a:pt x="309569" y="398856"/>
                  <a:pt x="199428" y="398856"/>
                </a:cubicBezTo>
                <a:cubicBezTo>
                  <a:pt x="89287" y="398856"/>
                  <a:pt x="0" y="309569"/>
                  <a:pt x="0" y="199428"/>
                </a:cubicBezTo>
                <a:close/>
              </a:path>
            </a:pathLst>
          </a:custGeom>
          <a:solidFill>
            <a:schemeClr val="accent1"/>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8411" tIns="58411" rIns="58411" bIns="58411" numCol="1" spcCol="1270" anchor="ctr" anchorCtr="0">
            <a:noAutofit/>
          </a:bodyPr>
          <a:lstStyle/>
          <a:p>
            <a:pPr lvl="0" algn="ctr" defTabSz="933450">
              <a:lnSpc>
                <a:spcPct val="90000"/>
              </a:lnSpc>
              <a:spcBef>
                <a:spcPct val="0"/>
              </a:spcBef>
              <a:spcAft>
                <a:spcPct val="35000"/>
              </a:spcAft>
            </a:pPr>
            <a:r>
              <a:rPr lang="pl-PL" sz="2100" kern="1200" dirty="0" smtClean="0"/>
              <a:t>+</a:t>
            </a:r>
            <a:endParaRPr lang="pl-PL" sz="2100" kern="1200" dirty="0"/>
          </a:p>
        </p:txBody>
      </p:sp>
    </p:spTree>
    <p:extLst>
      <p:ext uri="{BB962C8B-B14F-4D97-AF65-F5344CB8AC3E}">
        <p14:creationId xmlns:p14="http://schemas.microsoft.com/office/powerpoint/2010/main" val="1667034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rzałka w prawo 2"/>
          <p:cNvSpPr/>
          <p:nvPr/>
        </p:nvSpPr>
        <p:spPr>
          <a:xfrm>
            <a:off x="2028825" y="2195835"/>
            <a:ext cx="2408093" cy="3002973"/>
          </a:xfrm>
          <a:prstGeom prst="rightArrow">
            <a:avLst>
              <a:gd name="adj1" fmla="val 67301"/>
              <a:gd name="adj2" fmla="val 18832"/>
            </a:avLst>
          </a:prstGeom>
          <a:solidFill>
            <a:schemeClr val="accent1">
              <a:lumMod val="20000"/>
              <a:lumOff val="80000"/>
            </a:schemeClr>
          </a:soli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endParaRPr lang="pl-PL" dirty="0" err="1" smtClean="0">
              <a:solidFill>
                <a:srgbClr val="537177"/>
              </a:solidFill>
              <a:latin typeface="Arial Narrow" pitchFamily="34" charset="0"/>
            </a:endParaRPr>
          </a:p>
        </p:txBody>
      </p:sp>
      <p:graphicFrame>
        <p:nvGraphicFramePr>
          <p:cNvPr id="13" name="Wykres 12"/>
          <p:cNvGraphicFramePr/>
          <p:nvPr>
            <p:extLst>
              <p:ext uri="{D42A27DB-BD31-4B8C-83A1-F6EECF244321}">
                <p14:modId xmlns:p14="http://schemas.microsoft.com/office/powerpoint/2010/main" val="1641211080"/>
              </p:ext>
            </p:extLst>
          </p:nvPr>
        </p:nvGraphicFramePr>
        <p:xfrm>
          <a:off x="-128773" y="2194681"/>
          <a:ext cx="4052454" cy="3028373"/>
        </p:xfrm>
        <a:graphic>
          <a:graphicData uri="http://schemas.openxmlformats.org/drawingml/2006/chart">
            <c:chart xmlns:c="http://schemas.openxmlformats.org/drawingml/2006/chart" xmlns:r="http://schemas.openxmlformats.org/officeDocument/2006/relationships" r:id="rId2"/>
          </a:graphicData>
        </a:graphic>
      </p:graphicFrame>
      <p:sp>
        <p:nvSpPr>
          <p:cNvPr id="15" name="pole tekstowe 14"/>
          <p:cNvSpPr txBox="1"/>
          <p:nvPr/>
        </p:nvSpPr>
        <p:spPr>
          <a:xfrm>
            <a:off x="-39296" y="1686027"/>
            <a:ext cx="3962977" cy="369332"/>
          </a:xfrm>
          <a:prstGeom prst="rect">
            <a:avLst/>
          </a:prstGeom>
          <a:noFill/>
          <a:effectLst>
            <a:glow rad="101600">
              <a:schemeClr val="accent1">
                <a:satMod val="175000"/>
                <a:alpha val="40000"/>
              </a:schemeClr>
            </a:glow>
          </a:effectLst>
        </p:spPr>
        <p:txBody>
          <a:bodyPr wrap="square" rtlCol="0">
            <a:spAutoFit/>
          </a:bodyPr>
          <a:lstStyle/>
          <a:p>
            <a:pPr algn="r"/>
            <a:r>
              <a:rPr lang="pl-PL" b="1" dirty="0" smtClean="0">
                <a:solidFill>
                  <a:srgbClr val="00B050"/>
                </a:solidFill>
                <a:latin typeface="+mn-lt"/>
              </a:rPr>
              <a:t>Wzięłaby(wziąłby) </a:t>
            </a:r>
            <a:r>
              <a:rPr lang="pl-PL" b="1" dirty="0">
                <a:solidFill>
                  <a:srgbClr val="00B050"/>
                </a:solidFill>
                <a:latin typeface="+mn-lt"/>
              </a:rPr>
              <a:t>udział </a:t>
            </a:r>
            <a:r>
              <a:rPr lang="pl-PL" b="1" dirty="0" smtClean="0">
                <a:solidFill>
                  <a:srgbClr val="00B050"/>
                </a:solidFill>
                <a:latin typeface="+mn-lt"/>
              </a:rPr>
              <a:t>w referendum?</a:t>
            </a:r>
            <a:endParaRPr lang="en-US" b="1" dirty="0" smtClean="0">
              <a:solidFill>
                <a:srgbClr val="00B050"/>
              </a:solidFill>
              <a:latin typeface="+mn-lt"/>
            </a:endParaRPr>
          </a:p>
        </p:txBody>
      </p:sp>
      <p:sp>
        <p:nvSpPr>
          <p:cNvPr id="7" name="Tytuł 6"/>
          <p:cNvSpPr>
            <a:spLocks noGrp="1"/>
          </p:cNvSpPr>
          <p:nvPr>
            <p:ph type="title"/>
          </p:nvPr>
        </p:nvSpPr>
        <p:spPr>
          <a:xfrm>
            <a:off x="346074" y="445413"/>
            <a:ext cx="8797925" cy="430887"/>
          </a:xfrm>
        </p:spPr>
        <p:txBody>
          <a:bodyPr/>
          <a:lstStyle/>
          <a:p>
            <a:r>
              <a:rPr lang="pl-PL" dirty="0" smtClean="0"/>
              <a:t>Wzięcie udziału w referendum</a:t>
            </a:r>
            <a:endParaRPr lang="pl-PL" dirty="0"/>
          </a:p>
        </p:txBody>
      </p:sp>
      <p:sp>
        <p:nvSpPr>
          <p:cNvPr id="10" name="Symbol zastępczy tekstu 9"/>
          <p:cNvSpPr>
            <a:spLocks noGrp="1"/>
          </p:cNvSpPr>
          <p:nvPr>
            <p:ph type="body" sz="quarter" idx="19"/>
          </p:nvPr>
        </p:nvSpPr>
        <p:spPr>
          <a:xfrm>
            <a:off x="0" y="5617816"/>
            <a:ext cx="9144000" cy="692497"/>
          </a:xfrm>
        </p:spPr>
        <p:txBody>
          <a:bodyPr/>
          <a:lstStyle/>
          <a:p>
            <a:pPr lvl="0" algn="just"/>
            <a:r>
              <a:rPr lang="pl-PL" sz="1200" dirty="0" smtClean="0">
                <a:solidFill>
                  <a:srgbClr val="537177"/>
                </a:solidFill>
              </a:rPr>
              <a:t>Spośród tych osób, które deklarują chęć wzięcia udziału w referendum ponad połowa chce zagłosować za odwołaniem prezydenta, a jedna czwarta – przeciwko temu odwołaniu. Osób niezdecydowanych jest 12%, zaś 10% odmówiło odpowiedzi. </a:t>
            </a:r>
            <a:endParaRPr lang="pl-PL" dirty="0">
              <a:solidFill>
                <a:srgbClr val="537177"/>
              </a:solidFill>
            </a:endParaRPr>
          </a:p>
        </p:txBody>
      </p:sp>
      <p:sp>
        <p:nvSpPr>
          <p:cNvPr id="5" name="Symbol zastępczy stopki 4"/>
          <p:cNvSpPr>
            <a:spLocks noGrp="1"/>
          </p:cNvSpPr>
          <p:nvPr>
            <p:ph type="ftr" sz="quarter" idx="21"/>
          </p:nvPr>
        </p:nvSpPr>
        <p:spPr/>
        <p:txBody>
          <a:bodyPr/>
          <a:lstStyle/>
          <a:p>
            <a:pPr>
              <a:defRPr/>
            </a:pPr>
            <a:endParaRPr lang="pt-BR"/>
          </a:p>
        </p:txBody>
      </p:sp>
      <p:sp>
        <p:nvSpPr>
          <p:cNvPr id="6" name="Symbol zastępczy numeru slajdu 5"/>
          <p:cNvSpPr>
            <a:spLocks noGrp="1"/>
          </p:cNvSpPr>
          <p:nvPr>
            <p:ph type="sldNum" sz="quarter" idx="22"/>
          </p:nvPr>
        </p:nvSpPr>
        <p:spPr/>
        <p:txBody>
          <a:bodyPr/>
          <a:lstStyle/>
          <a:p>
            <a:pPr>
              <a:defRPr/>
            </a:pPr>
            <a:fld id="{7E780E03-1735-4FAF-8789-26E9DF0F7B86}" type="slidenum">
              <a:rPr lang="pl-PL" smtClean="0"/>
              <a:pPr>
                <a:defRPr/>
              </a:pPr>
              <a:t>35</a:t>
            </a:fld>
            <a:endParaRPr lang="pl-PL" dirty="0"/>
          </a:p>
        </p:txBody>
      </p:sp>
      <p:sp>
        <p:nvSpPr>
          <p:cNvPr id="17" name="pole tekstowe 9"/>
          <p:cNvSpPr txBox="1">
            <a:spLocks noChangeArrowheads="1"/>
          </p:cNvSpPr>
          <p:nvPr/>
        </p:nvSpPr>
        <p:spPr bwMode="auto">
          <a:xfrm>
            <a:off x="0" y="95945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pl-PL" sz="1000" b="1" dirty="0" smtClean="0">
                <a:latin typeface="+mn-lt"/>
              </a:rPr>
              <a:t>Q12</a:t>
            </a:r>
            <a:r>
              <a:rPr lang="pl-PL" sz="1000" b="1" dirty="0">
                <a:latin typeface="+mn-lt"/>
              </a:rPr>
              <a:t>. Czy wziąłby/ wzięłaby Pan(i) udział w takim referendum</a:t>
            </a:r>
            <a:r>
              <a:rPr lang="pl-PL" sz="1000" b="1" dirty="0" smtClean="0">
                <a:latin typeface="+mn-lt"/>
              </a:rPr>
              <a:t>?</a:t>
            </a:r>
            <a:r>
              <a:rPr lang="pl-PL" sz="1000" b="1" dirty="0">
                <a:latin typeface="+mn-lt"/>
              </a:rPr>
              <a:t/>
            </a:r>
            <a:br>
              <a:rPr lang="pl-PL" sz="1000" b="1" dirty="0">
                <a:latin typeface="+mn-lt"/>
              </a:rPr>
            </a:br>
            <a:r>
              <a:rPr lang="pl-PL" sz="800" i="1" dirty="0">
                <a:solidFill>
                  <a:srgbClr val="000000"/>
                </a:solidFill>
                <a:latin typeface="+mn-lt"/>
              </a:rPr>
              <a:t>Próba</a:t>
            </a:r>
            <a:r>
              <a:rPr lang="en-US" sz="800" i="1" dirty="0">
                <a:solidFill>
                  <a:srgbClr val="000000"/>
                </a:solidFill>
                <a:latin typeface="+mn-lt"/>
              </a:rPr>
              <a:t>:</a:t>
            </a:r>
            <a:r>
              <a:rPr lang="pl-PL" sz="800" i="1" dirty="0">
                <a:solidFill>
                  <a:srgbClr val="000000"/>
                </a:solidFill>
                <a:latin typeface="+mn-lt"/>
              </a:rPr>
              <a:t> mieszkańcy Zawiercia, N=500</a:t>
            </a:r>
          </a:p>
          <a:p>
            <a:pPr eaLnBrk="1" hangingPunct="1"/>
            <a:r>
              <a:rPr lang="pl-PL" sz="1000" b="1" dirty="0" smtClean="0">
                <a:latin typeface="+mn-lt"/>
              </a:rPr>
              <a:t>Q13. Czy zagłosował(a)by Pan(i):</a:t>
            </a:r>
            <a:br>
              <a:rPr lang="pl-PL" sz="1000" b="1" dirty="0" smtClean="0">
                <a:latin typeface="+mn-lt"/>
              </a:rPr>
            </a:br>
            <a:r>
              <a:rPr lang="pl-PL" sz="800" i="1" dirty="0">
                <a:solidFill>
                  <a:srgbClr val="000000"/>
                </a:solidFill>
                <a:latin typeface="+mn-lt"/>
              </a:rPr>
              <a:t>Próba</a:t>
            </a:r>
            <a:r>
              <a:rPr lang="en-US" sz="800" i="1" dirty="0">
                <a:solidFill>
                  <a:srgbClr val="000000"/>
                </a:solidFill>
                <a:latin typeface="+mn-lt"/>
              </a:rPr>
              <a:t>:</a:t>
            </a:r>
            <a:r>
              <a:rPr lang="pl-PL" sz="800" i="1" dirty="0">
                <a:solidFill>
                  <a:srgbClr val="000000"/>
                </a:solidFill>
                <a:latin typeface="+mn-lt"/>
              </a:rPr>
              <a:t> mieszkańcy Zawiercia, </a:t>
            </a:r>
            <a:r>
              <a:rPr lang="pl-PL" sz="800" i="1" dirty="0" smtClean="0">
                <a:solidFill>
                  <a:srgbClr val="000000"/>
                </a:solidFill>
                <a:latin typeface="+mn-lt"/>
              </a:rPr>
              <a:t>którzy wzięliby udział w referendum, N=217</a:t>
            </a:r>
            <a:endParaRPr lang="pl-PL" sz="800" i="1" dirty="0">
              <a:solidFill>
                <a:srgbClr val="000000"/>
              </a:solidFill>
              <a:latin typeface="+mn-lt"/>
            </a:endParaRPr>
          </a:p>
        </p:txBody>
      </p:sp>
      <p:sp>
        <p:nvSpPr>
          <p:cNvPr id="11" name="pole tekstowe 10"/>
          <p:cNvSpPr txBox="1"/>
          <p:nvPr/>
        </p:nvSpPr>
        <p:spPr>
          <a:xfrm>
            <a:off x="5652655" y="1695654"/>
            <a:ext cx="1954913" cy="369332"/>
          </a:xfrm>
          <a:prstGeom prst="rect">
            <a:avLst/>
          </a:prstGeom>
          <a:noFill/>
          <a:effectLst>
            <a:glow rad="101600">
              <a:schemeClr val="accent1">
                <a:satMod val="175000"/>
                <a:alpha val="40000"/>
              </a:schemeClr>
            </a:glow>
          </a:effectLst>
        </p:spPr>
        <p:txBody>
          <a:bodyPr wrap="square" rtlCol="0">
            <a:spAutoFit/>
          </a:bodyPr>
          <a:lstStyle/>
          <a:p>
            <a:pPr algn="r"/>
            <a:r>
              <a:rPr lang="pl-PL" b="1" dirty="0" smtClean="0">
                <a:solidFill>
                  <a:srgbClr val="00B050"/>
                </a:solidFill>
                <a:latin typeface="+mn-lt"/>
              </a:rPr>
              <a:t>Zagłosował(a)by:</a:t>
            </a:r>
            <a:endParaRPr lang="en-US" b="1" dirty="0" smtClean="0">
              <a:solidFill>
                <a:srgbClr val="00B050"/>
              </a:solidFill>
              <a:latin typeface="+mn-lt"/>
            </a:endParaRPr>
          </a:p>
        </p:txBody>
      </p:sp>
      <p:graphicFrame>
        <p:nvGraphicFramePr>
          <p:cNvPr id="18" name="Wykres 17"/>
          <p:cNvGraphicFramePr/>
          <p:nvPr>
            <p:extLst>
              <p:ext uri="{D42A27DB-BD31-4B8C-83A1-F6EECF244321}">
                <p14:modId xmlns:p14="http://schemas.microsoft.com/office/powerpoint/2010/main" val="1699878649"/>
              </p:ext>
            </p:extLst>
          </p:nvPr>
        </p:nvGraphicFramePr>
        <p:xfrm>
          <a:off x="4713431" y="2362200"/>
          <a:ext cx="4274705" cy="2968336"/>
        </p:xfrm>
        <a:graphic>
          <a:graphicData uri="http://schemas.openxmlformats.org/drawingml/2006/chart">
            <c:chart xmlns:c="http://schemas.openxmlformats.org/drawingml/2006/chart" xmlns:r="http://schemas.openxmlformats.org/officeDocument/2006/relationships" r:id="rId3"/>
          </a:graphicData>
        </a:graphic>
      </p:graphicFrame>
      <p:sp>
        <p:nvSpPr>
          <p:cNvPr id="20" name="pole tekstowe 19"/>
          <p:cNvSpPr txBox="1"/>
          <p:nvPr/>
        </p:nvSpPr>
        <p:spPr>
          <a:xfrm>
            <a:off x="3305607" y="3343378"/>
            <a:ext cx="914400" cy="707886"/>
          </a:xfrm>
          <a:prstGeom prst="rect">
            <a:avLst/>
          </a:prstGeom>
          <a:noFill/>
          <a:effectLst>
            <a:glow rad="101600">
              <a:schemeClr val="accent1">
                <a:satMod val="175000"/>
                <a:alpha val="40000"/>
              </a:schemeClr>
            </a:glow>
          </a:effectLst>
        </p:spPr>
        <p:txBody>
          <a:bodyPr wrap="square" rtlCol="0">
            <a:spAutoFit/>
          </a:bodyPr>
          <a:lstStyle/>
          <a:p>
            <a:pPr algn="r"/>
            <a:r>
              <a:rPr lang="pl-PL" sz="2000" b="1" dirty="0" smtClean="0">
                <a:solidFill>
                  <a:srgbClr val="00B050"/>
                </a:solidFill>
                <a:latin typeface="+mn-lt"/>
              </a:rPr>
              <a:t>217 osób </a:t>
            </a:r>
            <a:endParaRPr lang="en-US" sz="2000" b="1" dirty="0" smtClean="0">
              <a:solidFill>
                <a:srgbClr val="00B050"/>
              </a:solidFill>
              <a:latin typeface="+mn-lt"/>
            </a:endParaRPr>
          </a:p>
        </p:txBody>
      </p:sp>
    </p:spTree>
    <p:extLst>
      <p:ext uri="{BB962C8B-B14F-4D97-AF65-F5344CB8AC3E}">
        <p14:creationId xmlns:p14="http://schemas.microsoft.com/office/powerpoint/2010/main" val="2353117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36</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noProof="0" dirty="0" smtClean="0">
                <a:solidFill>
                  <a:srgbClr val="404040"/>
                </a:solidFill>
                <a:latin typeface="Georgia" pitchFamily="18" charset="0"/>
                <a:ea typeface="+mj-ea"/>
                <a:cs typeface="+mj-cs"/>
              </a:rPr>
              <a:t>Czy warto robić/brać udział </a:t>
            </a:r>
            <a:r>
              <a:rPr lang="pl-PL" sz="2800" noProof="0" smtClean="0">
                <a:solidFill>
                  <a:srgbClr val="404040"/>
                </a:solidFill>
                <a:latin typeface="Georgia" pitchFamily="18" charset="0"/>
                <a:ea typeface="+mj-ea"/>
                <a:cs typeface="+mj-cs"/>
              </a:rPr>
              <a:t>w referendum?</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sp>
        <p:nvSpPr>
          <p:cNvPr id="6" name="Symbol zastępczy zawartości 2"/>
          <p:cNvSpPr txBox="1">
            <a:spLocks/>
          </p:cNvSpPr>
          <p:nvPr/>
        </p:nvSpPr>
        <p:spPr>
          <a:xfrm>
            <a:off x="455225" y="1211365"/>
            <a:ext cx="8372475" cy="4702547"/>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Sfałszowane wybory</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Pojawiały się głosy, że przy ostatnich wyborach prezydenckich wokół urn działy się różne ’cuda’</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’Mówi się’ – opowiadali respondenci, że koledzy prezydenta wozili pijaczków do lokali wyborczych</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Były przykłady złamania ciszy wyborczej</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Zrywanie plakatów Mazura, zaklejanie plakatami Macha</a:t>
            </a:r>
          </a:p>
          <a:p>
            <a:pPr marL="177800" indent="-177800">
              <a:lnSpc>
                <a:spcPct val="130000"/>
              </a:lnSpc>
              <a:spcBef>
                <a:spcPts val="100"/>
              </a:spcBef>
              <a:spcAft>
                <a:spcPts val="100"/>
              </a:spcAft>
              <a:buClr>
                <a:schemeClr val="accent2"/>
              </a:buClr>
              <a:buFont typeface="Wingdings" pitchFamily="2" charset="2"/>
              <a:buChar char="Ø"/>
            </a:pPr>
            <a:endParaRPr lang="pl-PL" sz="1400" kern="0" cap="none" spc="0" dirty="0">
              <a:solidFill>
                <a:schemeClr val="tx1"/>
              </a:solidFill>
              <a:latin typeface="+mn-lt"/>
            </a:endParaRP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Poza tym prezydent </a:t>
            </a:r>
            <a:r>
              <a:rPr lang="pl-PL" sz="1400" b="1" kern="0" cap="none" spc="0" dirty="0" smtClean="0">
                <a:solidFill>
                  <a:schemeClr val="tx1"/>
                </a:solidFill>
                <a:latin typeface="+mn-lt"/>
              </a:rPr>
              <a:t>potrafi się zmobilizować </a:t>
            </a:r>
            <a:r>
              <a:rPr lang="pl-PL" sz="1400" kern="0" cap="none" spc="0" dirty="0" smtClean="0">
                <a:solidFill>
                  <a:schemeClr val="tx1"/>
                </a:solidFill>
                <a:latin typeface="+mn-lt"/>
              </a:rPr>
              <a:t>w momencie zagrożenia i dobrze wypromować swoje działania</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W odpowiedzi na zarzuty o brak inicjatywy w pozyskiwaniu inwestorów, zorganizowani w jednym z hoteli </a:t>
            </a:r>
            <a:r>
              <a:rPr lang="pl-PL" sz="1400" b="1" kern="0" cap="none" spc="0" dirty="0" smtClean="0">
                <a:solidFill>
                  <a:schemeClr val="tx1"/>
                </a:solidFill>
                <a:latin typeface="+mn-lt"/>
              </a:rPr>
              <a:t>konferencję</a:t>
            </a:r>
            <a:r>
              <a:rPr lang="pl-PL" sz="1400" kern="0" cap="none" spc="0" dirty="0" smtClean="0">
                <a:solidFill>
                  <a:schemeClr val="tx1"/>
                </a:solidFill>
                <a:latin typeface="+mn-lt"/>
              </a:rPr>
              <a:t> </a:t>
            </a:r>
            <a:r>
              <a:rPr lang="pl-PL" sz="1400" kern="0" cap="none" spc="0" dirty="0" err="1" smtClean="0">
                <a:solidFill>
                  <a:schemeClr val="tx1"/>
                </a:solidFill>
                <a:latin typeface="+mn-lt"/>
              </a:rPr>
              <a:t>ws</a:t>
            </a:r>
            <a:r>
              <a:rPr lang="pl-PL" sz="1400" kern="0" cap="none" spc="0" dirty="0" smtClean="0">
                <a:solidFill>
                  <a:schemeClr val="tx1"/>
                </a:solidFill>
                <a:latin typeface="+mn-lt"/>
              </a:rPr>
              <a:t>. pozyskiwania inwestorów, na której obecny był m.in. Grzegorz Napieralski – przedstawiciel UM na pytanie, jakie są wnioski z konferencji, nie był w stanie podać żadnych konkretów</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Ludzie opowiadali o </a:t>
            </a:r>
            <a:r>
              <a:rPr lang="pl-PL" sz="1400" b="1" kern="0" cap="none" spc="0" dirty="0" smtClean="0">
                <a:solidFill>
                  <a:schemeClr val="tx1"/>
                </a:solidFill>
                <a:latin typeface="+mn-lt"/>
              </a:rPr>
              <a:t>spotkania z mieszkańcami, piknikach </a:t>
            </a:r>
            <a:r>
              <a:rPr lang="pl-PL" sz="1400" kern="0" cap="none" spc="0" dirty="0" smtClean="0">
                <a:solidFill>
                  <a:schemeClr val="tx1"/>
                </a:solidFill>
                <a:latin typeface="+mn-lt"/>
              </a:rPr>
              <a:t>itp., na których prezydent chwalił się sukcesami</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Wszelkie nowe inwestycje są otwierane z </a:t>
            </a:r>
            <a:r>
              <a:rPr lang="pl-PL" sz="1400" b="1" kern="0" cap="none" spc="0" dirty="0" smtClean="0">
                <a:solidFill>
                  <a:schemeClr val="tx1"/>
                </a:solidFill>
                <a:latin typeface="+mn-lt"/>
              </a:rPr>
              <a:t>nieproporcjonalną pompą</a:t>
            </a:r>
            <a:r>
              <a:rPr lang="pl-PL" sz="1400" kern="0" cap="none" spc="0" dirty="0" smtClean="0">
                <a:solidFill>
                  <a:schemeClr val="tx1"/>
                </a:solidFill>
                <a:latin typeface="+mn-lt"/>
              </a:rPr>
              <a:t>; władze ’podczepiają się’ pod dobrze funkcjonujące inicjatywy (np. szkolne dni kariery, a kiedy nie są mile widziany, rzucają kłody pod nogi – np. młodzież nie jest wypuszczana ze szkół na spotkania z przedstawicielami uczelni, Solidarności Nauczycieli robi się trudności </a:t>
            </a:r>
            <a:br>
              <a:rPr lang="pl-PL" sz="1400" kern="0" cap="none" spc="0" dirty="0" smtClean="0">
                <a:solidFill>
                  <a:schemeClr val="tx1"/>
                </a:solidFill>
                <a:latin typeface="+mn-lt"/>
              </a:rPr>
            </a:br>
            <a:r>
              <a:rPr lang="pl-PL" sz="1400" kern="0" cap="none" spc="0" dirty="0" smtClean="0">
                <a:solidFill>
                  <a:schemeClr val="tx1"/>
                </a:solidFill>
                <a:latin typeface="+mn-lt"/>
              </a:rPr>
              <a:t>w korzystaniu z lokalu związkowego wynajmowanego od miasta itp.)</a:t>
            </a:r>
          </a:p>
        </p:txBody>
      </p:sp>
      <p:grpSp>
        <p:nvGrpSpPr>
          <p:cNvPr id="7" name="Grupa 6"/>
          <p:cNvGrpSpPr>
            <a:grpSpLocks/>
          </p:cNvGrpSpPr>
          <p:nvPr/>
        </p:nvGrpSpPr>
        <p:grpSpPr bwMode="auto">
          <a:xfrm>
            <a:off x="468313" y="6083573"/>
            <a:ext cx="8496300" cy="585787"/>
            <a:chOff x="450155" y="5929044"/>
            <a:chExt cx="8496944" cy="586182"/>
          </a:xfrm>
        </p:grpSpPr>
        <p:sp>
          <p:nvSpPr>
            <p:cNvPr id="8" name="pole tekstowe 16"/>
            <p:cNvSpPr txBox="1">
              <a:spLocks noChangeArrowheads="1"/>
            </p:cNvSpPr>
            <p:nvPr/>
          </p:nvSpPr>
          <p:spPr bwMode="auto">
            <a:xfrm>
              <a:off x="1146413" y="6052742"/>
              <a:ext cx="7800686" cy="338782"/>
            </a:xfrm>
            <a:prstGeom prst="rect">
              <a:avLst/>
            </a:prstGeom>
            <a:noFill/>
            <a:ln w="9525">
              <a:noFill/>
              <a:miter lim="800000"/>
              <a:headEnd/>
              <a:tailEnd/>
            </a:ln>
          </p:spPr>
          <p:txBody>
            <a:bodyPr anchor="ctr">
              <a:spAutoFit/>
            </a:bodyPr>
            <a:lstStyle/>
            <a:p>
              <a:r>
                <a:rPr lang="pl-PL" sz="1600" b="1" dirty="0" smtClean="0">
                  <a:solidFill>
                    <a:srgbClr val="990033"/>
                  </a:solidFill>
                  <a:latin typeface="+mn-lt"/>
                </a:rPr>
                <a:t>POCZUCIE OGRANICZONEJ MOŻLIWOŚCI WPŁYWANIA NA LOSY MIASTA POPRZEZ WYBORY</a:t>
              </a:r>
            </a:p>
          </p:txBody>
        </p:sp>
        <p:sp>
          <p:nvSpPr>
            <p:cNvPr id="9" name="Freeform 23"/>
            <p:cNvSpPr>
              <a:spLocks noEditPoints="1"/>
            </p:cNvSpPr>
            <p:nvPr/>
          </p:nvSpPr>
          <p:spPr bwMode="auto">
            <a:xfrm>
              <a:off x="450155" y="5929044"/>
              <a:ext cx="593453" cy="586182"/>
            </a:xfrm>
            <a:custGeom>
              <a:avLst/>
              <a:gdLst>
                <a:gd name="T0" fmla="*/ 286 w 572"/>
                <a:gd name="T1" fmla="*/ 0 h 572"/>
                <a:gd name="T2" fmla="*/ 0 w 572"/>
                <a:gd name="T3" fmla="*/ 286 h 572"/>
                <a:gd name="T4" fmla="*/ 286 w 572"/>
                <a:gd name="T5" fmla="*/ 572 h 572"/>
                <a:gd name="T6" fmla="*/ 572 w 572"/>
                <a:gd name="T7" fmla="*/ 286 h 572"/>
                <a:gd name="T8" fmla="*/ 286 w 572"/>
                <a:gd name="T9" fmla="*/ 0 h 572"/>
                <a:gd name="T10" fmla="*/ 273 w 572"/>
                <a:gd name="T11" fmla="*/ 72 h 572"/>
                <a:gd name="T12" fmla="*/ 285 w 572"/>
                <a:gd name="T13" fmla="*/ 61 h 572"/>
                <a:gd name="T14" fmla="*/ 296 w 572"/>
                <a:gd name="T15" fmla="*/ 72 h 572"/>
                <a:gd name="T16" fmla="*/ 296 w 572"/>
                <a:gd name="T17" fmla="*/ 167 h 572"/>
                <a:gd name="T18" fmla="*/ 285 w 572"/>
                <a:gd name="T19" fmla="*/ 179 h 572"/>
                <a:gd name="T20" fmla="*/ 273 w 572"/>
                <a:gd name="T21" fmla="*/ 167 h 572"/>
                <a:gd name="T22" fmla="*/ 273 w 572"/>
                <a:gd name="T23" fmla="*/ 72 h 572"/>
                <a:gd name="T24" fmla="*/ 164 w 572"/>
                <a:gd name="T25" fmla="*/ 286 h 572"/>
                <a:gd name="T26" fmla="*/ 68 w 572"/>
                <a:gd name="T27" fmla="*/ 286 h 572"/>
                <a:gd name="T28" fmla="*/ 57 w 572"/>
                <a:gd name="T29" fmla="*/ 275 h 572"/>
                <a:gd name="T30" fmla="*/ 68 w 572"/>
                <a:gd name="T31" fmla="*/ 263 h 572"/>
                <a:gd name="T32" fmla="*/ 164 w 572"/>
                <a:gd name="T33" fmla="*/ 263 h 572"/>
                <a:gd name="T34" fmla="*/ 175 w 572"/>
                <a:gd name="T35" fmla="*/ 275 h 572"/>
                <a:gd name="T36" fmla="*/ 164 w 572"/>
                <a:gd name="T37" fmla="*/ 286 h 572"/>
                <a:gd name="T38" fmla="*/ 120 w 572"/>
                <a:gd name="T39" fmla="*/ 139 h 572"/>
                <a:gd name="T40" fmla="*/ 120 w 572"/>
                <a:gd name="T41" fmla="*/ 123 h 572"/>
                <a:gd name="T42" fmla="*/ 135 w 572"/>
                <a:gd name="T43" fmla="*/ 123 h 572"/>
                <a:gd name="T44" fmla="*/ 203 w 572"/>
                <a:gd name="T45" fmla="*/ 191 h 572"/>
                <a:gd name="T46" fmla="*/ 203 w 572"/>
                <a:gd name="T47" fmla="*/ 207 h 572"/>
                <a:gd name="T48" fmla="*/ 187 w 572"/>
                <a:gd name="T49" fmla="*/ 207 h 572"/>
                <a:gd name="T50" fmla="*/ 120 w 572"/>
                <a:gd name="T51" fmla="*/ 139 h 572"/>
                <a:gd name="T52" fmla="*/ 327 w 572"/>
                <a:gd name="T53" fmla="*/ 373 h 572"/>
                <a:gd name="T54" fmla="*/ 327 w 572"/>
                <a:gd name="T55" fmla="*/ 445 h 572"/>
                <a:gd name="T56" fmla="*/ 308 w 572"/>
                <a:gd name="T57" fmla="*/ 464 h 572"/>
                <a:gd name="T58" fmla="*/ 261 w 572"/>
                <a:gd name="T59" fmla="*/ 464 h 572"/>
                <a:gd name="T60" fmla="*/ 242 w 572"/>
                <a:gd name="T61" fmla="*/ 445 h 572"/>
                <a:gd name="T62" fmla="*/ 242 w 572"/>
                <a:gd name="T63" fmla="*/ 373 h 572"/>
                <a:gd name="T64" fmla="*/ 192 w 572"/>
                <a:gd name="T65" fmla="*/ 291 h 572"/>
                <a:gd name="T66" fmla="*/ 285 w 572"/>
                <a:gd name="T67" fmla="*/ 199 h 572"/>
                <a:gd name="T68" fmla="*/ 377 w 572"/>
                <a:gd name="T69" fmla="*/ 291 h 572"/>
                <a:gd name="T70" fmla="*/ 327 w 572"/>
                <a:gd name="T71" fmla="*/ 373 h 572"/>
                <a:gd name="T72" fmla="*/ 365 w 572"/>
                <a:gd name="T73" fmla="*/ 207 h 572"/>
                <a:gd name="T74" fmla="*/ 365 w 572"/>
                <a:gd name="T75" fmla="*/ 191 h 572"/>
                <a:gd name="T76" fmla="*/ 433 w 572"/>
                <a:gd name="T77" fmla="*/ 123 h 572"/>
                <a:gd name="T78" fmla="*/ 449 w 572"/>
                <a:gd name="T79" fmla="*/ 123 h 572"/>
                <a:gd name="T80" fmla="*/ 449 w 572"/>
                <a:gd name="T81" fmla="*/ 139 h 572"/>
                <a:gd name="T82" fmla="*/ 381 w 572"/>
                <a:gd name="T83" fmla="*/ 207 h 572"/>
                <a:gd name="T84" fmla="*/ 365 w 572"/>
                <a:gd name="T85" fmla="*/ 207 h 572"/>
                <a:gd name="T86" fmla="*/ 503 w 572"/>
                <a:gd name="T87" fmla="*/ 286 h 572"/>
                <a:gd name="T88" fmla="*/ 408 w 572"/>
                <a:gd name="T89" fmla="*/ 286 h 572"/>
                <a:gd name="T90" fmla="*/ 396 w 572"/>
                <a:gd name="T91" fmla="*/ 275 h 572"/>
                <a:gd name="T92" fmla="*/ 408 w 572"/>
                <a:gd name="T93" fmla="*/ 263 h 572"/>
                <a:gd name="T94" fmla="*/ 503 w 572"/>
                <a:gd name="T95" fmla="*/ 263 h 572"/>
                <a:gd name="T96" fmla="*/ 515 w 572"/>
                <a:gd name="T97" fmla="*/ 275 h 572"/>
                <a:gd name="T98" fmla="*/ 503 w 572"/>
                <a:gd name="T99" fmla="*/ 286 h 5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72"/>
                <a:gd name="T152" fmla="*/ 572 w 572"/>
                <a:gd name="T153" fmla="*/ 572 h 5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72">
                  <a:moveTo>
                    <a:pt x="286" y="0"/>
                  </a:moveTo>
                  <a:cubicBezTo>
                    <a:pt x="128" y="0"/>
                    <a:pt x="0" y="128"/>
                    <a:pt x="0" y="286"/>
                  </a:cubicBezTo>
                  <a:cubicBezTo>
                    <a:pt x="0" y="444"/>
                    <a:pt x="128" y="572"/>
                    <a:pt x="286" y="572"/>
                  </a:cubicBezTo>
                  <a:cubicBezTo>
                    <a:pt x="444" y="572"/>
                    <a:pt x="572" y="444"/>
                    <a:pt x="572" y="286"/>
                  </a:cubicBezTo>
                  <a:cubicBezTo>
                    <a:pt x="572" y="128"/>
                    <a:pt x="444" y="0"/>
                    <a:pt x="286" y="0"/>
                  </a:cubicBezTo>
                  <a:close/>
                  <a:moveTo>
                    <a:pt x="273" y="72"/>
                  </a:moveTo>
                  <a:cubicBezTo>
                    <a:pt x="273" y="66"/>
                    <a:pt x="278" y="61"/>
                    <a:pt x="285" y="61"/>
                  </a:cubicBezTo>
                  <a:cubicBezTo>
                    <a:pt x="291" y="61"/>
                    <a:pt x="296" y="66"/>
                    <a:pt x="296" y="72"/>
                  </a:cubicBezTo>
                  <a:cubicBezTo>
                    <a:pt x="296" y="167"/>
                    <a:pt x="296" y="167"/>
                    <a:pt x="296" y="167"/>
                  </a:cubicBezTo>
                  <a:cubicBezTo>
                    <a:pt x="296" y="174"/>
                    <a:pt x="291" y="179"/>
                    <a:pt x="285" y="179"/>
                  </a:cubicBezTo>
                  <a:cubicBezTo>
                    <a:pt x="278" y="179"/>
                    <a:pt x="273" y="174"/>
                    <a:pt x="273" y="167"/>
                  </a:cubicBezTo>
                  <a:lnTo>
                    <a:pt x="273" y="72"/>
                  </a:lnTo>
                  <a:close/>
                  <a:moveTo>
                    <a:pt x="164" y="286"/>
                  </a:moveTo>
                  <a:cubicBezTo>
                    <a:pt x="68" y="286"/>
                    <a:pt x="68" y="286"/>
                    <a:pt x="68" y="286"/>
                  </a:cubicBezTo>
                  <a:cubicBezTo>
                    <a:pt x="62" y="286"/>
                    <a:pt x="57" y="281"/>
                    <a:pt x="57" y="275"/>
                  </a:cubicBezTo>
                  <a:cubicBezTo>
                    <a:pt x="57" y="269"/>
                    <a:pt x="62" y="263"/>
                    <a:pt x="68" y="263"/>
                  </a:cubicBezTo>
                  <a:cubicBezTo>
                    <a:pt x="164" y="263"/>
                    <a:pt x="164" y="263"/>
                    <a:pt x="164" y="263"/>
                  </a:cubicBezTo>
                  <a:cubicBezTo>
                    <a:pt x="170" y="263"/>
                    <a:pt x="175" y="269"/>
                    <a:pt x="175" y="275"/>
                  </a:cubicBezTo>
                  <a:cubicBezTo>
                    <a:pt x="175" y="281"/>
                    <a:pt x="170" y="286"/>
                    <a:pt x="164" y="286"/>
                  </a:cubicBezTo>
                  <a:close/>
                  <a:moveTo>
                    <a:pt x="120" y="139"/>
                  </a:moveTo>
                  <a:cubicBezTo>
                    <a:pt x="115" y="135"/>
                    <a:pt x="115" y="127"/>
                    <a:pt x="120" y="123"/>
                  </a:cubicBezTo>
                  <a:cubicBezTo>
                    <a:pt x="124" y="119"/>
                    <a:pt x="131" y="119"/>
                    <a:pt x="135" y="123"/>
                  </a:cubicBezTo>
                  <a:cubicBezTo>
                    <a:pt x="203" y="191"/>
                    <a:pt x="203" y="191"/>
                    <a:pt x="203" y="191"/>
                  </a:cubicBezTo>
                  <a:cubicBezTo>
                    <a:pt x="207" y="195"/>
                    <a:pt x="207" y="202"/>
                    <a:pt x="203" y="207"/>
                  </a:cubicBezTo>
                  <a:cubicBezTo>
                    <a:pt x="199" y="211"/>
                    <a:pt x="192" y="211"/>
                    <a:pt x="187" y="207"/>
                  </a:cubicBezTo>
                  <a:lnTo>
                    <a:pt x="120" y="139"/>
                  </a:lnTo>
                  <a:close/>
                  <a:moveTo>
                    <a:pt x="327" y="373"/>
                  </a:moveTo>
                  <a:cubicBezTo>
                    <a:pt x="327" y="445"/>
                    <a:pt x="327" y="445"/>
                    <a:pt x="327" y="445"/>
                  </a:cubicBezTo>
                  <a:cubicBezTo>
                    <a:pt x="327" y="455"/>
                    <a:pt x="319" y="464"/>
                    <a:pt x="308" y="464"/>
                  </a:cubicBezTo>
                  <a:cubicBezTo>
                    <a:pt x="261" y="464"/>
                    <a:pt x="261" y="464"/>
                    <a:pt x="261" y="464"/>
                  </a:cubicBezTo>
                  <a:cubicBezTo>
                    <a:pt x="251" y="464"/>
                    <a:pt x="242" y="455"/>
                    <a:pt x="242" y="445"/>
                  </a:cubicBezTo>
                  <a:cubicBezTo>
                    <a:pt x="242" y="373"/>
                    <a:pt x="242" y="373"/>
                    <a:pt x="242" y="373"/>
                  </a:cubicBezTo>
                  <a:cubicBezTo>
                    <a:pt x="212" y="358"/>
                    <a:pt x="192" y="327"/>
                    <a:pt x="192" y="291"/>
                  </a:cubicBezTo>
                  <a:cubicBezTo>
                    <a:pt x="192" y="240"/>
                    <a:pt x="233" y="199"/>
                    <a:pt x="285" y="199"/>
                  </a:cubicBezTo>
                  <a:cubicBezTo>
                    <a:pt x="336" y="199"/>
                    <a:pt x="377" y="240"/>
                    <a:pt x="377" y="291"/>
                  </a:cubicBezTo>
                  <a:cubicBezTo>
                    <a:pt x="377" y="327"/>
                    <a:pt x="357" y="358"/>
                    <a:pt x="327" y="373"/>
                  </a:cubicBezTo>
                  <a:close/>
                  <a:moveTo>
                    <a:pt x="365" y="207"/>
                  </a:moveTo>
                  <a:cubicBezTo>
                    <a:pt x="361" y="202"/>
                    <a:pt x="361" y="195"/>
                    <a:pt x="365" y="191"/>
                  </a:cubicBezTo>
                  <a:cubicBezTo>
                    <a:pt x="433" y="123"/>
                    <a:pt x="433" y="123"/>
                    <a:pt x="433" y="123"/>
                  </a:cubicBezTo>
                  <a:cubicBezTo>
                    <a:pt x="437" y="119"/>
                    <a:pt x="444" y="119"/>
                    <a:pt x="449" y="123"/>
                  </a:cubicBezTo>
                  <a:cubicBezTo>
                    <a:pt x="453" y="127"/>
                    <a:pt x="453" y="135"/>
                    <a:pt x="449" y="139"/>
                  </a:cubicBezTo>
                  <a:cubicBezTo>
                    <a:pt x="381" y="207"/>
                    <a:pt x="381" y="207"/>
                    <a:pt x="381" y="207"/>
                  </a:cubicBezTo>
                  <a:cubicBezTo>
                    <a:pt x="377" y="211"/>
                    <a:pt x="370" y="211"/>
                    <a:pt x="365" y="207"/>
                  </a:cubicBezTo>
                  <a:close/>
                  <a:moveTo>
                    <a:pt x="503" y="286"/>
                  </a:moveTo>
                  <a:cubicBezTo>
                    <a:pt x="408" y="286"/>
                    <a:pt x="408" y="286"/>
                    <a:pt x="408" y="286"/>
                  </a:cubicBezTo>
                  <a:cubicBezTo>
                    <a:pt x="401" y="286"/>
                    <a:pt x="396" y="281"/>
                    <a:pt x="396" y="275"/>
                  </a:cubicBezTo>
                  <a:cubicBezTo>
                    <a:pt x="396" y="269"/>
                    <a:pt x="401" y="263"/>
                    <a:pt x="408" y="263"/>
                  </a:cubicBezTo>
                  <a:cubicBezTo>
                    <a:pt x="503" y="263"/>
                    <a:pt x="503" y="263"/>
                    <a:pt x="503" y="263"/>
                  </a:cubicBezTo>
                  <a:cubicBezTo>
                    <a:pt x="510" y="263"/>
                    <a:pt x="515" y="269"/>
                    <a:pt x="515" y="275"/>
                  </a:cubicBezTo>
                  <a:cubicBezTo>
                    <a:pt x="515" y="281"/>
                    <a:pt x="510" y="286"/>
                    <a:pt x="503" y="286"/>
                  </a:cubicBezTo>
                  <a:close/>
                </a:path>
              </a:pathLst>
            </a:custGeom>
            <a:solidFill>
              <a:srgbClr val="990033"/>
            </a:solidFill>
            <a:ln w="28" cap="flat">
              <a:solidFill>
                <a:srgbClr val="FFFFFF"/>
              </a:solidFill>
              <a:prstDash val="solid"/>
              <a:miter lim="800000"/>
              <a:headEnd/>
              <a:tailEnd/>
            </a:ln>
          </p:spPr>
          <p:txBody>
            <a:bodyPr anchor="ctr"/>
            <a:lstStyle/>
            <a:p>
              <a:endParaRPr lang="pl-PL">
                <a:latin typeface="+mn-lt"/>
              </a:endParaRPr>
            </a:p>
          </p:txBody>
        </p:sp>
      </p:grpSp>
    </p:spTree>
    <p:extLst>
      <p:ext uri="{BB962C8B-B14F-4D97-AF65-F5344CB8AC3E}">
        <p14:creationId xmlns:p14="http://schemas.microsoft.com/office/powerpoint/2010/main" val="18950391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827584" y="3613312"/>
            <a:ext cx="8057519" cy="492443"/>
          </a:xfrm>
        </p:spPr>
        <p:txBody>
          <a:bodyPr/>
          <a:lstStyle/>
          <a:p>
            <a:r>
              <a:rPr lang="pl-PL" sz="3200" b="1" dirty="0" smtClean="0">
                <a:latin typeface="+mn-lt"/>
              </a:rPr>
              <a:t>Oczekiwania odnośnie przyszłości</a:t>
            </a:r>
            <a:endParaRPr lang="en-US" sz="3200" b="1" dirty="0">
              <a:latin typeface="+mn-lt"/>
            </a:endParaRPr>
          </a:p>
        </p:txBody>
      </p:sp>
    </p:spTree>
    <p:extLst>
      <p:ext uri="{BB962C8B-B14F-4D97-AF65-F5344CB8AC3E}">
        <p14:creationId xmlns:p14="http://schemas.microsoft.com/office/powerpoint/2010/main" val="2790314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38</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Jakiej przyszłości chcą dla Zawiercia?</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graphicFrame>
        <p:nvGraphicFramePr>
          <p:cNvPr id="2" name="Diagram 1"/>
          <p:cNvGraphicFramePr/>
          <p:nvPr>
            <p:extLst>
              <p:ext uri="{D42A27DB-BD31-4B8C-83A1-F6EECF244321}">
                <p14:modId xmlns:p14="http://schemas.microsoft.com/office/powerpoint/2010/main" val="2426384161"/>
              </p:ext>
            </p:extLst>
          </p:nvPr>
        </p:nvGraphicFramePr>
        <p:xfrm>
          <a:off x="474663" y="1397000"/>
          <a:ext cx="8194323" cy="4410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0559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342900" y="14526"/>
            <a:ext cx="8439150" cy="861774"/>
          </a:xfrm>
        </p:spPr>
        <p:txBody>
          <a:bodyPr/>
          <a:lstStyle/>
          <a:p>
            <a:r>
              <a:rPr lang="pl-PL" dirty="0"/>
              <a:t>Działania, które powinny zostać podjęte </a:t>
            </a:r>
            <a:r>
              <a:rPr lang="pl-PL" dirty="0" smtClean="0"/>
              <a:t/>
            </a:r>
            <a:br>
              <a:rPr lang="pl-PL" dirty="0" smtClean="0"/>
            </a:br>
            <a:r>
              <a:rPr lang="pl-PL" dirty="0" smtClean="0"/>
              <a:t>w </a:t>
            </a:r>
            <a:r>
              <a:rPr lang="pl-PL" dirty="0"/>
              <a:t>Zawierciu</a:t>
            </a:r>
            <a:r>
              <a:rPr lang="pl-PL" dirty="0" smtClean="0"/>
              <a:t> – top2boxes</a:t>
            </a:r>
            <a:endParaRPr lang="pl-PL" dirty="0"/>
          </a:p>
        </p:txBody>
      </p:sp>
      <p:sp>
        <p:nvSpPr>
          <p:cNvPr id="5" name="Symbol zastępczy stopki 4"/>
          <p:cNvSpPr>
            <a:spLocks noGrp="1"/>
          </p:cNvSpPr>
          <p:nvPr>
            <p:ph type="ftr" sz="quarter" idx="21"/>
          </p:nvPr>
        </p:nvSpPr>
        <p:spPr/>
        <p:txBody>
          <a:bodyPr/>
          <a:lstStyle/>
          <a:p>
            <a:pPr>
              <a:defRPr/>
            </a:pPr>
            <a:endParaRPr lang="pt-BR" dirty="0"/>
          </a:p>
        </p:txBody>
      </p:sp>
      <p:sp>
        <p:nvSpPr>
          <p:cNvPr id="6" name="Symbol zastępczy numeru slajdu 5"/>
          <p:cNvSpPr>
            <a:spLocks noGrp="1"/>
          </p:cNvSpPr>
          <p:nvPr>
            <p:ph type="sldNum" sz="quarter" idx="22"/>
          </p:nvPr>
        </p:nvSpPr>
        <p:spPr/>
        <p:txBody>
          <a:bodyPr/>
          <a:lstStyle/>
          <a:p>
            <a:pPr>
              <a:defRPr/>
            </a:pPr>
            <a:fld id="{7E780E03-1735-4FAF-8789-26E9DF0F7B86}" type="slidenum">
              <a:rPr lang="pl-PL" smtClean="0"/>
              <a:pPr>
                <a:defRPr/>
              </a:pPr>
              <a:t>39</a:t>
            </a:fld>
            <a:endParaRPr lang="pl-PL" dirty="0"/>
          </a:p>
        </p:txBody>
      </p:sp>
      <p:sp>
        <p:nvSpPr>
          <p:cNvPr id="18" name="pole tekstowe 9"/>
          <p:cNvSpPr txBox="1">
            <a:spLocks noChangeArrowheads="1"/>
          </p:cNvSpPr>
          <p:nvPr/>
        </p:nvSpPr>
        <p:spPr bwMode="auto">
          <a:xfrm>
            <a:off x="0" y="9594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pl-PL" sz="1000" b="1" dirty="0">
                <a:latin typeface="+mn-lt"/>
              </a:rPr>
              <a:t>Q7. Odczytam teraz listę różnych działań. Proszę powiedzieć, na ile Pana(i) zdaniem ważne jest, aby zostały podjęte w Zawierciu. Proszę użyć skali od 1 do 5, gdzie 1 oznacza zupełnie nieważne, a 5 - bardzo ważne</a:t>
            </a:r>
            <a:r>
              <a:rPr lang="pl-PL" sz="1000" b="1" dirty="0" smtClean="0">
                <a:latin typeface="+mn-lt"/>
              </a:rPr>
              <a:t>.</a:t>
            </a:r>
            <a:br>
              <a:rPr lang="pl-PL" sz="1000" b="1" dirty="0" smtClean="0">
                <a:latin typeface="+mn-lt"/>
              </a:rPr>
            </a:br>
            <a:r>
              <a:rPr lang="pl-PL" sz="800" i="1" dirty="0" smtClean="0">
                <a:solidFill>
                  <a:srgbClr val="000000"/>
                </a:solidFill>
                <a:latin typeface="+mn-lt"/>
              </a:rPr>
              <a:t>Próba</a:t>
            </a:r>
            <a:r>
              <a:rPr lang="en-US" sz="800" i="1" dirty="0" smtClean="0">
                <a:solidFill>
                  <a:srgbClr val="000000"/>
                </a:solidFill>
                <a:latin typeface="+mn-lt"/>
              </a:rPr>
              <a:t>:</a:t>
            </a:r>
            <a:r>
              <a:rPr lang="pl-PL" sz="800" i="1" dirty="0" smtClean="0">
                <a:solidFill>
                  <a:srgbClr val="000000"/>
                </a:solidFill>
                <a:latin typeface="+mn-lt"/>
              </a:rPr>
              <a:t> mieszkańcy Zawiercia, N=500</a:t>
            </a:r>
            <a:endParaRPr lang="pl-PL" sz="800" i="1" dirty="0">
              <a:solidFill>
                <a:srgbClr val="000000"/>
              </a:solidFill>
              <a:latin typeface="+mn-lt"/>
            </a:endParaRPr>
          </a:p>
        </p:txBody>
      </p:sp>
      <p:graphicFrame>
        <p:nvGraphicFramePr>
          <p:cNvPr id="19" name="Wykres 18"/>
          <p:cNvGraphicFramePr/>
          <p:nvPr>
            <p:extLst>
              <p:ext uri="{D42A27DB-BD31-4B8C-83A1-F6EECF244321}">
                <p14:modId xmlns:p14="http://schemas.microsoft.com/office/powerpoint/2010/main" val="3683391566"/>
              </p:ext>
            </p:extLst>
          </p:nvPr>
        </p:nvGraphicFramePr>
        <p:xfrm>
          <a:off x="135081" y="1093246"/>
          <a:ext cx="8842664"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Symbol zastępczy tekstu 9"/>
          <p:cNvSpPr>
            <a:spLocks noGrp="1"/>
          </p:cNvSpPr>
          <p:nvPr>
            <p:ph type="body" sz="quarter" idx="19"/>
          </p:nvPr>
        </p:nvSpPr>
        <p:spPr>
          <a:xfrm>
            <a:off x="0" y="5097363"/>
            <a:ext cx="9144000" cy="1431161"/>
          </a:xfrm>
        </p:spPr>
        <p:txBody>
          <a:bodyPr/>
          <a:lstStyle/>
          <a:p>
            <a:pPr lvl="0" algn="just">
              <a:tabLst>
                <a:tab pos="174625" algn="l"/>
              </a:tabLst>
            </a:pPr>
            <a:r>
              <a:rPr lang="pl-PL" sz="1200" dirty="0" smtClean="0">
                <a:solidFill>
                  <a:srgbClr val="537177"/>
                </a:solidFill>
              </a:rPr>
              <a:t>Najważniejsze rzeczy, które powinny być zrobione w ich mieście, to według zawiercian: obwodnica miasta, uzdrowienie sytuacji w szpitalu, ściągnięcie inwestorów i wykorzystanie położenia do celów turystyki. Te sprawy są niemal równie często wymieniane przez badanych. Prawie równie często wskazywane są rozwój małych przedsiębiorstw oraz zachęta do przejęcia odpowiedzialności za miasto przez młodych ludzi przez włączenie ich w procesy decyzyjne. W parze z tym ostatnim zagadnieniem idzie – </a:t>
            </a:r>
            <a:r>
              <a:rPr lang="pl-PL" sz="1200" dirty="0">
                <a:solidFill>
                  <a:srgbClr val="537177"/>
                </a:solidFill>
              </a:rPr>
              <a:t>także </a:t>
            </a:r>
            <a:r>
              <a:rPr lang="pl-PL" sz="1200" dirty="0" smtClean="0">
                <a:solidFill>
                  <a:srgbClr val="537177"/>
                </a:solidFill>
              </a:rPr>
              <a:t>często wymieniane – rozbicie układów urzędniczych. Na tym tle wydaje się, że pozostałe sprawy – wykorzystanie źródeł geotermalnych, a szczególnie wybudowanie galerii handlowej – nie plasują się   	wysoko na liście potrzeb mieszkańców miasta.</a:t>
            </a:r>
            <a:endParaRPr lang="pl-PL" dirty="0"/>
          </a:p>
        </p:txBody>
      </p:sp>
      <p:pic>
        <p:nvPicPr>
          <p:cNvPr id="8" name="Picture 2" descr="C:\badania\olg_wag\Olga.009\Zawiercie\100px-POL_Zawiercie_CO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89016"/>
            <a:ext cx="474793" cy="56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430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827584" y="3613312"/>
            <a:ext cx="8057519" cy="492443"/>
          </a:xfrm>
        </p:spPr>
        <p:txBody>
          <a:bodyPr/>
          <a:lstStyle/>
          <a:p>
            <a:r>
              <a:rPr lang="pl-PL" sz="3200" b="1" dirty="0" smtClean="0">
                <a:latin typeface="+mn-lt"/>
              </a:rPr>
              <a:t>Postrzeganie sytuacji w Polsce i w mieście</a:t>
            </a:r>
            <a:endParaRPr lang="en-US" sz="3200" b="1" dirty="0">
              <a:latin typeface="+mn-lt"/>
            </a:endParaRPr>
          </a:p>
        </p:txBody>
      </p:sp>
    </p:spTree>
    <p:extLst>
      <p:ext uri="{BB962C8B-B14F-4D97-AF65-F5344CB8AC3E}">
        <p14:creationId xmlns:p14="http://schemas.microsoft.com/office/powerpoint/2010/main" val="145528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36301529"/>
              </p:ext>
            </p:extLst>
          </p:nvPr>
        </p:nvGraphicFramePr>
        <p:xfrm>
          <a:off x="-380009" y="1076907"/>
          <a:ext cx="6305796" cy="4765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40</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noProof="0" dirty="0" smtClean="0">
                <a:solidFill>
                  <a:srgbClr val="404040"/>
                </a:solidFill>
                <a:latin typeface="Georgia" pitchFamily="18" charset="0"/>
                <a:ea typeface="+mj-ea"/>
                <a:cs typeface="+mj-cs"/>
              </a:rPr>
              <a:t>Jaki powinien być idealny prezydent Zawiercia?</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grpSp>
        <p:nvGrpSpPr>
          <p:cNvPr id="4" name="Grupa 3"/>
          <p:cNvGrpSpPr>
            <a:grpSpLocks/>
          </p:cNvGrpSpPr>
          <p:nvPr/>
        </p:nvGrpSpPr>
        <p:grpSpPr bwMode="auto">
          <a:xfrm>
            <a:off x="468313" y="6019772"/>
            <a:ext cx="8496300" cy="585787"/>
            <a:chOff x="450155" y="5929044"/>
            <a:chExt cx="8496944" cy="586182"/>
          </a:xfrm>
        </p:grpSpPr>
        <p:sp>
          <p:nvSpPr>
            <p:cNvPr id="6" name="pole tekstowe 16"/>
            <p:cNvSpPr txBox="1">
              <a:spLocks noChangeArrowheads="1"/>
            </p:cNvSpPr>
            <p:nvPr/>
          </p:nvSpPr>
          <p:spPr bwMode="auto">
            <a:xfrm>
              <a:off x="1146413" y="5929549"/>
              <a:ext cx="7800686" cy="585169"/>
            </a:xfrm>
            <a:prstGeom prst="rect">
              <a:avLst/>
            </a:prstGeom>
            <a:noFill/>
            <a:ln w="9525">
              <a:noFill/>
              <a:miter lim="800000"/>
              <a:headEnd/>
              <a:tailEnd/>
            </a:ln>
          </p:spPr>
          <p:txBody>
            <a:bodyPr anchor="ctr">
              <a:spAutoFit/>
            </a:bodyPr>
            <a:lstStyle/>
            <a:p>
              <a:r>
                <a:rPr lang="pl-PL" sz="1600" b="1" dirty="0" smtClean="0">
                  <a:solidFill>
                    <a:srgbClr val="990033"/>
                  </a:solidFill>
                  <a:latin typeface="+mn-lt"/>
                </a:rPr>
                <a:t>MUSI PRZYJŚĆ KTOŚ Z POMYSŁEM, DO KTÓREGO PRZEKONA LUDZI; </a:t>
              </a:r>
              <a:br>
                <a:rPr lang="pl-PL" sz="1600" b="1" dirty="0" smtClean="0">
                  <a:solidFill>
                    <a:srgbClr val="990033"/>
                  </a:solidFill>
                  <a:latin typeface="+mn-lt"/>
                </a:rPr>
              </a:br>
              <a:r>
                <a:rPr lang="pl-PL" sz="1600" b="1" dirty="0" smtClean="0">
                  <a:solidFill>
                    <a:srgbClr val="990033"/>
                  </a:solidFill>
                  <a:latin typeface="+mn-lt"/>
                </a:rPr>
                <a:t>POKAŻE PERSPEKTYWĘ DLA MIASTA I DLA MŁODYCH</a:t>
              </a:r>
              <a:endParaRPr lang="en-US" sz="1600" b="1" dirty="0">
                <a:solidFill>
                  <a:srgbClr val="990033"/>
                </a:solidFill>
                <a:latin typeface="+mn-lt"/>
              </a:endParaRPr>
            </a:p>
          </p:txBody>
        </p:sp>
        <p:sp>
          <p:nvSpPr>
            <p:cNvPr id="7" name="Freeform 23"/>
            <p:cNvSpPr>
              <a:spLocks noEditPoints="1"/>
            </p:cNvSpPr>
            <p:nvPr/>
          </p:nvSpPr>
          <p:spPr bwMode="auto">
            <a:xfrm>
              <a:off x="450155" y="5929044"/>
              <a:ext cx="593453" cy="586182"/>
            </a:xfrm>
            <a:custGeom>
              <a:avLst/>
              <a:gdLst>
                <a:gd name="T0" fmla="*/ 286 w 572"/>
                <a:gd name="T1" fmla="*/ 0 h 572"/>
                <a:gd name="T2" fmla="*/ 0 w 572"/>
                <a:gd name="T3" fmla="*/ 286 h 572"/>
                <a:gd name="T4" fmla="*/ 286 w 572"/>
                <a:gd name="T5" fmla="*/ 572 h 572"/>
                <a:gd name="T6" fmla="*/ 572 w 572"/>
                <a:gd name="T7" fmla="*/ 286 h 572"/>
                <a:gd name="T8" fmla="*/ 286 w 572"/>
                <a:gd name="T9" fmla="*/ 0 h 572"/>
                <a:gd name="T10" fmla="*/ 273 w 572"/>
                <a:gd name="T11" fmla="*/ 72 h 572"/>
                <a:gd name="T12" fmla="*/ 285 w 572"/>
                <a:gd name="T13" fmla="*/ 61 h 572"/>
                <a:gd name="T14" fmla="*/ 296 w 572"/>
                <a:gd name="T15" fmla="*/ 72 h 572"/>
                <a:gd name="T16" fmla="*/ 296 w 572"/>
                <a:gd name="T17" fmla="*/ 167 h 572"/>
                <a:gd name="T18" fmla="*/ 285 w 572"/>
                <a:gd name="T19" fmla="*/ 179 h 572"/>
                <a:gd name="T20" fmla="*/ 273 w 572"/>
                <a:gd name="T21" fmla="*/ 167 h 572"/>
                <a:gd name="T22" fmla="*/ 273 w 572"/>
                <a:gd name="T23" fmla="*/ 72 h 572"/>
                <a:gd name="T24" fmla="*/ 164 w 572"/>
                <a:gd name="T25" fmla="*/ 286 h 572"/>
                <a:gd name="T26" fmla="*/ 68 w 572"/>
                <a:gd name="T27" fmla="*/ 286 h 572"/>
                <a:gd name="T28" fmla="*/ 57 w 572"/>
                <a:gd name="T29" fmla="*/ 275 h 572"/>
                <a:gd name="T30" fmla="*/ 68 w 572"/>
                <a:gd name="T31" fmla="*/ 263 h 572"/>
                <a:gd name="T32" fmla="*/ 164 w 572"/>
                <a:gd name="T33" fmla="*/ 263 h 572"/>
                <a:gd name="T34" fmla="*/ 175 w 572"/>
                <a:gd name="T35" fmla="*/ 275 h 572"/>
                <a:gd name="T36" fmla="*/ 164 w 572"/>
                <a:gd name="T37" fmla="*/ 286 h 572"/>
                <a:gd name="T38" fmla="*/ 120 w 572"/>
                <a:gd name="T39" fmla="*/ 139 h 572"/>
                <a:gd name="T40" fmla="*/ 120 w 572"/>
                <a:gd name="T41" fmla="*/ 123 h 572"/>
                <a:gd name="T42" fmla="*/ 135 w 572"/>
                <a:gd name="T43" fmla="*/ 123 h 572"/>
                <a:gd name="T44" fmla="*/ 203 w 572"/>
                <a:gd name="T45" fmla="*/ 191 h 572"/>
                <a:gd name="T46" fmla="*/ 203 w 572"/>
                <a:gd name="T47" fmla="*/ 207 h 572"/>
                <a:gd name="T48" fmla="*/ 187 w 572"/>
                <a:gd name="T49" fmla="*/ 207 h 572"/>
                <a:gd name="T50" fmla="*/ 120 w 572"/>
                <a:gd name="T51" fmla="*/ 139 h 572"/>
                <a:gd name="T52" fmla="*/ 327 w 572"/>
                <a:gd name="T53" fmla="*/ 373 h 572"/>
                <a:gd name="T54" fmla="*/ 327 w 572"/>
                <a:gd name="T55" fmla="*/ 445 h 572"/>
                <a:gd name="T56" fmla="*/ 308 w 572"/>
                <a:gd name="T57" fmla="*/ 464 h 572"/>
                <a:gd name="T58" fmla="*/ 261 w 572"/>
                <a:gd name="T59" fmla="*/ 464 h 572"/>
                <a:gd name="T60" fmla="*/ 242 w 572"/>
                <a:gd name="T61" fmla="*/ 445 h 572"/>
                <a:gd name="T62" fmla="*/ 242 w 572"/>
                <a:gd name="T63" fmla="*/ 373 h 572"/>
                <a:gd name="T64" fmla="*/ 192 w 572"/>
                <a:gd name="T65" fmla="*/ 291 h 572"/>
                <a:gd name="T66" fmla="*/ 285 w 572"/>
                <a:gd name="T67" fmla="*/ 199 h 572"/>
                <a:gd name="T68" fmla="*/ 377 w 572"/>
                <a:gd name="T69" fmla="*/ 291 h 572"/>
                <a:gd name="T70" fmla="*/ 327 w 572"/>
                <a:gd name="T71" fmla="*/ 373 h 572"/>
                <a:gd name="T72" fmla="*/ 365 w 572"/>
                <a:gd name="T73" fmla="*/ 207 h 572"/>
                <a:gd name="T74" fmla="*/ 365 w 572"/>
                <a:gd name="T75" fmla="*/ 191 h 572"/>
                <a:gd name="T76" fmla="*/ 433 w 572"/>
                <a:gd name="T77" fmla="*/ 123 h 572"/>
                <a:gd name="T78" fmla="*/ 449 w 572"/>
                <a:gd name="T79" fmla="*/ 123 h 572"/>
                <a:gd name="T80" fmla="*/ 449 w 572"/>
                <a:gd name="T81" fmla="*/ 139 h 572"/>
                <a:gd name="T82" fmla="*/ 381 w 572"/>
                <a:gd name="T83" fmla="*/ 207 h 572"/>
                <a:gd name="T84" fmla="*/ 365 w 572"/>
                <a:gd name="T85" fmla="*/ 207 h 572"/>
                <a:gd name="T86" fmla="*/ 503 w 572"/>
                <a:gd name="T87" fmla="*/ 286 h 572"/>
                <a:gd name="T88" fmla="*/ 408 w 572"/>
                <a:gd name="T89" fmla="*/ 286 h 572"/>
                <a:gd name="T90" fmla="*/ 396 w 572"/>
                <a:gd name="T91" fmla="*/ 275 h 572"/>
                <a:gd name="T92" fmla="*/ 408 w 572"/>
                <a:gd name="T93" fmla="*/ 263 h 572"/>
                <a:gd name="T94" fmla="*/ 503 w 572"/>
                <a:gd name="T95" fmla="*/ 263 h 572"/>
                <a:gd name="T96" fmla="*/ 515 w 572"/>
                <a:gd name="T97" fmla="*/ 275 h 572"/>
                <a:gd name="T98" fmla="*/ 503 w 572"/>
                <a:gd name="T99" fmla="*/ 286 h 5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72"/>
                <a:gd name="T152" fmla="*/ 572 w 572"/>
                <a:gd name="T153" fmla="*/ 572 h 5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72">
                  <a:moveTo>
                    <a:pt x="286" y="0"/>
                  </a:moveTo>
                  <a:cubicBezTo>
                    <a:pt x="128" y="0"/>
                    <a:pt x="0" y="128"/>
                    <a:pt x="0" y="286"/>
                  </a:cubicBezTo>
                  <a:cubicBezTo>
                    <a:pt x="0" y="444"/>
                    <a:pt x="128" y="572"/>
                    <a:pt x="286" y="572"/>
                  </a:cubicBezTo>
                  <a:cubicBezTo>
                    <a:pt x="444" y="572"/>
                    <a:pt x="572" y="444"/>
                    <a:pt x="572" y="286"/>
                  </a:cubicBezTo>
                  <a:cubicBezTo>
                    <a:pt x="572" y="128"/>
                    <a:pt x="444" y="0"/>
                    <a:pt x="286" y="0"/>
                  </a:cubicBezTo>
                  <a:close/>
                  <a:moveTo>
                    <a:pt x="273" y="72"/>
                  </a:moveTo>
                  <a:cubicBezTo>
                    <a:pt x="273" y="66"/>
                    <a:pt x="278" y="61"/>
                    <a:pt x="285" y="61"/>
                  </a:cubicBezTo>
                  <a:cubicBezTo>
                    <a:pt x="291" y="61"/>
                    <a:pt x="296" y="66"/>
                    <a:pt x="296" y="72"/>
                  </a:cubicBezTo>
                  <a:cubicBezTo>
                    <a:pt x="296" y="167"/>
                    <a:pt x="296" y="167"/>
                    <a:pt x="296" y="167"/>
                  </a:cubicBezTo>
                  <a:cubicBezTo>
                    <a:pt x="296" y="174"/>
                    <a:pt x="291" y="179"/>
                    <a:pt x="285" y="179"/>
                  </a:cubicBezTo>
                  <a:cubicBezTo>
                    <a:pt x="278" y="179"/>
                    <a:pt x="273" y="174"/>
                    <a:pt x="273" y="167"/>
                  </a:cubicBezTo>
                  <a:lnTo>
                    <a:pt x="273" y="72"/>
                  </a:lnTo>
                  <a:close/>
                  <a:moveTo>
                    <a:pt x="164" y="286"/>
                  </a:moveTo>
                  <a:cubicBezTo>
                    <a:pt x="68" y="286"/>
                    <a:pt x="68" y="286"/>
                    <a:pt x="68" y="286"/>
                  </a:cubicBezTo>
                  <a:cubicBezTo>
                    <a:pt x="62" y="286"/>
                    <a:pt x="57" y="281"/>
                    <a:pt x="57" y="275"/>
                  </a:cubicBezTo>
                  <a:cubicBezTo>
                    <a:pt x="57" y="269"/>
                    <a:pt x="62" y="263"/>
                    <a:pt x="68" y="263"/>
                  </a:cubicBezTo>
                  <a:cubicBezTo>
                    <a:pt x="164" y="263"/>
                    <a:pt x="164" y="263"/>
                    <a:pt x="164" y="263"/>
                  </a:cubicBezTo>
                  <a:cubicBezTo>
                    <a:pt x="170" y="263"/>
                    <a:pt x="175" y="269"/>
                    <a:pt x="175" y="275"/>
                  </a:cubicBezTo>
                  <a:cubicBezTo>
                    <a:pt x="175" y="281"/>
                    <a:pt x="170" y="286"/>
                    <a:pt x="164" y="286"/>
                  </a:cubicBezTo>
                  <a:close/>
                  <a:moveTo>
                    <a:pt x="120" y="139"/>
                  </a:moveTo>
                  <a:cubicBezTo>
                    <a:pt x="115" y="135"/>
                    <a:pt x="115" y="127"/>
                    <a:pt x="120" y="123"/>
                  </a:cubicBezTo>
                  <a:cubicBezTo>
                    <a:pt x="124" y="119"/>
                    <a:pt x="131" y="119"/>
                    <a:pt x="135" y="123"/>
                  </a:cubicBezTo>
                  <a:cubicBezTo>
                    <a:pt x="203" y="191"/>
                    <a:pt x="203" y="191"/>
                    <a:pt x="203" y="191"/>
                  </a:cubicBezTo>
                  <a:cubicBezTo>
                    <a:pt x="207" y="195"/>
                    <a:pt x="207" y="202"/>
                    <a:pt x="203" y="207"/>
                  </a:cubicBezTo>
                  <a:cubicBezTo>
                    <a:pt x="199" y="211"/>
                    <a:pt x="192" y="211"/>
                    <a:pt x="187" y="207"/>
                  </a:cubicBezTo>
                  <a:lnTo>
                    <a:pt x="120" y="139"/>
                  </a:lnTo>
                  <a:close/>
                  <a:moveTo>
                    <a:pt x="327" y="373"/>
                  </a:moveTo>
                  <a:cubicBezTo>
                    <a:pt x="327" y="445"/>
                    <a:pt x="327" y="445"/>
                    <a:pt x="327" y="445"/>
                  </a:cubicBezTo>
                  <a:cubicBezTo>
                    <a:pt x="327" y="455"/>
                    <a:pt x="319" y="464"/>
                    <a:pt x="308" y="464"/>
                  </a:cubicBezTo>
                  <a:cubicBezTo>
                    <a:pt x="261" y="464"/>
                    <a:pt x="261" y="464"/>
                    <a:pt x="261" y="464"/>
                  </a:cubicBezTo>
                  <a:cubicBezTo>
                    <a:pt x="251" y="464"/>
                    <a:pt x="242" y="455"/>
                    <a:pt x="242" y="445"/>
                  </a:cubicBezTo>
                  <a:cubicBezTo>
                    <a:pt x="242" y="373"/>
                    <a:pt x="242" y="373"/>
                    <a:pt x="242" y="373"/>
                  </a:cubicBezTo>
                  <a:cubicBezTo>
                    <a:pt x="212" y="358"/>
                    <a:pt x="192" y="327"/>
                    <a:pt x="192" y="291"/>
                  </a:cubicBezTo>
                  <a:cubicBezTo>
                    <a:pt x="192" y="240"/>
                    <a:pt x="233" y="199"/>
                    <a:pt x="285" y="199"/>
                  </a:cubicBezTo>
                  <a:cubicBezTo>
                    <a:pt x="336" y="199"/>
                    <a:pt x="377" y="240"/>
                    <a:pt x="377" y="291"/>
                  </a:cubicBezTo>
                  <a:cubicBezTo>
                    <a:pt x="377" y="327"/>
                    <a:pt x="357" y="358"/>
                    <a:pt x="327" y="373"/>
                  </a:cubicBezTo>
                  <a:close/>
                  <a:moveTo>
                    <a:pt x="365" y="207"/>
                  </a:moveTo>
                  <a:cubicBezTo>
                    <a:pt x="361" y="202"/>
                    <a:pt x="361" y="195"/>
                    <a:pt x="365" y="191"/>
                  </a:cubicBezTo>
                  <a:cubicBezTo>
                    <a:pt x="433" y="123"/>
                    <a:pt x="433" y="123"/>
                    <a:pt x="433" y="123"/>
                  </a:cubicBezTo>
                  <a:cubicBezTo>
                    <a:pt x="437" y="119"/>
                    <a:pt x="444" y="119"/>
                    <a:pt x="449" y="123"/>
                  </a:cubicBezTo>
                  <a:cubicBezTo>
                    <a:pt x="453" y="127"/>
                    <a:pt x="453" y="135"/>
                    <a:pt x="449" y="139"/>
                  </a:cubicBezTo>
                  <a:cubicBezTo>
                    <a:pt x="381" y="207"/>
                    <a:pt x="381" y="207"/>
                    <a:pt x="381" y="207"/>
                  </a:cubicBezTo>
                  <a:cubicBezTo>
                    <a:pt x="377" y="211"/>
                    <a:pt x="370" y="211"/>
                    <a:pt x="365" y="207"/>
                  </a:cubicBezTo>
                  <a:close/>
                  <a:moveTo>
                    <a:pt x="503" y="286"/>
                  </a:moveTo>
                  <a:cubicBezTo>
                    <a:pt x="408" y="286"/>
                    <a:pt x="408" y="286"/>
                    <a:pt x="408" y="286"/>
                  </a:cubicBezTo>
                  <a:cubicBezTo>
                    <a:pt x="401" y="286"/>
                    <a:pt x="396" y="281"/>
                    <a:pt x="396" y="275"/>
                  </a:cubicBezTo>
                  <a:cubicBezTo>
                    <a:pt x="396" y="269"/>
                    <a:pt x="401" y="263"/>
                    <a:pt x="408" y="263"/>
                  </a:cubicBezTo>
                  <a:cubicBezTo>
                    <a:pt x="503" y="263"/>
                    <a:pt x="503" y="263"/>
                    <a:pt x="503" y="263"/>
                  </a:cubicBezTo>
                  <a:cubicBezTo>
                    <a:pt x="510" y="263"/>
                    <a:pt x="515" y="269"/>
                    <a:pt x="515" y="275"/>
                  </a:cubicBezTo>
                  <a:cubicBezTo>
                    <a:pt x="515" y="281"/>
                    <a:pt x="510" y="286"/>
                    <a:pt x="503" y="286"/>
                  </a:cubicBezTo>
                  <a:close/>
                </a:path>
              </a:pathLst>
            </a:custGeom>
            <a:solidFill>
              <a:srgbClr val="990033"/>
            </a:solidFill>
            <a:ln w="28" cap="flat">
              <a:solidFill>
                <a:srgbClr val="FFFFFF"/>
              </a:solidFill>
              <a:prstDash val="solid"/>
              <a:miter lim="800000"/>
              <a:headEnd/>
              <a:tailEnd/>
            </a:ln>
          </p:spPr>
          <p:txBody>
            <a:bodyPr anchor="ctr"/>
            <a:lstStyle/>
            <a:p>
              <a:endParaRPr lang="pl-PL">
                <a:latin typeface="+mn-lt"/>
              </a:endParaRPr>
            </a:p>
          </p:txBody>
        </p:sp>
      </p:grpSp>
      <p:sp>
        <p:nvSpPr>
          <p:cNvPr id="8" name="Symbol zastępczy zawartości 2"/>
          <p:cNvSpPr txBox="1">
            <a:spLocks/>
          </p:cNvSpPr>
          <p:nvPr/>
        </p:nvSpPr>
        <p:spPr>
          <a:xfrm>
            <a:off x="5557652" y="1112532"/>
            <a:ext cx="3272023" cy="4404699"/>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Ale kto by to mógł być?</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Ludzie </a:t>
            </a:r>
            <a:r>
              <a:rPr lang="pl-PL" sz="1400" b="1" kern="0" cap="none" spc="0" dirty="0" smtClean="0">
                <a:solidFill>
                  <a:schemeClr val="tx1"/>
                </a:solidFill>
                <a:latin typeface="+mn-lt"/>
              </a:rPr>
              <a:t>nie widzą dobrego kandydata </a:t>
            </a:r>
            <a:r>
              <a:rPr lang="pl-PL" sz="1400" kern="0" cap="none" spc="0" dirty="0" smtClean="0">
                <a:solidFill>
                  <a:schemeClr val="tx1"/>
                </a:solidFill>
                <a:latin typeface="+mn-lt"/>
              </a:rPr>
              <a:t>na stanowisko prezydenta miasta</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Anna </a:t>
            </a:r>
            <a:r>
              <a:rPr lang="pl-PL" sz="1400" kern="0" cap="none" spc="0" dirty="0" err="1" smtClean="0">
                <a:solidFill>
                  <a:schemeClr val="tx1"/>
                </a:solidFill>
                <a:latin typeface="+mn-lt"/>
              </a:rPr>
              <a:t>Nemś</a:t>
            </a:r>
            <a:r>
              <a:rPr lang="pl-PL" sz="1400" kern="0" cap="none" spc="0" dirty="0" smtClean="0">
                <a:solidFill>
                  <a:schemeClr val="tx1"/>
                </a:solidFill>
                <a:latin typeface="+mn-lt"/>
              </a:rPr>
              <a:t> jest bardziej </a:t>
            </a:r>
            <a:r>
              <a:rPr lang="pl-PL" sz="1400" b="1" kern="0" cap="none" spc="0" dirty="0" smtClean="0">
                <a:solidFill>
                  <a:schemeClr val="tx1"/>
                </a:solidFill>
                <a:latin typeface="+mn-lt"/>
              </a:rPr>
              <a:t>posłem i barwną postacią lokalnego życia politycznego</a:t>
            </a:r>
            <a:r>
              <a:rPr lang="pl-PL" sz="1400" kern="0" cap="none" spc="0" dirty="0" smtClean="0">
                <a:solidFill>
                  <a:schemeClr val="tx1"/>
                </a:solidFill>
                <a:latin typeface="+mn-lt"/>
              </a:rPr>
              <a:t> niż poważną alternatywą</a:t>
            </a:r>
          </a:p>
          <a:p>
            <a:pPr marL="177800" indent="-177800">
              <a:lnSpc>
                <a:spcPct val="130000"/>
              </a:lnSpc>
              <a:buClr>
                <a:schemeClr val="accent2"/>
              </a:buClr>
              <a:buFont typeface="Wingdings" pitchFamily="2" charset="2"/>
              <a:buChar char="Ø"/>
            </a:pPr>
            <a:r>
              <a:rPr lang="pl-PL" sz="1400" kern="0" cap="none" spc="0" dirty="0" smtClean="0">
                <a:solidFill>
                  <a:schemeClr val="tx1"/>
                </a:solidFill>
                <a:latin typeface="+mn-lt"/>
              </a:rPr>
              <a:t>Pozostałe osoby to nazwiska znane, ale nie dające wrażenia</a:t>
            </a:r>
            <a:r>
              <a:rPr lang="pl-PL" sz="1400" b="1" kern="0" cap="none" spc="0" dirty="0" smtClean="0">
                <a:solidFill>
                  <a:schemeClr val="tx1"/>
                </a:solidFill>
                <a:latin typeface="+mn-lt"/>
              </a:rPr>
              <a:t>, że podołają zadaniu </a:t>
            </a:r>
            <a:endParaRPr lang="pl-PL" sz="1400" kern="0" cap="none" spc="0" dirty="0">
              <a:solidFill>
                <a:schemeClr val="tx1"/>
              </a:solidFill>
              <a:latin typeface="+mn-lt"/>
            </a:endParaRPr>
          </a:p>
          <a:p>
            <a:pPr marL="577850" lvl="1" indent="-177800">
              <a:lnSpc>
                <a:spcPct val="130000"/>
              </a:lnSpc>
              <a:buClr>
                <a:schemeClr val="accent2"/>
              </a:buClr>
              <a:buFont typeface="Wingdings" pitchFamily="2" charset="2"/>
              <a:buChar char="Ø"/>
            </a:pPr>
            <a:r>
              <a:rPr lang="pl-PL" sz="1400" kern="0" cap="none" spc="0" dirty="0" smtClean="0">
                <a:solidFill>
                  <a:schemeClr val="tx1"/>
                </a:solidFill>
                <a:latin typeface="+mn-lt"/>
              </a:rPr>
              <a:t>Rok ciągle nie jest dyrektorem szpitala (to jak ma walczyć z układem)</a:t>
            </a:r>
          </a:p>
          <a:p>
            <a:pPr marL="577850" lvl="1" indent="-177800">
              <a:lnSpc>
                <a:spcPct val="130000"/>
              </a:lnSpc>
              <a:buClr>
                <a:schemeClr val="accent2"/>
              </a:buClr>
              <a:buFont typeface="Wingdings" pitchFamily="2" charset="2"/>
              <a:buChar char="Ø"/>
            </a:pPr>
            <a:r>
              <a:rPr lang="pl-PL" sz="1400" kern="0" cap="none" spc="0" dirty="0" smtClean="0">
                <a:solidFill>
                  <a:schemeClr val="tx1"/>
                </a:solidFill>
                <a:latin typeface="+mn-lt"/>
              </a:rPr>
              <a:t>Mazur już był</a:t>
            </a:r>
          </a:p>
          <a:p>
            <a:pPr marL="577850" lvl="1" indent="-177800">
              <a:lnSpc>
                <a:spcPct val="130000"/>
              </a:lnSpc>
              <a:buClr>
                <a:schemeClr val="accent2"/>
              </a:buClr>
              <a:buFont typeface="Wingdings" pitchFamily="2" charset="2"/>
              <a:buChar char="Ø"/>
            </a:pPr>
            <a:r>
              <a:rPr lang="pl-PL" sz="1400" kern="0" cap="none" spc="0" dirty="0" err="1" smtClean="0">
                <a:solidFill>
                  <a:schemeClr val="tx1"/>
                </a:solidFill>
                <a:latin typeface="+mn-lt"/>
              </a:rPr>
              <a:t>Nemś</a:t>
            </a:r>
            <a:r>
              <a:rPr lang="pl-PL" sz="1400" kern="0" cap="none" spc="0" dirty="0" smtClean="0">
                <a:solidFill>
                  <a:schemeClr val="tx1"/>
                </a:solidFill>
                <a:latin typeface="+mn-lt"/>
              </a:rPr>
              <a:t> – jest posłem i w sumie nie wiadomo, jaka jest jej rola </a:t>
            </a:r>
            <a:br>
              <a:rPr lang="pl-PL" sz="1400" kern="0" cap="none" spc="0" dirty="0" smtClean="0">
                <a:solidFill>
                  <a:schemeClr val="tx1"/>
                </a:solidFill>
                <a:latin typeface="+mn-lt"/>
              </a:rPr>
            </a:br>
            <a:r>
              <a:rPr lang="pl-PL" sz="1400" kern="0" cap="none" spc="0" dirty="0" smtClean="0">
                <a:solidFill>
                  <a:schemeClr val="tx1"/>
                </a:solidFill>
                <a:latin typeface="+mn-lt"/>
              </a:rPr>
              <a:t>w referendum</a:t>
            </a:r>
          </a:p>
        </p:txBody>
      </p:sp>
      <p:sp>
        <p:nvSpPr>
          <p:cNvPr id="3" name="pole tekstowe 2"/>
          <p:cNvSpPr txBox="1"/>
          <p:nvPr/>
        </p:nvSpPr>
        <p:spPr>
          <a:xfrm>
            <a:off x="2070266" y="2458727"/>
            <a:ext cx="1282536" cy="1569660"/>
          </a:xfrm>
          <a:prstGeom prst="rect">
            <a:avLst/>
          </a:prstGeom>
          <a:noFill/>
        </p:spPr>
        <p:txBody>
          <a:bodyPr wrap="square" rtlCol="0">
            <a:spAutoFit/>
          </a:bodyPr>
          <a:lstStyle/>
          <a:p>
            <a:pPr algn="ctr"/>
            <a:r>
              <a:rPr lang="pl-PL" sz="9600" b="1" dirty="0" smtClean="0">
                <a:solidFill>
                  <a:schemeClr val="accent6">
                    <a:lumMod val="60000"/>
                    <a:lumOff val="40000"/>
                  </a:schemeClr>
                </a:solidFill>
              </a:rPr>
              <a:t>?</a:t>
            </a:r>
            <a:endParaRPr lang="en-US" sz="9600" b="1" dirty="0" smtClean="0">
              <a:solidFill>
                <a:schemeClr val="accent6">
                  <a:lumMod val="60000"/>
                  <a:lumOff val="40000"/>
                </a:schemeClr>
              </a:solidFill>
            </a:endParaRPr>
          </a:p>
        </p:txBody>
      </p:sp>
    </p:spTree>
    <p:extLst>
      <p:ext uri="{BB962C8B-B14F-4D97-AF65-F5344CB8AC3E}">
        <p14:creationId xmlns:p14="http://schemas.microsoft.com/office/powerpoint/2010/main" val="1156737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rzałka w prawo 2"/>
          <p:cNvSpPr/>
          <p:nvPr/>
        </p:nvSpPr>
        <p:spPr>
          <a:xfrm>
            <a:off x="2028825" y="2414046"/>
            <a:ext cx="2408093" cy="3002973"/>
          </a:xfrm>
          <a:prstGeom prst="rightArrow">
            <a:avLst>
              <a:gd name="adj1" fmla="val 72837"/>
              <a:gd name="adj2" fmla="val 18832"/>
            </a:avLst>
          </a:prstGeom>
          <a:solidFill>
            <a:schemeClr val="accent1">
              <a:lumMod val="20000"/>
              <a:lumOff val="80000"/>
            </a:schemeClr>
          </a:soli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endParaRPr lang="pl-PL" dirty="0" err="1" smtClean="0">
              <a:solidFill>
                <a:srgbClr val="537177"/>
              </a:solidFill>
              <a:latin typeface="Arial Narrow" pitchFamily="34" charset="0"/>
            </a:endParaRPr>
          </a:p>
        </p:txBody>
      </p:sp>
      <p:graphicFrame>
        <p:nvGraphicFramePr>
          <p:cNvPr id="13" name="Wykres 12"/>
          <p:cNvGraphicFramePr/>
          <p:nvPr>
            <p:extLst>
              <p:ext uri="{D42A27DB-BD31-4B8C-83A1-F6EECF244321}">
                <p14:modId xmlns:p14="http://schemas.microsoft.com/office/powerpoint/2010/main" val="1258954003"/>
              </p:ext>
            </p:extLst>
          </p:nvPr>
        </p:nvGraphicFramePr>
        <p:xfrm>
          <a:off x="-128773" y="2194681"/>
          <a:ext cx="4052454" cy="3028373"/>
        </p:xfrm>
        <a:graphic>
          <a:graphicData uri="http://schemas.openxmlformats.org/drawingml/2006/chart">
            <c:chart xmlns:c="http://schemas.openxmlformats.org/drawingml/2006/chart" xmlns:r="http://schemas.openxmlformats.org/officeDocument/2006/relationships" r:id="rId2"/>
          </a:graphicData>
        </a:graphic>
      </p:graphicFrame>
      <p:sp>
        <p:nvSpPr>
          <p:cNvPr id="15" name="pole tekstowe 14"/>
          <p:cNvSpPr txBox="1"/>
          <p:nvPr/>
        </p:nvSpPr>
        <p:spPr>
          <a:xfrm>
            <a:off x="474662" y="1686027"/>
            <a:ext cx="3027073" cy="646331"/>
          </a:xfrm>
          <a:prstGeom prst="rect">
            <a:avLst/>
          </a:prstGeom>
          <a:noFill/>
          <a:effectLst>
            <a:glow rad="101600">
              <a:schemeClr val="accent1">
                <a:satMod val="175000"/>
                <a:alpha val="40000"/>
              </a:schemeClr>
            </a:glow>
          </a:effectLst>
        </p:spPr>
        <p:txBody>
          <a:bodyPr wrap="square" rtlCol="0">
            <a:spAutoFit/>
          </a:bodyPr>
          <a:lstStyle/>
          <a:p>
            <a:pPr algn="ctr"/>
            <a:r>
              <a:rPr lang="pl-PL" b="1" dirty="0" smtClean="0">
                <a:solidFill>
                  <a:srgbClr val="00B050"/>
                </a:solidFill>
                <a:latin typeface="+mn-lt"/>
              </a:rPr>
              <a:t>Wzięłaby(wziąłby) udział</a:t>
            </a:r>
            <a:br>
              <a:rPr lang="pl-PL" b="1" dirty="0" smtClean="0">
                <a:solidFill>
                  <a:srgbClr val="00B050"/>
                </a:solidFill>
                <a:latin typeface="+mn-lt"/>
              </a:rPr>
            </a:br>
            <a:r>
              <a:rPr lang="pl-PL" b="1" dirty="0" smtClean="0">
                <a:solidFill>
                  <a:srgbClr val="00B050"/>
                </a:solidFill>
                <a:latin typeface="+mn-lt"/>
              </a:rPr>
              <a:t>we </a:t>
            </a:r>
            <a:r>
              <a:rPr lang="pl-PL" b="1" dirty="0">
                <a:solidFill>
                  <a:srgbClr val="00B050"/>
                </a:solidFill>
                <a:latin typeface="+mn-lt"/>
              </a:rPr>
              <a:t>wcześniejszych </a:t>
            </a:r>
            <a:r>
              <a:rPr lang="pl-PL" b="1" dirty="0" smtClean="0">
                <a:solidFill>
                  <a:srgbClr val="00B050"/>
                </a:solidFill>
                <a:latin typeface="+mn-lt"/>
              </a:rPr>
              <a:t>wyborach?</a:t>
            </a:r>
            <a:endParaRPr lang="en-US" b="1" dirty="0" smtClean="0">
              <a:solidFill>
                <a:srgbClr val="00B050"/>
              </a:solidFill>
              <a:latin typeface="+mn-lt"/>
            </a:endParaRPr>
          </a:p>
        </p:txBody>
      </p:sp>
      <p:sp>
        <p:nvSpPr>
          <p:cNvPr id="7" name="Tytuł 6"/>
          <p:cNvSpPr>
            <a:spLocks noGrp="1"/>
          </p:cNvSpPr>
          <p:nvPr>
            <p:ph type="title"/>
          </p:nvPr>
        </p:nvSpPr>
        <p:spPr>
          <a:xfrm>
            <a:off x="346074" y="445413"/>
            <a:ext cx="8797925" cy="430887"/>
          </a:xfrm>
        </p:spPr>
        <p:txBody>
          <a:bodyPr/>
          <a:lstStyle/>
          <a:p>
            <a:r>
              <a:rPr lang="pl-PL" dirty="0" smtClean="0"/>
              <a:t>Wzięcie </a:t>
            </a:r>
            <a:r>
              <a:rPr lang="pl-PL" dirty="0"/>
              <a:t>udziału we wcześniejszych </a:t>
            </a:r>
            <a:r>
              <a:rPr lang="pl-PL" dirty="0" smtClean="0"/>
              <a:t>wyborach</a:t>
            </a:r>
            <a:endParaRPr lang="pl-PL" dirty="0"/>
          </a:p>
        </p:txBody>
      </p:sp>
      <p:sp>
        <p:nvSpPr>
          <p:cNvPr id="10" name="Symbol zastępczy tekstu 9"/>
          <p:cNvSpPr>
            <a:spLocks noGrp="1"/>
          </p:cNvSpPr>
          <p:nvPr>
            <p:ph type="body" sz="quarter" idx="19"/>
          </p:nvPr>
        </p:nvSpPr>
        <p:spPr>
          <a:xfrm>
            <a:off x="0" y="5282029"/>
            <a:ext cx="9144000" cy="1246495"/>
          </a:xfrm>
        </p:spPr>
        <p:txBody>
          <a:bodyPr/>
          <a:lstStyle/>
          <a:p>
            <a:pPr lvl="0" algn="just"/>
            <a:r>
              <a:rPr lang="pl-PL" sz="1200" dirty="0">
                <a:solidFill>
                  <a:srgbClr val="537177"/>
                </a:solidFill>
              </a:rPr>
              <a:t>Gdyby obecny prezydent został odwołany i </a:t>
            </a:r>
            <a:r>
              <a:rPr lang="pl-PL" sz="1200" dirty="0" smtClean="0">
                <a:solidFill>
                  <a:srgbClr val="537177"/>
                </a:solidFill>
              </a:rPr>
              <a:t>odbyły </a:t>
            </a:r>
            <a:r>
              <a:rPr lang="pl-PL" sz="1200" dirty="0">
                <a:solidFill>
                  <a:srgbClr val="537177"/>
                </a:solidFill>
              </a:rPr>
              <a:t>się wcześniejsze wybory, </a:t>
            </a:r>
            <a:r>
              <a:rPr lang="pl-PL" sz="1200" dirty="0" smtClean="0">
                <a:solidFill>
                  <a:srgbClr val="537177"/>
                </a:solidFill>
              </a:rPr>
              <a:t>prawie ¾ badanych wzięłoby w nich udział. Największe szanse na wybór mają były prezydent z PO Mirosław Mazur oraz obecny wiceprezydent z SLD Marek Kozieł – na obydwu deklaruje oddać głos 15% spośród osób, </a:t>
            </a:r>
            <a:r>
              <a:rPr lang="pl-PL" sz="1200" dirty="0">
                <a:solidFill>
                  <a:srgbClr val="537177"/>
                </a:solidFill>
              </a:rPr>
              <a:t>które deklarują chęć wzięcia udziału we wcześniejszych </a:t>
            </a:r>
            <a:r>
              <a:rPr lang="pl-PL" sz="1200" dirty="0" smtClean="0">
                <a:solidFill>
                  <a:srgbClr val="537177"/>
                </a:solidFill>
              </a:rPr>
              <a:t>wyborach. Radny sejmiku Witold Grim obecnie otrzymałby 11% głosów, zaś posłanka z PO Anna Nemś i Zbigniew Rok z niezależnej Alternatywy Wyborczej – po 9%. Duży odsetek niezdecydowanych osób pokazuje, że wszystko może się potoczyć w nieprzewidziany sposób – 16% nie oddałoby głosu na żadną z tych osób, 22% - nie wie na kogo, a 3% </a:t>
            </a:r>
            <a:r>
              <a:rPr lang="pl-PL" sz="1200" dirty="0">
                <a:solidFill>
                  <a:srgbClr val="537177"/>
                </a:solidFill>
              </a:rPr>
              <a:t>odmówiło odpowiedzi. </a:t>
            </a:r>
            <a:endParaRPr lang="pl-PL" dirty="0">
              <a:solidFill>
                <a:srgbClr val="537177"/>
              </a:solidFill>
            </a:endParaRPr>
          </a:p>
        </p:txBody>
      </p:sp>
      <p:sp>
        <p:nvSpPr>
          <p:cNvPr id="5" name="Symbol zastępczy stopki 4"/>
          <p:cNvSpPr>
            <a:spLocks noGrp="1"/>
          </p:cNvSpPr>
          <p:nvPr>
            <p:ph type="ftr" sz="quarter" idx="21"/>
          </p:nvPr>
        </p:nvSpPr>
        <p:spPr/>
        <p:txBody>
          <a:bodyPr/>
          <a:lstStyle/>
          <a:p>
            <a:pPr>
              <a:defRPr/>
            </a:pPr>
            <a:endParaRPr lang="pt-BR" dirty="0"/>
          </a:p>
        </p:txBody>
      </p:sp>
      <p:sp>
        <p:nvSpPr>
          <p:cNvPr id="6" name="Symbol zastępczy numeru slajdu 5"/>
          <p:cNvSpPr>
            <a:spLocks noGrp="1"/>
          </p:cNvSpPr>
          <p:nvPr>
            <p:ph type="sldNum" sz="quarter" idx="22"/>
          </p:nvPr>
        </p:nvSpPr>
        <p:spPr/>
        <p:txBody>
          <a:bodyPr/>
          <a:lstStyle/>
          <a:p>
            <a:pPr>
              <a:defRPr/>
            </a:pPr>
            <a:fld id="{7E780E03-1735-4FAF-8789-26E9DF0F7B86}" type="slidenum">
              <a:rPr lang="pl-PL" smtClean="0"/>
              <a:pPr>
                <a:defRPr/>
              </a:pPr>
              <a:t>41</a:t>
            </a:fld>
            <a:endParaRPr lang="pl-PL" dirty="0"/>
          </a:p>
        </p:txBody>
      </p:sp>
      <p:sp>
        <p:nvSpPr>
          <p:cNvPr id="17" name="pole tekstowe 9"/>
          <p:cNvSpPr txBox="1">
            <a:spLocks noChangeArrowheads="1"/>
          </p:cNvSpPr>
          <p:nvPr/>
        </p:nvSpPr>
        <p:spPr bwMode="auto">
          <a:xfrm>
            <a:off x="0" y="95945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pl-PL" sz="1000" b="1" dirty="0">
                <a:latin typeface="+mn-lt"/>
              </a:rPr>
              <a:t>Q14. Gdyby obecny prezydent został odwołany i odbyłyby się wcześniejsze wybory, czy wziąłby/ wzięłaby Pan(i) w nich </a:t>
            </a:r>
            <a:r>
              <a:rPr lang="pl-PL" sz="1000" b="1" dirty="0" smtClean="0">
                <a:latin typeface="+mn-lt"/>
              </a:rPr>
              <a:t>udział?</a:t>
            </a:r>
            <a:r>
              <a:rPr lang="pl-PL" sz="1000" b="1" dirty="0">
                <a:latin typeface="+mn-lt"/>
              </a:rPr>
              <a:t/>
            </a:r>
            <a:br>
              <a:rPr lang="pl-PL" sz="1000" b="1" dirty="0">
                <a:latin typeface="+mn-lt"/>
              </a:rPr>
            </a:br>
            <a:r>
              <a:rPr lang="pl-PL" sz="800" i="1" dirty="0">
                <a:solidFill>
                  <a:srgbClr val="000000"/>
                </a:solidFill>
                <a:latin typeface="+mn-lt"/>
              </a:rPr>
              <a:t>Próba</a:t>
            </a:r>
            <a:r>
              <a:rPr lang="en-US" sz="800" i="1" dirty="0">
                <a:solidFill>
                  <a:srgbClr val="000000"/>
                </a:solidFill>
                <a:latin typeface="+mn-lt"/>
              </a:rPr>
              <a:t>:</a:t>
            </a:r>
            <a:r>
              <a:rPr lang="pl-PL" sz="800" i="1" dirty="0">
                <a:solidFill>
                  <a:srgbClr val="000000"/>
                </a:solidFill>
                <a:latin typeface="+mn-lt"/>
              </a:rPr>
              <a:t> mieszkańcy Zawiercia, N=500</a:t>
            </a:r>
          </a:p>
          <a:p>
            <a:pPr eaLnBrk="1" hangingPunct="1"/>
            <a:r>
              <a:rPr lang="pl-PL" sz="1000" b="1" dirty="0">
                <a:latin typeface="+mn-lt"/>
              </a:rPr>
              <a:t>Q15. Na kogo zagłosował(a)by Pan(i) w wyborach na nowego prezydenta Zawiercia, gdyby kandydowały następujące osoby:</a:t>
            </a:r>
            <a:r>
              <a:rPr lang="pl-PL" sz="1000" b="1" dirty="0" smtClean="0">
                <a:latin typeface="+mn-lt"/>
              </a:rPr>
              <a:t/>
            </a:r>
            <a:br>
              <a:rPr lang="pl-PL" sz="1000" b="1" dirty="0" smtClean="0">
                <a:latin typeface="+mn-lt"/>
              </a:rPr>
            </a:br>
            <a:r>
              <a:rPr lang="pl-PL" sz="800" i="1" dirty="0">
                <a:solidFill>
                  <a:srgbClr val="000000"/>
                </a:solidFill>
                <a:latin typeface="+mn-lt"/>
              </a:rPr>
              <a:t>Próba</a:t>
            </a:r>
            <a:r>
              <a:rPr lang="en-US" sz="800" i="1" dirty="0">
                <a:solidFill>
                  <a:srgbClr val="000000"/>
                </a:solidFill>
                <a:latin typeface="+mn-lt"/>
              </a:rPr>
              <a:t>:</a:t>
            </a:r>
            <a:r>
              <a:rPr lang="pl-PL" sz="800" i="1" dirty="0">
                <a:solidFill>
                  <a:srgbClr val="000000"/>
                </a:solidFill>
                <a:latin typeface="+mn-lt"/>
              </a:rPr>
              <a:t> mieszkańcy Zawiercia, </a:t>
            </a:r>
            <a:r>
              <a:rPr lang="pl-PL" sz="800" i="1" dirty="0" smtClean="0">
                <a:solidFill>
                  <a:srgbClr val="000000"/>
                </a:solidFill>
                <a:latin typeface="+mn-lt"/>
              </a:rPr>
              <a:t>którzy wzięliby udział we wcześniejszych wyborach, w razie odwołania prezydenta, N=357</a:t>
            </a:r>
            <a:endParaRPr lang="pl-PL" sz="800" i="1" dirty="0">
              <a:solidFill>
                <a:srgbClr val="000000"/>
              </a:solidFill>
              <a:latin typeface="+mn-lt"/>
            </a:endParaRPr>
          </a:p>
        </p:txBody>
      </p:sp>
      <p:sp>
        <p:nvSpPr>
          <p:cNvPr id="11" name="pole tekstowe 10"/>
          <p:cNvSpPr txBox="1"/>
          <p:nvPr/>
        </p:nvSpPr>
        <p:spPr>
          <a:xfrm>
            <a:off x="5652655" y="1695654"/>
            <a:ext cx="1954913" cy="369332"/>
          </a:xfrm>
          <a:prstGeom prst="rect">
            <a:avLst/>
          </a:prstGeom>
          <a:noFill/>
          <a:effectLst>
            <a:glow rad="101600">
              <a:schemeClr val="accent1">
                <a:satMod val="175000"/>
                <a:alpha val="40000"/>
              </a:schemeClr>
            </a:glow>
          </a:effectLst>
        </p:spPr>
        <p:txBody>
          <a:bodyPr wrap="square" rtlCol="0">
            <a:spAutoFit/>
          </a:bodyPr>
          <a:lstStyle/>
          <a:p>
            <a:pPr algn="r"/>
            <a:r>
              <a:rPr lang="pl-PL" b="1" dirty="0" smtClean="0">
                <a:solidFill>
                  <a:srgbClr val="00B050"/>
                </a:solidFill>
                <a:latin typeface="+mn-lt"/>
              </a:rPr>
              <a:t>Zagłosował(a)by:</a:t>
            </a:r>
            <a:endParaRPr lang="en-US" b="1" dirty="0" smtClean="0">
              <a:solidFill>
                <a:srgbClr val="00B050"/>
              </a:solidFill>
              <a:latin typeface="+mn-lt"/>
            </a:endParaRPr>
          </a:p>
        </p:txBody>
      </p:sp>
      <p:graphicFrame>
        <p:nvGraphicFramePr>
          <p:cNvPr id="18" name="Wykres 17"/>
          <p:cNvGraphicFramePr/>
          <p:nvPr>
            <p:extLst>
              <p:ext uri="{D42A27DB-BD31-4B8C-83A1-F6EECF244321}">
                <p14:modId xmlns:p14="http://schemas.microsoft.com/office/powerpoint/2010/main" val="3446299232"/>
              </p:ext>
            </p:extLst>
          </p:nvPr>
        </p:nvGraphicFramePr>
        <p:xfrm>
          <a:off x="4713431" y="2064986"/>
          <a:ext cx="4711124" cy="3265550"/>
        </p:xfrm>
        <a:graphic>
          <a:graphicData uri="http://schemas.openxmlformats.org/drawingml/2006/chart">
            <c:chart xmlns:c="http://schemas.openxmlformats.org/drawingml/2006/chart" xmlns:r="http://schemas.openxmlformats.org/officeDocument/2006/relationships" r:id="rId3"/>
          </a:graphicData>
        </a:graphic>
      </p:graphicFrame>
      <p:sp>
        <p:nvSpPr>
          <p:cNvPr id="20" name="pole tekstowe 19"/>
          <p:cNvSpPr txBox="1"/>
          <p:nvPr/>
        </p:nvSpPr>
        <p:spPr>
          <a:xfrm>
            <a:off x="3336780" y="3603153"/>
            <a:ext cx="914400" cy="707886"/>
          </a:xfrm>
          <a:prstGeom prst="rect">
            <a:avLst/>
          </a:prstGeom>
          <a:noFill/>
          <a:effectLst>
            <a:glow rad="101600">
              <a:schemeClr val="accent1">
                <a:satMod val="175000"/>
                <a:alpha val="40000"/>
              </a:schemeClr>
            </a:glow>
          </a:effectLst>
        </p:spPr>
        <p:txBody>
          <a:bodyPr wrap="square" rtlCol="0">
            <a:spAutoFit/>
          </a:bodyPr>
          <a:lstStyle/>
          <a:p>
            <a:pPr algn="r"/>
            <a:r>
              <a:rPr lang="pl-PL" sz="2000" b="1" dirty="0" smtClean="0">
                <a:solidFill>
                  <a:srgbClr val="00B050"/>
                </a:solidFill>
                <a:latin typeface="+mn-lt"/>
              </a:rPr>
              <a:t>357 osób </a:t>
            </a:r>
            <a:endParaRPr lang="en-US" sz="2000" b="1" dirty="0" smtClean="0">
              <a:solidFill>
                <a:srgbClr val="00B050"/>
              </a:solidFill>
              <a:latin typeface="+mn-lt"/>
            </a:endParaRPr>
          </a:p>
        </p:txBody>
      </p:sp>
    </p:spTree>
    <p:extLst>
      <p:ext uri="{BB962C8B-B14F-4D97-AF65-F5344CB8AC3E}">
        <p14:creationId xmlns:p14="http://schemas.microsoft.com/office/powerpoint/2010/main" val="33673714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anerskiG\Desktop\Logotypy MB\MB logo_ISO_bial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0644" y="3581401"/>
            <a:ext cx="2283941" cy="575584"/>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txBox="1">
            <a:spLocks/>
          </p:cNvSpPr>
          <p:nvPr/>
        </p:nvSpPr>
        <p:spPr bwMode="auto">
          <a:xfrm>
            <a:off x="568575" y="1168795"/>
            <a:ext cx="6400800" cy="1231106"/>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lang="en-US" sz="4800" i="0" kern="1200">
                <a:solidFill>
                  <a:schemeClr val="bg1"/>
                </a:solidFill>
                <a:latin typeface="Georgia" pitchFamily="18" charset="0"/>
                <a:ea typeface="+mj-ea"/>
                <a:cs typeface="+mj-cs"/>
              </a:defRPr>
            </a:lvl1pPr>
            <a:lvl2pPr algn="l" rtl="0" eaLnBrk="0" fontAlgn="base" hangingPunct="0">
              <a:spcBef>
                <a:spcPct val="0"/>
              </a:spcBef>
              <a:spcAft>
                <a:spcPct val="0"/>
              </a:spcAft>
              <a:defRPr sz="2400">
                <a:solidFill>
                  <a:srgbClr val="537177"/>
                </a:solidFill>
                <a:latin typeface="Georgia" pitchFamily="18" charset="0"/>
              </a:defRPr>
            </a:lvl2pPr>
            <a:lvl3pPr algn="l" rtl="0" eaLnBrk="0" fontAlgn="base" hangingPunct="0">
              <a:spcBef>
                <a:spcPct val="0"/>
              </a:spcBef>
              <a:spcAft>
                <a:spcPct val="0"/>
              </a:spcAft>
              <a:defRPr sz="2400">
                <a:solidFill>
                  <a:srgbClr val="537177"/>
                </a:solidFill>
                <a:latin typeface="Georgia" pitchFamily="18" charset="0"/>
              </a:defRPr>
            </a:lvl3pPr>
            <a:lvl4pPr algn="l" rtl="0" eaLnBrk="0" fontAlgn="base" hangingPunct="0">
              <a:spcBef>
                <a:spcPct val="0"/>
              </a:spcBef>
              <a:spcAft>
                <a:spcPct val="0"/>
              </a:spcAft>
              <a:defRPr sz="2400">
                <a:solidFill>
                  <a:srgbClr val="537177"/>
                </a:solidFill>
                <a:latin typeface="Georgia" pitchFamily="18" charset="0"/>
              </a:defRPr>
            </a:lvl4pPr>
            <a:lvl5pPr algn="l" rtl="0" eaLnBrk="0" fontAlgn="base" hangingPunct="0">
              <a:spcBef>
                <a:spcPct val="0"/>
              </a:spcBef>
              <a:spcAft>
                <a:spcPct val="0"/>
              </a:spcAft>
              <a:defRPr sz="2400">
                <a:solidFill>
                  <a:srgbClr val="537177"/>
                </a:solidFill>
                <a:latin typeface="Georgia" pitchFamily="18" charset="0"/>
              </a:defRPr>
            </a:lvl5pPr>
            <a:lvl6pPr marL="457200" algn="l" rtl="0" fontAlgn="base">
              <a:spcBef>
                <a:spcPct val="0"/>
              </a:spcBef>
              <a:spcAft>
                <a:spcPct val="0"/>
              </a:spcAft>
              <a:defRPr sz="2400">
                <a:solidFill>
                  <a:srgbClr val="537177"/>
                </a:solidFill>
                <a:latin typeface="Georgia" pitchFamily="18" charset="0"/>
              </a:defRPr>
            </a:lvl6pPr>
            <a:lvl7pPr marL="914400" algn="l" rtl="0" fontAlgn="base">
              <a:spcBef>
                <a:spcPct val="0"/>
              </a:spcBef>
              <a:spcAft>
                <a:spcPct val="0"/>
              </a:spcAft>
              <a:defRPr sz="2400">
                <a:solidFill>
                  <a:srgbClr val="537177"/>
                </a:solidFill>
                <a:latin typeface="Georgia" pitchFamily="18" charset="0"/>
              </a:defRPr>
            </a:lvl7pPr>
            <a:lvl8pPr marL="1371600" algn="l" rtl="0" fontAlgn="base">
              <a:spcBef>
                <a:spcPct val="0"/>
              </a:spcBef>
              <a:spcAft>
                <a:spcPct val="0"/>
              </a:spcAft>
              <a:defRPr sz="2400">
                <a:solidFill>
                  <a:srgbClr val="537177"/>
                </a:solidFill>
                <a:latin typeface="Georgia" pitchFamily="18" charset="0"/>
              </a:defRPr>
            </a:lvl8pPr>
            <a:lvl9pPr marL="1828800" algn="l" rtl="0" fontAlgn="base">
              <a:spcBef>
                <a:spcPct val="0"/>
              </a:spcBef>
              <a:spcAft>
                <a:spcPct val="0"/>
              </a:spcAft>
              <a:defRPr sz="2400">
                <a:solidFill>
                  <a:srgbClr val="537177"/>
                </a:solidFill>
                <a:latin typeface="Georgia" pitchFamily="18" charset="0"/>
              </a:defRPr>
            </a:lvl9pPr>
          </a:lstStyle>
          <a:p>
            <a:r>
              <a:rPr lang="pl-PL" sz="1600" dirty="0" smtClean="0">
                <a:latin typeface="+mn-lt"/>
              </a:rPr>
              <a:t>W razie pytań prosimy o kontakt</a:t>
            </a:r>
            <a:r>
              <a:rPr lang="en-US" sz="1600" dirty="0" smtClean="0">
                <a:latin typeface="+mn-lt"/>
              </a:rPr>
              <a:t>:</a:t>
            </a:r>
            <a:endParaRPr lang="pl-PL" sz="1600" dirty="0" smtClean="0">
              <a:latin typeface="+mn-lt"/>
            </a:endParaRPr>
          </a:p>
          <a:p>
            <a:r>
              <a:rPr lang="pl-PL" sz="1600" dirty="0" smtClean="0">
                <a:latin typeface="+mn-lt"/>
              </a:rPr>
              <a:t>Piotr Ciacek: </a:t>
            </a:r>
            <a:r>
              <a:rPr lang="pl-PL" sz="1200" u="sng" dirty="0" err="1" smtClean="0">
                <a:solidFill>
                  <a:srgbClr val="000000"/>
                </a:solidFill>
                <a:latin typeface="Arial Narrow"/>
                <a:ea typeface="+mn-ea"/>
                <a:cs typeface="+mn-cs"/>
                <a:hlinkClick r:id="rId4"/>
              </a:rPr>
              <a:t>Piotr.Ciacek</a:t>
            </a:r>
            <a:r>
              <a:rPr lang="en-US" sz="1200" u="sng" dirty="0" smtClean="0">
                <a:solidFill>
                  <a:srgbClr val="000000"/>
                </a:solidFill>
                <a:latin typeface="Arial Narrow"/>
                <a:ea typeface="+mn-ea"/>
                <a:cs typeface="+mn-cs"/>
                <a:hlinkClick r:id="rId4"/>
              </a:rPr>
              <a:t>@millwardbrown.com</a:t>
            </a:r>
            <a:r>
              <a:rPr lang="en-US" sz="1600" dirty="0" smtClean="0">
                <a:latin typeface="+mn-lt"/>
              </a:rPr>
              <a:t/>
            </a:r>
            <a:br>
              <a:rPr lang="en-US" sz="1600" dirty="0" smtClean="0">
                <a:latin typeface="+mn-lt"/>
              </a:rPr>
            </a:br>
            <a:r>
              <a:rPr lang="pl-PL" sz="1600" dirty="0" smtClean="0">
                <a:latin typeface="+mn-lt"/>
              </a:rPr>
              <a:t>Monika Kamińska</a:t>
            </a:r>
            <a:r>
              <a:rPr lang="en-US" sz="1600" dirty="0" smtClean="0">
                <a:latin typeface="+mn-lt"/>
              </a:rPr>
              <a:t>: </a:t>
            </a:r>
            <a:r>
              <a:rPr lang="pl-PL" sz="1200" u="sng" dirty="0" err="1" smtClean="0">
                <a:latin typeface="+mn-lt"/>
                <a:hlinkClick r:id="rId4"/>
              </a:rPr>
              <a:t>Monika.Kaminska</a:t>
            </a:r>
            <a:r>
              <a:rPr lang="en-US" sz="1200" u="sng" dirty="0" smtClean="0">
                <a:latin typeface="+mn-lt"/>
                <a:hlinkClick r:id="rId4"/>
              </a:rPr>
              <a:t>@millwardbrown.com</a:t>
            </a:r>
            <a:r>
              <a:rPr lang="pl-PL" sz="1200" u="sng" dirty="0" smtClean="0">
                <a:latin typeface="+mn-lt"/>
              </a:rPr>
              <a:t>  </a:t>
            </a:r>
            <a:endParaRPr lang="en-US" sz="1200" u="sng" dirty="0" smtClean="0">
              <a:latin typeface="+mn-lt"/>
            </a:endParaRPr>
          </a:p>
          <a:p>
            <a:r>
              <a:rPr lang="pl-PL" sz="1600" dirty="0" smtClean="0">
                <a:latin typeface="+mn-lt"/>
              </a:rPr>
              <a:t>Anna Dziechciarz</a:t>
            </a:r>
            <a:r>
              <a:rPr lang="en-US" sz="1600" dirty="0" smtClean="0">
                <a:latin typeface="+mn-lt"/>
              </a:rPr>
              <a:t>: </a:t>
            </a:r>
            <a:r>
              <a:rPr lang="pl-PL" sz="1200" u="sng" dirty="0" err="1" smtClean="0">
                <a:latin typeface="+mn-lt"/>
                <a:hlinkClick r:id="rId5"/>
              </a:rPr>
              <a:t>Anna.Dziechciarz</a:t>
            </a:r>
            <a:r>
              <a:rPr lang="pl-PL" sz="1200" u="sng" dirty="0" smtClean="0">
                <a:latin typeface="+mn-lt"/>
                <a:hlinkClick r:id="rId5"/>
              </a:rPr>
              <a:t>@</a:t>
            </a:r>
            <a:r>
              <a:rPr lang="en-US" sz="1200" u="sng" dirty="0" smtClean="0">
                <a:latin typeface="+mn-lt"/>
                <a:hlinkClick r:id="rId5"/>
              </a:rPr>
              <a:t>millwardbrown.com</a:t>
            </a:r>
            <a:endParaRPr lang="pl-PL" sz="1200" u="sng" dirty="0" smtClean="0">
              <a:latin typeface="+mn-lt"/>
            </a:endParaRPr>
          </a:p>
          <a:p>
            <a:r>
              <a:rPr lang="en-US" sz="1600" dirty="0">
                <a:latin typeface="+mn-lt"/>
              </a:rPr>
              <a:t>Magdalena Stec: </a:t>
            </a:r>
            <a:r>
              <a:rPr lang="en-US" sz="1200" u="sng" dirty="0" smtClean="0">
                <a:latin typeface="+mn-lt"/>
                <a:hlinkClick r:id="rId6"/>
              </a:rPr>
              <a:t>Magdalena.Stec@millwardbrown.com</a:t>
            </a:r>
            <a:r>
              <a:rPr lang="pl-PL" sz="1200" u="sng" dirty="0" smtClean="0">
                <a:latin typeface="+mn-lt"/>
              </a:rPr>
              <a:t> </a:t>
            </a:r>
            <a:endParaRPr lang="en-US" sz="1200" u="sng" dirty="0" smtClean="0">
              <a:latin typeface="+mn-lt"/>
            </a:endParaRPr>
          </a:p>
        </p:txBody>
      </p:sp>
    </p:spTree>
    <p:extLst>
      <p:ext uri="{BB962C8B-B14F-4D97-AF65-F5344CB8AC3E}">
        <p14:creationId xmlns:p14="http://schemas.microsoft.com/office/powerpoint/2010/main" val="288869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5</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Jacy są mieszkańcy?</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grpSp>
        <p:nvGrpSpPr>
          <p:cNvPr id="12" name="Grupa 11"/>
          <p:cNvGrpSpPr>
            <a:grpSpLocks/>
          </p:cNvGrpSpPr>
          <p:nvPr/>
        </p:nvGrpSpPr>
        <p:grpSpPr bwMode="auto">
          <a:xfrm>
            <a:off x="468313" y="6019772"/>
            <a:ext cx="8496300" cy="585787"/>
            <a:chOff x="450155" y="5929044"/>
            <a:chExt cx="8496944" cy="586182"/>
          </a:xfrm>
        </p:grpSpPr>
        <p:sp>
          <p:nvSpPr>
            <p:cNvPr id="13" name="pole tekstowe 16"/>
            <p:cNvSpPr txBox="1">
              <a:spLocks noChangeArrowheads="1"/>
            </p:cNvSpPr>
            <p:nvPr/>
          </p:nvSpPr>
          <p:spPr bwMode="auto">
            <a:xfrm>
              <a:off x="1146413" y="5929549"/>
              <a:ext cx="7800686" cy="585169"/>
            </a:xfrm>
            <a:prstGeom prst="rect">
              <a:avLst/>
            </a:prstGeom>
            <a:noFill/>
            <a:ln w="9525">
              <a:noFill/>
              <a:miter lim="800000"/>
              <a:headEnd/>
              <a:tailEnd/>
            </a:ln>
          </p:spPr>
          <p:txBody>
            <a:bodyPr anchor="ctr">
              <a:spAutoFit/>
            </a:bodyPr>
            <a:lstStyle/>
            <a:p>
              <a:r>
                <a:rPr lang="pl-PL" sz="1600" b="1" dirty="0" smtClean="0">
                  <a:solidFill>
                    <a:srgbClr val="990033"/>
                  </a:solidFill>
                  <a:latin typeface="+mn-lt"/>
                </a:rPr>
                <a:t>MUSI SIĘ WYDARZYĆ COŚ SPEKTAKULARNEGO, </a:t>
              </a:r>
              <a:br>
                <a:rPr lang="pl-PL" sz="1600" b="1" dirty="0" smtClean="0">
                  <a:solidFill>
                    <a:srgbClr val="990033"/>
                  </a:solidFill>
                  <a:latin typeface="+mn-lt"/>
                </a:rPr>
              </a:br>
              <a:r>
                <a:rPr lang="pl-PL" sz="1600" b="1" dirty="0" smtClean="0">
                  <a:solidFill>
                    <a:srgbClr val="990033"/>
                  </a:solidFill>
                  <a:latin typeface="+mn-lt"/>
                </a:rPr>
                <a:t>ALE POTRZEBNA JEST TEŻ EDUKACJA NT. WSPÓŁCZESNEJ GOSPODARKI </a:t>
              </a:r>
              <a:endParaRPr lang="en-US" sz="1600" b="1" dirty="0">
                <a:solidFill>
                  <a:srgbClr val="990033"/>
                </a:solidFill>
                <a:latin typeface="+mn-lt"/>
              </a:endParaRPr>
            </a:p>
          </p:txBody>
        </p:sp>
        <p:sp>
          <p:nvSpPr>
            <p:cNvPr id="14" name="Freeform 23"/>
            <p:cNvSpPr>
              <a:spLocks noEditPoints="1"/>
            </p:cNvSpPr>
            <p:nvPr/>
          </p:nvSpPr>
          <p:spPr bwMode="auto">
            <a:xfrm>
              <a:off x="450155" y="5929044"/>
              <a:ext cx="593453" cy="586182"/>
            </a:xfrm>
            <a:custGeom>
              <a:avLst/>
              <a:gdLst>
                <a:gd name="T0" fmla="*/ 286 w 572"/>
                <a:gd name="T1" fmla="*/ 0 h 572"/>
                <a:gd name="T2" fmla="*/ 0 w 572"/>
                <a:gd name="T3" fmla="*/ 286 h 572"/>
                <a:gd name="T4" fmla="*/ 286 w 572"/>
                <a:gd name="T5" fmla="*/ 572 h 572"/>
                <a:gd name="T6" fmla="*/ 572 w 572"/>
                <a:gd name="T7" fmla="*/ 286 h 572"/>
                <a:gd name="T8" fmla="*/ 286 w 572"/>
                <a:gd name="T9" fmla="*/ 0 h 572"/>
                <a:gd name="T10" fmla="*/ 273 w 572"/>
                <a:gd name="T11" fmla="*/ 72 h 572"/>
                <a:gd name="T12" fmla="*/ 285 w 572"/>
                <a:gd name="T13" fmla="*/ 61 h 572"/>
                <a:gd name="T14" fmla="*/ 296 w 572"/>
                <a:gd name="T15" fmla="*/ 72 h 572"/>
                <a:gd name="T16" fmla="*/ 296 w 572"/>
                <a:gd name="T17" fmla="*/ 167 h 572"/>
                <a:gd name="T18" fmla="*/ 285 w 572"/>
                <a:gd name="T19" fmla="*/ 179 h 572"/>
                <a:gd name="T20" fmla="*/ 273 w 572"/>
                <a:gd name="T21" fmla="*/ 167 h 572"/>
                <a:gd name="T22" fmla="*/ 273 w 572"/>
                <a:gd name="T23" fmla="*/ 72 h 572"/>
                <a:gd name="T24" fmla="*/ 164 w 572"/>
                <a:gd name="T25" fmla="*/ 286 h 572"/>
                <a:gd name="T26" fmla="*/ 68 w 572"/>
                <a:gd name="T27" fmla="*/ 286 h 572"/>
                <a:gd name="T28" fmla="*/ 57 w 572"/>
                <a:gd name="T29" fmla="*/ 275 h 572"/>
                <a:gd name="T30" fmla="*/ 68 w 572"/>
                <a:gd name="T31" fmla="*/ 263 h 572"/>
                <a:gd name="T32" fmla="*/ 164 w 572"/>
                <a:gd name="T33" fmla="*/ 263 h 572"/>
                <a:gd name="T34" fmla="*/ 175 w 572"/>
                <a:gd name="T35" fmla="*/ 275 h 572"/>
                <a:gd name="T36" fmla="*/ 164 w 572"/>
                <a:gd name="T37" fmla="*/ 286 h 572"/>
                <a:gd name="T38" fmla="*/ 120 w 572"/>
                <a:gd name="T39" fmla="*/ 139 h 572"/>
                <a:gd name="T40" fmla="*/ 120 w 572"/>
                <a:gd name="T41" fmla="*/ 123 h 572"/>
                <a:gd name="T42" fmla="*/ 135 w 572"/>
                <a:gd name="T43" fmla="*/ 123 h 572"/>
                <a:gd name="T44" fmla="*/ 203 w 572"/>
                <a:gd name="T45" fmla="*/ 191 h 572"/>
                <a:gd name="T46" fmla="*/ 203 w 572"/>
                <a:gd name="T47" fmla="*/ 207 h 572"/>
                <a:gd name="T48" fmla="*/ 187 w 572"/>
                <a:gd name="T49" fmla="*/ 207 h 572"/>
                <a:gd name="T50" fmla="*/ 120 w 572"/>
                <a:gd name="T51" fmla="*/ 139 h 572"/>
                <a:gd name="T52" fmla="*/ 327 w 572"/>
                <a:gd name="T53" fmla="*/ 373 h 572"/>
                <a:gd name="T54" fmla="*/ 327 w 572"/>
                <a:gd name="T55" fmla="*/ 445 h 572"/>
                <a:gd name="T56" fmla="*/ 308 w 572"/>
                <a:gd name="T57" fmla="*/ 464 h 572"/>
                <a:gd name="T58" fmla="*/ 261 w 572"/>
                <a:gd name="T59" fmla="*/ 464 h 572"/>
                <a:gd name="T60" fmla="*/ 242 w 572"/>
                <a:gd name="T61" fmla="*/ 445 h 572"/>
                <a:gd name="T62" fmla="*/ 242 w 572"/>
                <a:gd name="T63" fmla="*/ 373 h 572"/>
                <a:gd name="T64" fmla="*/ 192 w 572"/>
                <a:gd name="T65" fmla="*/ 291 h 572"/>
                <a:gd name="T66" fmla="*/ 285 w 572"/>
                <a:gd name="T67" fmla="*/ 199 h 572"/>
                <a:gd name="T68" fmla="*/ 377 w 572"/>
                <a:gd name="T69" fmla="*/ 291 h 572"/>
                <a:gd name="T70" fmla="*/ 327 w 572"/>
                <a:gd name="T71" fmla="*/ 373 h 572"/>
                <a:gd name="T72" fmla="*/ 365 w 572"/>
                <a:gd name="T73" fmla="*/ 207 h 572"/>
                <a:gd name="T74" fmla="*/ 365 w 572"/>
                <a:gd name="T75" fmla="*/ 191 h 572"/>
                <a:gd name="T76" fmla="*/ 433 w 572"/>
                <a:gd name="T77" fmla="*/ 123 h 572"/>
                <a:gd name="T78" fmla="*/ 449 w 572"/>
                <a:gd name="T79" fmla="*/ 123 h 572"/>
                <a:gd name="T80" fmla="*/ 449 w 572"/>
                <a:gd name="T81" fmla="*/ 139 h 572"/>
                <a:gd name="T82" fmla="*/ 381 w 572"/>
                <a:gd name="T83" fmla="*/ 207 h 572"/>
                <a:gd name="T84" fmla="*/ 365 w 572"/>
                <a:gd name="T85" fmla="*/ 207 h 572"/>
                <a:gd name="T86" fmla="*/ 503 w 572"/>
                <a:gd name="T87" fmla="*/ 286 h 572"/>
                <a:gd name="T88" fmla="*/ 408 w 572"/>
                <a:gd name="T89" fmla="*/ 286 h 572"/>
                <a:gd name="T90" fmla="*/ 396 w 572"/>
                <a:gd name="T91" fmla="*/ 275 h 572"/>
                <a:gd name="T92" fmla="*/ 408 w 572"/>
                <a:gd name="T93" fmla="*/ 263 h 572"/>
                <a:gd name="T94" fmla="*/ 503 w 572"/>
                <a:gd name="T95" fmla="*/ 263 h 572"/>
                <a:gd name="T96" fmla="*/ 515 w 572"/>
                <a:gd name="T97" fmla="*/ 275 h 572"/>
                <a:gd name="T98" fmla="*/ 503 w 572"/>
                <a:gd name="T99" fmla="*/ 286 h 5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72"/>
                <a:gd name="T152" fmla="*/ 572 w 572"/>
                <a:gd name="T153" fmla="*/ 572 h 5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72">
                  <a:moveTo>
                    <a:pt x="286" y="0"/>
                  </a:moveTo>
                  <a:cubicBezTo>
                    <a:pt x="128" y="0"/>
                    <a:pt x="0" y="128"/>
                    <a:pt x="0" y="286"/>
                  </a:cubicBezTo>
                  <a:cubicBezTo>
                    <a:pt x="0" y="444"/>
                    <a:pt x="128" y="572"/>
                    <a:pt x="286" y="572"/>
                  </a:cubicBezTo>
                  <a:cubicBezTo>
                    <a:pt x="444" y="572"/>
                    <a:pt x="572" y="444"/>
                    <a:pt x="572" y="286"/>
                  </a:cubicBezTo>
                  <a:cubicBezTo>
                    <a:pt x="572" y="128"/>
                    <a:pt x="444" y="0"/>
                    <a:pt x="286" y="0"/>
                  </a:cubicBezTo>
                  <a:close/>
                  <a:moveTo>
                    <a:pt x="273" y="72"/>
                  </a:moveTo>
                  <a:cubicBezTo>
                    <a:pt x="273" y="66"/>
                    <a:pt x="278" y="61"/>
                    <a:pt x="285" y="61"/>
                  </a:cubicBezTo>
                  <a:cubicBezTo>
                    <a:pt x="291" y="61"/>
                    <a:pt x="296" y="66"/>
                    <a:pt x="296" y="72"/>
                  </a:cubicBezTo>
                  <a:cubicBezTo>
                    <a:pt x="296" y="167"/>
                    <a:pt x="296" y="167"/>
                    <a:pt x="296" y="167"/>
                  </a:cubicBezTo>
                  <a:cubicBezTo>
                    <a:pt x="296" y="174"/>
                    <a:pt x="291" y="179"/>
                    <a:pt x="285" y="179"/>
                  </a:cubicBezTo>
                  <a:cubicBezTo>
                    <a:pt x="278" y="179"/>
                    <a:pt x="273" y="174"/>
                    <a:pt x="273" y="167"/>
                  </a:cubicBezTo>
                  <a:lnTo>
                    <a:pt x="273" y="72"/>
                  </a:lnTo>
                  <a:close/>
                  <a:moveTo>
                    <a:pt x="164" y="286"/>
                  </a:moveTo>
                  <a:cubicBezTo>
                    <a:pt x="68" y="286"/>
                    <a:pt x="68" y="286"/>
                    <a:pt x="68" y="286"/>
                  </a:cubicBezTo>
                  <a:cubicBezTo>
                    <a:pt x="62" y="286"/>
                    <a:pt x="57" y="281"/>
                    <a:pt x="57" y="275"/>
                  </a:cubicBezTo>
                  <a:cubicBezTo>
                    <a:pt x="57" y="269"/>
                    <a:pt x="62" y="263"/>
                    <a:pt x="68" y="263"/>
                  </a:cubicBezTo>
                  <a:cubicBezTo>
                    <a:pt x="164" y="263"/>
                    <a:pt x="164" y="263"/>
                    <a:pt x="164" y="263"/>
                  </a:cubicBezTo>
                  <a:cubicBezTo>
                    <a:pt x="170" y="263"/>
                    <a:pt x="175" y="269"/>
                    <a:pt x="175" y="275"/>
                  </a:cubicBezTo>
                  <a:cubicBezTo>
                    <a:pt x="175" y="281"/>
                    <a:pt x="170" y="286"/>
                    <a:pt x="164" y="286"/>
                  </a:cubicBezTo>
                  <a:close/>
                  <a:moveTo>
                    <a:pt x="120" y="139"/>
                  </a:moveTo>
                  <a:cubicBezTo>
                    <a:pt x="115" y="135"/>
                    <a:pt x="115" y="127"/>
                    <a:pt x="120" y="123"/>
                  </a:cubicBezTo>
                  <a:cubicBezTo>
                    <a:pt x="124" y="119"/>
                    <a:pt x="131" y="119"/>
                    <a:pt x="135" y="123"/>
                  </a:cubicBezTo>
                  <a:cubicBezTo>
                    <a:pt x="203" y="191"/>
                    <a:pt x="203" y="191"/>
                    <a:pt x="203" y="191"/>
                  </a:cubicBezTo>
                  <a:cubicBezTo>
                    <a:pt x="207" y="195"/>
                    <a:pt x="207" y="202"/>
                    <a:pt x="203" y="207"/>
                  </a:cubicBezTo>
                  <a:cubicBezTo>
                    <a:pt x="199" y="211"/>
                    <a:pt x="192" y="211"/>
                    <a:pt x="187" y="207"/>
                  </a:cubicBezTo>
                  <a:lnTo>
                    <a:pt x="120" y="139"/>
                  </a:lnTo>
                  <a:close/>
                  <a:moveTo>
                    <a:pt x="327" y="373"/>
                  </a:moveTo>
                  <a:cubicBezTo>
                    <a:pt x="327" y="445"/>
                    <a:pt x="327" y="445"/>
                    <a:pt x="327" y="445"/>
                  </a:cubicBezTo>
                  <a:cubicBezTo>
                    <a:pt x="327" y="455"/>
                    <a:pt x="319" y="464"/>
                    <a:pt x="308" y="464"/>
                  </a:cubicBezTo>
                  <a:cubicBezTo>
                    <a:pt x="261" y="464"/>
                    <a:pt x="261" y="464"/>
                    <a:pt x="261" y="464"/>
                  </a:cubicBezTo>
                  <a:cubicBezTo>
                    <a:pt x="251" y="464"/>
                    <a:pt x="242" y="455"/>
                    <a:pt x="242" y="445"/>
                  </a:cubicBezTo>
                  <a:cubicBezTo>
                    <a:pt x="242" y="373"/>
                    <a:pt x="242" y="373"/>
                    <a:pt x="242" y="373"/>
                  </a:cubicBezTo>
                  <a:cubicBezTo>
                    <a:pt x="212" y="358"/>
                    <a:pt x="192" y="327"/>
                    <a:pt x="192" y="291"/>
                  </a:cubicBezTo>
                  <a:cubicBezTo>
                    <a:pt x="192" y="240"/>
                    <a:pt x="233" y="199"/>
                    <a:pt x="285" y="199"/>
                  </a:cubicBezTo>
                  <a:cubicBezTo>
                    <a:pt x="336" y="199"/>
                    <a:pt x="377" y="240"/>
                    <a:pt x="377" y="291"/>
                  </a:cubicBezTo>
                  <a:cubicBezTo>
                    <a:pt x="377" y="327"/>
                    <a:pt x="357" y="358"/>
                    <a:pt x="327" y="373"/>
                  </a:cubicBezTo>
                  <a:close/>
                  <a:moveTo>
                    <a:pt x="365" y="207"/>
                  </a:moveTo>
                  <a:cubicBezTo>
                    <a:pt x="361" y="202"/>
                    <a:pt x="361" y="195"/>
                    <a:pt x="365" y="191"/>
                  </a:cubicBezTo>
                  <a:cubicBezTo>
                    <a:pt x="433" y="123"/>
                    <a:pt x="433" y="123"/>
                    <a:pt x="433" y="123"/>
                  </a:cubicBezTo>
                  <a:cubicBezTo>
                    <a:pt x="437" y="119"/>
                    <a:pt x="444" y="119"/>
                    <a:pt x="449" y="123"/>
                  </a:cubicBezTo>
                  <a:cubicBezTo>
                    <a:pt x="453" y="127"/>
                    <a:pt x="453" y="135"/>
                    <a:pt x="449" y="139"/>
                  </a:cubicBezTo>
                  <a:cubicBezTo>
                    <a:pt x="381" y="207"/>
                    <a:pt x="381" y="207"/>
                    <a:pt x="381" y="207"/>
                  </a:cubicBezTo>
                  <a:cubicBezTo>
                    <a:pt x="377" y="211"/>
                    <a:pt x="370" y="211"/>
                    <a:pt x="365" y="207"/>
                  </a:cubicBezTo>
                  <a:close/>
                  <a:moveTo>
                    <a:pt x="503" y="286"/>
                  </a:moveTo>
                  <a:cubicBezTo>
                    <a:pt x="408" y="286"/>
                    <a:pt x="408" y="286"/>
                    <a:pt x="408" y="286"/>
                  </a:cubicBezTo>
                  <a:cubicBezTo>
                    <a:pt x="401" y="286"/>
                    <a:pt x="396" y="281"/>
                    <a:pt x="396" y="275"/>
                  </a:cubicBezTo>
                  <a:cubicBezTo>
                    <a:pt x="396" y="269"/>
                    <a:pt x="401" y="263"/>
                    <a:pt x="408" y="263"/>
                  </a:cubicBezTo>
                  <a:cubicBezTo>
                    <a:pt x="503" y="263"/>
                    <a:pt x="503" y="263"/>
                    <a:pt x="503" y="263"/>
                  </a:cubicBezTo>
                  <a:cubicBezTo>
                    <a:pt x="510" y="263"/>
                    <a:pt x="515" y="269"/>
                    <a:pt x="515" y="275"/>
                  </a:cubicBezTo>
                  <a:cubicBezTo>
                    <a:pt x="515" y="281"/>
                    <a:pt x="510" y="286"/>
                    <a:pt x="503" y="286"/>
                  </a:cubicBezTo>
                  <a:close/>
                </a:path>
              </a:pathLst>
            </a:custGeom>
            <a:solidFill>
              <a:srgbClr val="990033"/>
            </a:solidFill>
            <a:ln w="28" cap="flat">
              <a:solidFill>
                <a:srgbClr val="FFFFFF"/>
              </a:solidFill>
              <a:prstDash val="solid"/>
              <a:miter lim="800000"/>
              <a:headEnd/>
              <a:tailEnd/>
            </a:ln>
          </p:spPr>
          <p:txBody>
            <a:bodyPr anchor="ctr"/>
            <a:lstStyle/>
            <a:p>
              <a:endParaRPr lang="pl-PL">
                <a:latin typeface="+mn-lt"/>
              </a:endParaRPr>
            </a:p>
          </p:txBody>
        </p:sp>
      </p:grpSp>
      <p:sp>
        <p:nvSpPr>
          <p:cNvPr id="15" name="Symbol zastępczy zawartości 2"/>
          <p:cNvSpPr txBox="1">
            <a:spLocks/>
          </p:cNvSpPr>
          <p:nvPr/>
        </p:nvSpPr>
        <p:spPr>
          <a:xfrm>
            <a:off x="457200" y="1021215"/>
            <a:ext cx="8372475" cy="2731442"/>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Rys 1: utknięcie w przeszłości, nostalgia za ’zakładami’</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Punktem odniesienia jest dla nich przeszłość i to, co było </a:t>
            </a:r>
            <a:r>
              <a:rPr lang="pl-PL" sz="1400" b="1" kern="0" cap="none" spc="0" dirty="0" smtClean="0">
                <a:solidFill>
                  <a:schemeClr val="tx1"/>
                </a:solidFill>
                <a:latin typeface="+mn-lt"/>
              </a:rPr>
              <a:t>15-20-25 lat temu</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Wtedy było tu pełno </a:t>
            </a:r>
            <a:r>
              <a:rPr lang="pl-PL" sz="1400" b="1" kern="0" cap="none" spc="0" dirty="0" smtClean="0">
                <a:solidFill>
                  <a:schemeClr val="tx1"/>
                </a:solidFill>
                <a:latin typeface="+mn-lt"/>
              </a:rPr>
              <a:t>zakładów</a:t>
            </a:r>
            <a:r>
              <a:rPr lang="pl-PL" sz="1400" kern="0" cap="none" spc="0" dirty="0" smtClean="0">
                <a:solidFill>
                  <a:schemeClr val="tx1"/>
                </a:solidFill>
                <a:latin typeface="+mn-lt"/>
              </a:rPr>
              <a:t>, zatrudniających </a:t>
            </a:r>
            <a:r>
              <a:rPr lang="pl-PL" sz="1400" b="1" kern="0" cap="none" spc="0" dirty="0" smtClean="0">
                <a:solidFill>
                  <a:schemeClr val="tx1"/>
                </a:solidFill>
                <a:latin typeface="+mn-lt"/>
              </a:rPr>
              <a:t>tysiące ludzi </a:t>
            </a:r>
            <a:r>
              <a:rPr lang="pl-PL" sz="1400" kern="0" cap="none" spc="0" dirty="0" smtClean="0">
                <a:solidFill>
                  <a:schemeClr val="tx1"/>
                </a:solidFill>
                <a:latin typeface="+mn-lt"/>
              </a:rPr>
              <a:t>(np. 7,5 tys.) – teraz jest </a:t>
            </a:r>
            <a:r>
              <a:rPr lang="pl-PL" sz="1400" b="1" kern="0" cap="none" spc="0" dirty="0" smtClean="0">
                <a:solidFill>
                  <a:schemeClr val="tx1"/>
                </a:solidFill>
                <a:latin typeface="+mn-lt"/>
              </a:rPr>
              <a:t>bezrobocie</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Ludzie dojeżdżali do pracy PKS-ami, miasto </a:t>
            </a:r>
            <a:r>
              <a:rPr lang="pl-PL" sz="1400" b="1" kern="0" cap="none" spc="0" dirty="0" smtClean="0">
                <a:solidFill>
                  <a:schemeClr val="tx1"/>
                </a:solidFill>
                <a:latin typeface="+mn-lt"/>
              </a:rPr>
              <a:t>tętniło życiem</a:t>
            </a:r>
            <a:r>
              <a:rPr lang="pl-PL" sz="1400" kern="0" cap="none" spc="0" dirty="0" smtClean="0">
                <a:solidFill>
                  <a:schemeClr val="tx1"/>
                </a:solidFill>
                <a:latin typeface="+mn-lt"/>
              </a:rPr>
              <a:t>, pracowników werbowano po okolicznych wsiach </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Potem wszystko zaczęło </a:t>
            </a:r>
            <a:r>
              <a:rPr lang="pl-PL" sz="1400" b="1" kern="0" cap="none" spc="0" dirty="0" smtClean="0">
                <a:solidFill>
                  <a:schemeClr val="tx1"/>
                </a:solidFill>
                <a:latin typeface="+mn-lt"/>
              </a:rPr>
              <a:t>upadać</a:t>
            </a:r>
            <a:r>
              <a:rPr lang="pl-PL" sz="1400" kern="0" cap="none" spc="0" dirty="0" smtClean="0">
                <a:solidFill>
                  <a:schemeClr val="tx1"/>
                </a:solidFill>
                <a:latin typeface="+mn-lt"/>
              </a:rPr>
              <a:t> i już się nie podnosi – nie ma zakładów,  nie ma PKS-u, te które zostały są w trudnej sytuacji, zwalniają ludzi, nie płacą itp.</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Te zakłady, które istnieją, cienko przędą, np. huta wypłaca pensję w tygodniówkach albo w kryształach</a:t>
            </a:r>
          </a:p>
          <a:p>
            <a:pPr marL="177800"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Mentalnie</a:t>
            </a:r>
            <a:r>
              <a:rPr lang="pl-PL" sz="1400" kern="0" cap="none" spc="0" dirty="0" smtClean="0">
                <a:solidFill>
                  <a:schemeClr val="tx1"/>
                </a:solidFill>
                <a:latin typeface="+mn-lt"/>
              </a:rPr>
              <a:t> dla ludzi dobre funkcjonowanie miasta oznacza: </a:t>
            </a:r>
            <a:r>
              <a:rPr lang="pl-PL" sz="1400" b="1" kern="0" cap="none" spc="0" dirty="0" smtClean="0">
                <a:solidFill>
                  <a:schemeClr val="tx1"/>
                </a:solidFill>
                <a:latin typeface="+mn-lt"/>
              </a:rPr>
              <a:t>duże zakłady, pewność zatrudnienia</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Pracodawca oferujący np. 60 miejsc pracy to dla ludzi ’mały </a:t>
            </a:r>
            <a:r>
              <a:rPr lang="pl-PL" sz="1400" kern="0" cap="none" spc="0" dirty="0" err="1" smtClean="0">
                <a:solidFill>
                  <a:schemeClr val="tx1"/>
                </a:solidFill>
                <a:latin typeface="+mn-lt"/>
              </a:rPr>
              <a:t>pikuś</a:t>
            </a:r>
            <a:r>
              <a:rPr lang="pl-PL" sz="1400" kern="0" cap="none" spc="0" dirty="0" smtClean="0">
                <a:solidFill>
                  <a:schemeClr val="tx1"/>
                </a:solidFill>
                <a:latin typeface="+mn-lt"/>
              </a:rPr>
              <a:t>’, nie na to liczą</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Mimo wielu lat życia w zmienionych okolicznościach </a:t>
            </a:r>
            <a:r>
              <a:rPr lang="pl-PL" sz="1400" b="1" kern="0" cap="none" spc="0" dirty="0" smtClean="0">
                <a:solidFill>
                  <a:schemeClr val="tx1"/>
                </a:solidFill>
                <a:latin typeface="+mn-lt"/>
              </a:rPr>
              <a:t>oczekiwania są takie, jak kiedyś</a:t>
            </a:r>
            <a:r>
              <a:rPr lang="pl-PL" sz="1400" kern="0" cap="none" spc="0" dirty="0" smtClean="0">
                <a:solidFill>
                  <a:schemeClr val="tx1"/>
                </a:solidFill>
                <a:latin typeface="+mn-lt"/>
              </a:rPr>
              <a:t> </a:t>
            </a:r>
          </a:p>
        </p:txBody>
      </p:sp>
      <p:sp>
        <p:nvSpPr>
          <p:cNvPr id="16" name="Symbol zastępczy zawartości 2"/>
          <p:cNvSpPr txBox="1">
            <a:spLocks/>
          </p:cNvSpPr>
          <p:nvPr/>
        </p:nvSpPr>
        <p:spPr>
          <a:xfrm>
            <a:off x="467544" y="4229931"/>
            <a:ext cx="8372475" cy="1507306"/>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Rys 2: strach, bezradność, rezygnacja</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Wiele osób bało się mówić, </a:t>
            </a:r>
            <a:r>
              <a:rPr lang="pl-PL" sz="1400" b="1" kern="0" cap="none" spc="0" dirty="0" smtClean="0">
                <a:solidFill>
                  <a:schemeClr val="tx1"/>
                </a:solidFill>
                <a:latin typeface="+mn-lt"/>
              </a:rPr>
              <a:t>boją się władz </a:t>
            </a:r>
            <a:r>
              <a:rPr lang="pl-PL" sz="1400" kern="0" cap="none" spc="0" dirty="0" smtClean="0">
                <a:solidFill>
                  <a:schemeClr val="tx1"/>
                </a:solidFill>
                <a:latin typeface="+mn-lt"/>
              </a:rPr>
              <a:t>– żyją w mieście, gdzie wszystko zależy od widzi-mi-się prezydenta i jego układu (jak będzie chciał, to zniszczy każdego) – ludzie są jego </a:t>
            </a:r>
            <a:r>
              <a:rPr lang="pl-PL" sz="1400" b="1" kern="0" cap="none" spc="0" dirty="0" smtClean="0">
                <a:solidFill>
                  <a:schemeClr val="tx1"/>
                </a:solidFill>
                <a:latin typeface="+mn-lt"/>
              </a:rPr>
              <a:t>zakładnikami</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Poczucie bezradności – </a:t>
            </a:r>
            <a:r>
              <a:rPr lang="pl-PL" sz="1400" b="1" kern="0" cap="none" spc="0" dirty="0" smtClean="0">
                <a:solidFill>
                  <a:schemeClr val="tx1"/>
                </a:solidFill>
                <a:latin typeface="+mn-lt"/>
              </a:rPr>
              <a:t>każda władza postępuje tak samo</a:t>
            </a:r>
            <a:r>
              <a:rPr lang="pl-PL" sz="1400" kern="0" cap="none" spc="0" dirty="0" smtClean="0">
                <a:solidFill>
                  <a:schemeClr val="tx1"/>
                </a:solidFill>
                <a:latin typeface="+mn-lt"/>
              </a:rPr>
              <a:t>; czasy się zmieniają, a u władzy są te same osoby i nikt nic </a:t>
            </a:r>
            <a:br>
              <a:rPr lang="pl-PL" sz="1400" kern="0" cap="none" spc="0" dirty="0" smtClean="0">
                <a:solidFill>
                  <a:schemeClr val="tx1"/>
                </a:solidFill>
                <a:latin typeface="+mn-lt"/>
              </a:rPr>
            </a:br>
            <a:r>
              <a:rPr lang="pl-PL" sz="1400" kern="0" cap="none" spc="0" dirty="0" smtClean="0">
                <a:solidFill>
                  <a:schemeClr val="tx1"/>
                </a:solidFill>
                <a:latin typeface="+mn-lt"/>
              </a:rPr>
              <a:t>z tym nie robi, nie ma już nadziei – najwyraźniej </a:t>
            </a:r>
            <a:r>
              <a:rPr lang="pl-PL" sz="1400" b="1" kern="0" cap="none" spc="0" dirty="0" smtClean="0">
                <a:solidFill>
                  <a:schemeClr val="tx1"/>
                </a:solidFill>
                <a:latin typeface="+mn-lt"/>
              </a:rPr>
              <a:t>władze centralne na to pozwalają</a:t>
            </a:r>
            <a:r>
              <a:rPr lang="pl-PL" sz="1400" kern="0" cap="none" spc="0" dirty="0" smtClean="0">
                <a:solidFill>
                  <a:schemeClr val="tx1"/>
                </a:solidFill>
                <a:latin typeface="+mn-lt"/>
              </a:rPr>
              <a:t>, bo od lat nic się nie zmienia</a:t>
            </a:r>
          </a:p>
        </p:txBody>
      </p:sp>
    </p:spTree>
    <p:extLst>
      <p:ext uri="{BB962C8B-B14F-4D97-AF65-F5344CB8AC3E}">
        <p14:creationId xmlns:p14="http://schemas.microsoft.com/office/powerpoint/2010/main" val="4029880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6</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Jak myślą o Zawierciu? (1/2)</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sp>
        <p:nvSpPr>
          <p:cNvPr id="4" name="Symbol zastępczy zawartości 2"/>
          <p:cNvSpPr txBox="1">
            <a:spLocks/>
          </p:cNvSpPr>
          <p:nvPr/>
        </p:nvSpPr>
        <p:spPr>
          <a:xfrm>
            <a:off x="467544" y="980728"/>
            <a:ext cx="8372475" cy="2813174"/>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Miasto sypialnia, miasto starych ludzi</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W Zawierciu </a:t>
            </a:r>
            <a:r>
              <a:rPr lang="pl-PL" sz="1400" b="1" kern="0" cap="none" spc="0" dirty="0" smtClean="0">
                <a:solidFill>
                  <a:schemeClr val="tx1"/>
                </a:solidFill>
                <a:latin typeface="+mn-lt"/>
              </a:rPr>
              <a:t>nie ma pracy</a:t>
            </a:r>
            <a:r>
              <a:rPr lang="pl-PL" sz="1400" kern="0" cap="none" spc="0" dirty="0" smtClean="0">
                <a:solidFill>
                  <a:schemeClr val="tx1"/>
                </a:solidFill>
                <a:latin typeface="+mn-lt"/>
              </a:rPr>
              <a:t> (jeden z najwyższych wskaźników bezrobocia w województwie), a jak jest to marna – za małe pieniądze, niestabilna</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Wiele osób mówiło o </a:t>
            </a:r>
            <a:r>
              <a:rPr lang="pl-PL" sz="1400" b="1" kern="0" cap="none" spc="0" dirty="0" smtClean="0">
                <a:solidFill>
                  <a:schemeClr val="tx1"/>
                </a:solidFill>
                <a:latin typeface="+mn-lt"/>
              </a:rPr>
              <a:t>nieuczciwych pracodawcach</a:t>
            </a:r>
            <a:r>
              <a:rPr lang="pl-PL" sz="1400" kern="0" cap="none" spc="0" dirty="0" smtClean="0">
                <a:solidFill>
                  <a:schemeClr val="tx1"/>
                </a:solidFill>
                <a:latin typeface="+mn-lt"/>
              </a:rPr>
              <a:t>, którzy nie wypłacają pensji, fałszują dokumenty, listy obecności, a </a:t>
            </a:r>
            <a:r>
              <a:rPr lang="pl-PL" sz="1400" b="1" kern="0" cap="none" spc="0" dirty="0" smtClean="0">
                <a:solidFill>
                  <a:schemeClr val="tx1"/>
                </a:solidFill>
                <a:latin typeface="+mn-lt"/>
              </a:rPr>
              <a:t>PIP nic z tym nie robi</a:t>
            </a:r>
          </a:p>
          <a:p>
            <a:pPr marL="177800"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Młodzi ludzie uciekają </a:t>
            </a:r>
            <a:r>
              <a:rPr lang="pl-PL" sz="1400" kern="0" cap="none" spc="0" dirty="0" smtClean="0">
                <a:solidFill>
                  <a:schemeClr val="tx1"/>
                </a:solidFill>
                <a:latin typeface="+mn-lt"/>
              </a:rPr>
              <a:t>z Zawiercia – albo wyprowadzają się zupełnie, albo wracają tylko wieczorem</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Po 17, kiedy przyjeżdża pociąg, zaczyna się ’drugie życie’ sklepów</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Na ulicach widać tylko </a:t>
            </a:r>
            <a:r>
              <a:rPr lang="pl-PL" sz="1400" b="1" kern="0" cap="none" spc="0" dirty="0" smtClean="0">
                <a:solidFill>
                  <a:schemeClr val="tx1"/>
                </a:solidFill>
                <a:latin typeface="+mn-lt"/>
              </a:rPr>
              <a:t>matki z małymi dziećmi albo starsze osoby</a:t>
            </a:r>
            <a:r>
              <a:rPr lang="pl-PL" sz="1400" kern="0" cap="none" spc="0" dirty="0" smtClean="0">
                <a:solidFill>
                  <a:schemeClr val="tx1"/>
                </a:solidFill>
                <a:latin typeface="+mn-lt"/>
              </a:rPr>
              <a:t>, w handlu mocno czuć, kiedy ludzie dostają emerytury – wtedy w sklepach zaczyna się ruch</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Miasto schodzi do roli </a:t>
            </a:r>
            <a:r>
              <a:rPr lang="pl-PL" sz="1400" b="1" kern="0" cap="none" spc="0" dirty="0" err="1" smtClean="0">
                <a:solidFill>
                  <a:schemeClr val="tx1"/>
                </a:solidFill>
                <a:latin typeface="+mn-lt"/>
              </a:rPr>
              <a:t>peryferiów</a:t>
            </a:r>
            <a:r>
              <a:rPr lang="pl-PL" sz="1400" kern="0" cap="none" spc="0" dirty="0" smtClean="0">
                <a:solidFill>
                  <a:schemeClr val="tx1"/>
                </a:solidFill>
                <a:latin typeface="+mn-lt"/>
              </a:rPr>
              <a:t> – coraz więcej pociągów tylko przejeżdża przez Zawiercie</a:t>
            </a:r>
          </a:p>
        </p:txBody>
      </p:sp>
      <p:sp>
        <p:nvSpPr>
          <p:cNvPr id="6" name="pole tekstowe 5"/>
          <p:cNvSpPr txBox="1"/>
          <p:nvPr/>
        </p:nvSpPr>
        <p:spPr>
          <a:xfrm>
            <a:off x="827584" y="5959701"/>
            <a:ext cx="3263466" cy="430887"/>
          </a:xfrm>
          <a:prstGeom prst="rect">
            <a:avLst/>
          </a:prstGeom>
          <a:noFill/>
        </p:spPr>
        <p:txBody>
          <a:bodyPr wrap="square" rtlCol="0">
            <a:spAutoFit/>
          </a:bodyPr>
          <a:lstStyle/>
          <a:p>
            <a:pPr algn="ctr"/>
            <a:r>
              <a:rPr lang="pl-PL" sz="1050" dirty="0" smtClean="0">
                <a:latin typeface="Segoe Print" pitchFamily="2" charset="0"/>
              </a:rPr>
              <a:t>Gdyby mi wypłacili wszystkie zaległe pensje, to mógłbym przez rok żyć jak król.</a:t>
            </a:r>
            <a:endParaRPr lang="en-US" sz="1050" dirty="0" smtClean="0">
              <a:latin typeface="Segoe Print" pitchFamily="2" charset="0"/>
            </a:endParaRPr>
          </a:p>
        </p:txBody>
      </p:sp>
      <p:sp>
        <p:nvSpPr>
          <p:cNvPr id="7" name="pole tekstowe 6"/>
          <p:cNvSpPr txBox="1"/>
          <p:nvPr/>
        </p:nvSpPr>
        <p:spPr>
          <a:xfrm>
            <a:off x="4499992" y="5742516"/>
            <a:ext cx="4176464" cy="900246"/>
          </a:xfrm>
          <a:prstGeom prst="rect">
            <a:avLst/>
          </a:prstGeom>
          <a:noFill/>
        </p:spPr>
        <p:txBody>
          <a:bodyPr wrap="square" rtlCol="0">
            <a:spAutoFit/>
          </a:bodyPr>
          <a:lstStyle/>
          <a:p>
            <a:pPr algn="ctr"/>
            <a:r>
              <a:rPr lang="pl-PL" sz="1050" dirty="0" smtClean="0">
                <a:latin typeface="Segoe Print" pitchFamily="2" charset="0"/>
              </a:rPr>
              <a:t>Jest 17, ludzie biegną od pociągu i się cieszą, że u mnie jeszcze otwarte. Czasem przez tą jedną godzinę to ja zarobię więcej niż przez pół dnia. Mówiłem tu innym sklepikarzom, żeby poczekali jeszcze tę jedną godzinę, ale nie wszyscy chcą słuchać.</a:t>
            </a:r>
            <a:endParaRPr lang="en-US" sz="1050" dirty="0" smtClean="0">
              <a:latin typeface="Segoe Print" pitchFamily="2" charset="0"/>
            </a:endParaRPr>
          </a:p>
        </p:txBody>
      </p:sp>
      <p:sp>
        <p:nvSpPr>
          <p:cNvPr id="8" name="Symbol zastępczy zawartości 2"/>
          <p:cNvSpPr txBox="1">
            <a:spLocks/>
          </p:cNvSpPr>
          <p:nvPr/>
        </p:nvSpPr>
        <p:spPr>
          <a:xfrm>
            <a:off x="457200" y="4081934"/>
            <a:ext cx="8372475" cy="1579314"/>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Miasto, które umiera</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W Zawierciu </a:t>
            </a:r>
            <a:r>
              <a:rPr lang="pl-PL" sz="1400" b="1" kern="0" cap="none" spc="0" dirty="0" smtClean="0">
                <a:solidFill>
                  <a:schemeClr val="tx1"/>
                </a:solidFill>
                <a:latin typeface="+mn-lt"/>
              </a:rPr>
              <a:t>od lat nic się nie wydarzyło</a:t>
            </a:r>
            <a:r>
              <a:rPr lang="pl-PL" sz="1400" kern="0" cap="none" spc="0" dirty="0" smtClean="0">
                <a:solidFill>
                  <a:schemeClr val="tx1"/>
                </a:solidFill>
                <a:latin typeface="+mn-lt"/>
              </a:rPr>
              <a:t>, gazety nie mają nawet o czym pisać</a:t>
            </a:r>
          </a:p>
          <a:p>
            <a:pPr marL="177800"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Nie ma nie tylko pracy, ale i żadnej oferty kulturalnej</a:t>
            </a:r>
            <a:r>
              <a:rPr lang="pl-PL" sz="1400" kern="0" cap="none" spc="0" dirty="0" smtClean="0">
                <a:solidFill>
                  <a:schemeClr val="tx1"/>
                </a:solidFill>
                <a:latin typeface="+mn-lt"/>
              </a:rPr>
              <a:t>, nie ma porządnego deptaka – nie ma możliwości, żeby kulturalny człowiek trochę pożył</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Gdzie nie spojrzeć, źle się dzieje – nowe są </a:t>
            </a:r>
            <a:r>
              <a:rPr lang="pl-PL" sz="1400" b="1" kern="0" cap="none" spc="0" dirty="0" smtClean="0">
                <a:solidFill>
                  <a:schemeClr val="tx1"/>
                </a:solidFill>
                <a:latin typeface="+mn-lt"/>
              </a:rPr>
              <a:t>tylko kolejne sieciowe supermarkety</a:t>
            </a:r>
          </a:p>
        </p:txBody>
      </p:sp>
    </p:spTree>
    <p:extLst>
      <p:ext uri="{BB962C8B-B14F-4D97-AF65-F5344CB8AC3E}">
        <p14:creationId xmlns:p14="http://schemas.microsoft.com/office/powerpoint/2010/main" val="2630817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23"/>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0C187-58E4-4D35-B113-68B3546FFBA5}" type="slidenum">
              <a:rPr smtClean="0">
                <a:solidFill>
                  <a:srgbClr val="86A4AA"/>
                </a:solidFill>
              </a:rPr>
              <a:pPr fontAlgn="base">
                <a:spcBef>
                  <a:spcPct val="0"/>
                </a:spcBef>
                <a:spcAft>
                  <a:spcPct val="0"/>
                </a:spcAft>
              </a:pPr>
              <a:t>7</a:t>
            </a:fld>
            <a:endParaRPr smtClean="0">
              <a:solidFill>
                <a:srgbClr val="86A4AA"/>
              </a:solidFill>
            </a:endParaRPr>
          </a:p>
        </p:txBody>
      </p:sp>
      <p:sp>
        <p:nvSpPr>
          <p:cNvPr id="5" name="Tytuł 3"/>
          <p:cNvSpPr txBox="1">
            <a:spLocks/>
          </p:cNvSpPr>
          <p:nvPr/>
        </p:nvSpPr>
        <p:spPr bwMode="auto">
          <a:xfrm>
            <a:off x="342900" y="361949"/>
            <a:ext cx="843915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l-PL" sz="2800" dirty="0" smtClean="0">
                <a:solidFill>
                  <a:srgbClr val="404040"/>
                </a:solidFill>
                <a:latin typeface="Georgia" pitchFamily="18" charset="0"/>
                <a:ea typeface="+mj-ea"/>
                <a:cs typeface="+mj-cs"/>
              </a:rPr>
              <a:t>Jak myślą o Zawierciu? (2/2)</a:t>
            </a:r>
            <a:endParaRPr kumimoji="0" lang="pl-PL" sz="2800" b="0" i="0" u="none" strike="noStrike" kern="1200" cap="none" spc="0" normalizeH="0" baseline="0" noProof="0" dirty="0" smtClean="0">
              <a:ln>
                <a:noFill/>
              </a:ln>
              <a:solidFill>
                <a:srgbClr val="404040"/>
              </a:solidFill>
              <a:effectLst/>
              <a:uLnTx/>
              <a:uFillTx/>
              <a:latin typeface="+mn-lt"/>
              <a:ea typeface="+mj-ea"/>
              <a:cs typeface="+mj-cs"/>
            </a:endParaRPr>
          </a:p>
        </p:txBody>
      </p:sp>
      <p:grpSp>
        <p:nvGrpSpPr>
          <p:cNvPr id="4" name="Grupa 3"/>
          <p:cNvGrpSpPr>
            <a:grpSpLocks/>
          </p:cNvGrpSpPr>
          <p:nvPr/>
        </p:nvGrpSpPr>
        <p:grpSpPr bwMode="auto">
          <a:xfrm>
            <a:off x="468313" y="5924772"/>
            <a:ext cx="8496300" cy="585787"/>
            <a:chOff x="450155" y="5929044"/>
            <a:chExt cx="8496944" cy="586182"/>
          </a:xfrm>
        </p:grpSpPr>
        <p:sp>
          <p:nvSpPr>
            <p:cNvPr id="6" name="pole tekstowe 16"/>
            <p:cNvSpPr txBox="1">
              <a:spLocks noChangeArrowheads="1"/>
            </p:cNvSpPr>
            <p:nvPr/>
          </p:nvSpPr>
          <p:spPr bwMode="auto">
            <a:xfrm>
              <a:off x="1146413" y="5929549"/>
              <a:ext cx="7800686" cy="585169"/>
            </a:xfrm>
            <a:prstGeom prst="rect">
              <a:avLst/>
            </a:prstGeom>
            <a:noFill/>
            <a:ln w="9525">
              <a:noFill/>
              <a:miter lim="800000"/>
              <a:headEnd/>
              <a:tailEnd/>
            </a:ln>
          </p:spPr>
          <p:txBody>
            <a:bodyPr anchor="ctr">
              <a:spAutoFit/>
            </a:bodyPr>
            <a:lstStyle/>
            <a:p>
              <a:r>
                <a:rPr lang="pl-PL" sz="1600" b="1" dirty="0" smtClean="0">
                  <a:solidFill>
                    <a:srgbClr val="990033"/>
                  </a:solidFill>
                  <a:latin typeface="+mn-lt"/>
                </a:rPr>
                <a:t>ZAWŁASZCZANIE FUNDUSZY PUBLICZNYCH, </a:t>
              </a:r>
              <a:br>
                <a:rPr lang="pl-PL" sz="1600" b="1" dirty="0" smtClean="0">
                  <a:solidFill>
                    <a:srgbClr val="990033"/>
                  </a:solidFill>
                  <a:latin typeface="+mn-lt"/>
                </a:rPr>
              </a:br>
              <a:r>
                <a:rPr lang="pl-PL" sz="1600" b="1" dirty="0" smtClean="0">
                  <a:solidFill>
                    <a:srgbClr val="990033"/>
                  </a:solidFill>
                  <a:latin typeface="+mn-lt"/>
                </a:rPr>
                <a:t>WYKORZYSTYWANIE ICH DO OSOBISTYCH, BIEŻĄCYCH INTERESÓW</a:t>
              </a:r>
              <a:endParaRPr lang="en-US" sz="1600" b="1" dirty="0">
                <a:solidFill>
                  <a:srgbClr val="990033"/>
                </a:solidFill>
                <a:latin typeface="+mn-lt"/>
              </a:endParaRPr>
            </a:p>
          </p:txBody>
        </p:sp>
        <p:sp>
          <p:nvSpPr>
            <p:cNvPr id="7" name="Freeform 23"/>
            <p:cNvSpPr>
              <a:spLocks noEditPoints="1"/>
            </p:cNvSpPr>
            <p:nvPr/>
          </p:nvSpPr>
          <p:spPr bwMode="auto">
            <a:xfrm>
              <a:off x="450155" y="5929044"/>
              <a:ext cx="593453" cy="586182"/>
            </a:xfrm>
            <a:custGeom>
              <a:avLst/>
              <a:gdLst>
                <a:gd name="T0" fmla="*/ 286 w 572"/>
                <a:gd name="T1" fmla="*/ 0 h 572"/>
                <a:gd name="T2" fmla="*/ 0 w 572"/>
                <a:gd name="T3" fmla="*/ 286 h 572"/>
                <a:gd name="T4" fmla="*/ 286 w 572"/>
                <a:gd name="T5" fmla="*/ 572 h 572"/>
                <a:gd name="T6" fmla="*/ 572 w 572"/>
                <a:gd name="T7" fmla="*/ 286 h 572"/>
                <a:gd name="T8" fmla="*/ 286 w 572"/>
                <a:gd name="T9" fmla="*/ 0 h 572"/>
                <a:gd name="T10" fmla="*/ 273 w 572"/>
                <a:gd name="T11" fmla="*/ 72 h 572"/>
                <a:gd name="T12" fmla="*/ 285 w 572"/>
                <a:gd name="T13" fmla="*/ 61 h 572"/>
                <a:gd name="T14" fmla="*/ 296 w 572"/>
                <a:gd name="T15" fmla="*/ 72 h 572"/>
                <a:gd name="T16" fmla="*/ 296 w 572"/>
                <a:gd name="T17" fmla="*/ 167 h 572"/>
                <a:gd name="T18" fmla="*/ 285 w 572"/>
                <a:gd name="T19" fmla="*/ 179 h 572"/>
                <a:gd name="T20" fmla="*/ 273 w 572"/>
                <a:gd name="T21" fmla="*/ 167 h 572"/>
                <a:gd name="T22" fmla="*/ 273 w 572"/>
                <a:gd name="T23" fmla="*/ 72 h 572"/>
                <a:gd name="T24" fmla="*/ 164 w 572"/>
                <a:gd name="T25" fmla="*/ 286 h 572"/>
                <a:gd name="T26" fmla="*/ 68 w 572"/>
                <a:gd name="T27" fmla="*/ 286 h 572"/>
                <a:gd name="T28" fmla="*/ 57 w 572"/>
                <a:gd name="T29" fmla="*/ 275 h 572"/>
                <a:gd name="T30" fmla="*/ 68 w 572"/>
                <a:gd name="T31" fmla="*/ 263 h 572"/>
                <a:gd name="T32" fmla="*/ 164 w 572"/>
                <a:gd name="T33" fmla="*/ 263 h 572"/>
                <a:gd name="T34" fmla="*/ 175 w 572"/>
                <a:gd name="T35" fmla="*/ 275 h 572"/>
                <a:gd name="T36" fmla="*/ 164 w 572"/>
                <a:gd name="T37" fmla="*/ 286 h 572"/>
                <a:gd name="T38" fmla="*/ 120 w 572"/>
                <a:gd name="T39" fmla="*/ 139 h 572"/>
                <a:gd name="T40" fmla="*/ 120 w 572"/>
                <a:gd name="T41" fmla="*/ 123 h 572"/>
                <a:gd name="T42" fmla="*/ 135 w 572"/>
                <a:gd name="T43" fmla="*/ 123 h 572"/>
                <a:gd name="T44" fmla="*/ 203 w 572"/>
                <a:gd name="T45" fmla="*/ 191 h 572"/>
                <a:gd name="T46" fmla="*/ 203 w 572"/>
                <a:gd name="T47" fmla="*/ 207 h 572"/>
                <a:gd name="T48" fmla="*/ 187 w 572"/>
                <a:gd name="T49" fmla="*/ 207 h 572"/>
                <a:gd name="T50" fmla="*/ 120 w 572"/>
                <a:gd name="T51" fmla="*/ 139 h 572"/>
                <a:gd name="T52" fmla="*/ 327 w 572"/>
                <a:gd name="T53" fmla="*/ 373 h 572"/>
                <a:gd name="T54" fmla="*/ 327 w 572"/>
                <a:gd name="T55" fmla="*/ 445 h 572"/>
                <a:gd name="T56" fmla="*/ 308 w 572"/>
                <a:gd name="T57" fmla="*/ 464 h 572"/>
                <a:gd name="T58" fmla="*/ 261 w 572"/>
                <a:gd name="T59" fmla="*/ 464 h 572"/>
                <a:gd name="T60" fmla="*/ 242 w 572"/>
                <a:gd name="T61" fmla="*/ 445 h 572"/>
                <a:gd name="T62" fmla="*/ 242 w 572"/>
                <a:gd name="T63" fmla="*/ 373 h 572"/>
                <a:gd name="T64" fmla="*/ 192 w 572"/>
                <a:gd name="T65" fmla="*/ 291 h 572"/>
                <a:gd name="T66" fmla="*/ 285 w 572"/>
                <a:gd name="T67" fmla="*/ 199 h 572"/>
                <a:gd name="T68" fmla="*/ 377 w 572"/>
                <a:gd name="T69" fmla="*/ 291 h 572"/>
                <a:gd name="T70" fmla="*/ 327 w 572"/>
                <a:gd name="T71" fmla="*/ 373 h 572"/>
                <a:gd name="T72" fmla="*/ 365 w 572"/>
                <a:gd name="T73" fmla="*/ 207 h 572"/>
                <a:gd name="T74" fmla="*/ 365 w 572"/>
                <a:gd name="T75" fmla="*/ 191 h 572"/>
                <a:gd name="T76" fmla="*/ 433 w 572"/>
                <a:gd name="T77" fmla="*/ 123 h 572"/>
                <a:gd name="T78" fmla="*/ 449 w 572"/>
                <a:gd name="T79" fmla="*/ 123 h 572"/>
                <a:gd name="T80" fmla="*/ 449 w 572"/>
                <a:gd name="T81" fmla="*/ 139 h 572"/>
                <a:gd name="T82" fmla="*/ 381 w 572"/>
                <a:gd name="T83" fmla="*/ 207 h 572"/>
                <a:gd name="T84" fmla="*/ 365 w 572"/>
                <a:gd name="T85" fmla="*/ 207 h 572"/>
                <a:gd name="T86" fmla="*/ 503 w 572"/>
                <a:gd name="T87" fmla="*/ 286 h 572"/>
                <a:gd name="T88" fmla="*/ 408 w 572"/>
                <a:gd name="T89" fmla="*/ 286 h 572"/>
                <a:gd name="T90" fmla="*/ 396 w 572"/>
                <a:gd name="T91" fmla="*/ 275 h 572"/>
                <a:gd name="T92" fmla="*/ 408 w 572"/>
                <a:gd name="T93" fmla="*/ 263 h 572"/>
                <a:gd name="T94" fmla="*/ 503 w 572"/>
                <a:gd name="T95" fmla="*/ 263 h 572"/>
                <a:gd name="T96" fmla="*/ 515 w 572"/>
                <a:gd name="T97" fmla="*/ 275 h 572"/>
                <a:gd name="T98" fmla="*/ 503 w 572"/>
                <a:gd name="T99" fmla="*/ 286 h 5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72"/>
                <a:gd name="T152" fmla="*/ 572 w 572"/>
                <a:gd name="T153" fmla="*/ 572 h 5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72">
                  <a:moveTo>
                    <a:pt x="286" y="0"/>
                  </a:moveTo>
                  <a:cubicBezTo>
                    <a:pt x="128" y="0"/>
                    <a:pt x="0" y="128"/>
                    <a:pt x="0" y="286"/>
                  </a:cubicBezTo>
                  <a:cubicBezTo>
                    <a:pt x="0" y="444"/>
                    <a:pt x="128" y="572"/>
                    <a:pt x="286" y="572"/>
                  </a:cubicBezTo>
                  <a:cubicBezTo>
                    <a:pt x="444" y="572"/>
                    <a:pt x="572" y="444"/>
                    <a:pt x="572" y="286"/>
                  </a:cubicBezTo>
                  <a:cubicBezTo>
                    <a:pt x="572" y="128"/>
                    <a:pt x="444" y="0"/>
                    <a:pt x="286" y="0"/>
                  </a:cubicBezTo>
                  <a:close/>
                  <a:moveTo>
                    <a:pt x="273" y="72"/>
                  </a:moveTo>
                  <a:cubicBezTo>
                    <a:pt x="273" y="66"/>
                    <a:pt x="278" y="61"/>
                    <a:pt x="285" y="61"/>
                  </a:cubicBezTo>
                  <a:cubicBezTo>
                    <a:pt x="291" y="61"/>
                    <a:pt x="296" y="66"/>
                    <a:pt x="296" y="72"/>
                  </a:cubicBezTo>
                  <a:cubicBezTo>
                    <a:pt x="296" y="167"/>
                    <a:pt x="296" y="167"/>
                    <a:pt x="296" y="167"/>
                  </a:cubicBezTo>
                  <a:cubicBezTo>
                    <a:pt x="296" y="174"/>
                    <a:pt x="291" y="179"/>
                    <a:pt x="285" y="179"/>
                  </a:cubicBezTo>
                  <a:cubicBezTo>
                    <a:pt x="278" y="179"/>
                    <a:pt x="273" y="174"/>
                    <a:pt x="273" y="167"/>
                  </a:cubicBezTo>
                  <a:lnTo>
                    <a:pt x="273" y="72"/>
                  </a:lnTo>
                  <a:close/>
                  <a:moveTo>
                    <a:pt x="164" y="286"/>
                  </a:moveTo>
                  <a:cubicBezTo>
                    <a:pt x="68" y="286"/>
                    <a:pt x="68" y="286"/>
                    <a:pt x="68" y="286"/>
                  </a:cubicBezTo>
                  <a:cubicBezTo>
                    <a:pt x="62" y="286"/>
                    <a:pt x="57" y="281"/>
                    <a:pt x="57" y="275"/>
                  </a:cubicBezTo>
                  <a:cubicBezTo>
                    <a:pt x="57" y="269"/>
                    <a:pt x="62" y="263"/>
                    <a:pt x="68" y="263"/>
                  </a:cubicBezTo>
                  <a:cubicBezTo>
                    <a:pt x="164" y="263"/>
                    <a:pt x="164" y="263"/>
                    <a:pt x="164" y="263"/>
                  </a:cubicBezTo>
                  <a:cubicBezTo>
                    <a:pt x="170" y="263"/>
                    <a:pt x="175" y="269"/>
                    <a:pt x="175" y="275"/>
                  </a:cubicBezTo>
                  <a:cubicBezTo>
                    <a:pt x="175" y="281"/>
                    <a:pt x="170" y="286"/>
                    <a:pt x="164" y="286"/>
                  </a:cubicBezTo>
                  <a:close/>
                  <a:moveTo>
                    <a:pt x="120" y="139"/>
                  </a:moveTo>
                  <a:cubicBezTo>
                    <a:pt x="115" y="135"/>
                    <a:pt x="115" y="127"/>
                    <a:pt x="120" y="123"/>
                  </a:cubicBezTo>
                  <a:cubicBezTo>
                    <a:pt x="124" y="119"/>
                    <a:pt x="131" y="119"/>
                    <a:pt x="135" y="123"/>
                  </a:cubicBezTo>
                  <a:cubicBezTo>
                    <a:pt x="203" y="191"/>
                    <a:pt x="203" y="191"/>
                    <a:pt x="203" y="191"/>
                  </a:cubicBezTo>
                  <a:cubicBezTo>
                    <a:pt x="207" y="195"/>
                    <a:pt x="207" y="202"/>
                    <a:pt x="203" y="207"/>
                  </a:cubicBezTo>
                  <a:cubicBezTo>
                    <a:pt x="199" y="211"/>
                    <a:pt x="192" y="211"/>
                    <a:pt x="187" y="207"/>
                  </a:cubicBezTo>
                  <a:lnTo>
                    <a:pt x="120" y="139"/>
                  </a:lnTo>
                  <a:close/>
                  <a:moveTo>
                    <a:pt x="327" y="373"/>
                  </a:moveTo>
                  <a:cubicBezTo>
                    <a:pt x="327" y="445"/>
                    <a:pt x="327" y="445"/>
                    <a:pt x="327" y="445"/>
                  </a:cubicBezTo>
                  <a:cubicBezTo>
                    <a:pt x="327" y="455"/>
                    <a:pt x="319" y="464"/>
                    <a:pt x="308" y="464"/>
                  </a:cubicBezTo>
                  <a:cubicBezTo>
                    <a:pt x="261" y="464"/>
                    <a:pt x="261" y="464"/>
                    <a:pt x="261" y="464"/>
                  </a:cubicBezTo>
                  <a:cubicBezTo>
                    <a:pt x="251" y="464"/>
                    <a:pt x="242" y="455"/>
                    <a:pt x="242" y="445"/>
                  </a:cubicBezTo>
                  <a:cubicBezTo>
                    <a:pt x="242" y="373"/>
                    <a:pt x="242" y="373"/>
                    <a:pt x="242" y="373"/>
                  </a:cubicBezTo>
                  <a:cubicBezTo>
                    <a:pt x="212" y="358"/>
                    <a:pt x="192" y="327"/>
                    <a:pt x="192" y="291"/>
                  </a:cubicBezTo>
                  <a:cubicBezTo>
                    <a:pt x="192" y="240"/>
                    <a:pt x="233" y="199"/>
                    <a:pt x="285" y="199"/>
                  </a:cubicBezTo>
                  <a:cubicBezTo>
                    <a:pt x="336" y="199"/>
                    <a:pt x="377" y="240"/>
                    <a:pt x="377" y="291"/>
                  </a:cubicBezTo>
                  <a:cubicBezTo>
                    <a:pt x="377" y="327"/>
                    <a:pt x="357" y="358"/>
                    <a:pt x="327" y="373"/>
                  </a:cubicBezTo>
                  <a:close/>
                  <a:moveTo>
                    <a:pt x="365" y="207"/>
                  </a:moveTo>
                  <a:cubicBezTo>
                    <a:pt x="361" y="202"/>
                    <a:pt x="361" y="195"/>
                    <a:pt x="365" y="191"/>
                  </a:cubicBezTo>
                  <a:cubicBezTo>
                    <a:pt x="433" y="123"/>
                    <a:pt x="433" y="123"/>
                    <a:pt x="433" y="123"/>
                  </a:cubicBezTo>
                  <a:cubicBezTo>
                    <a:pt x="437" y="119"/>
                    <a:pt x="444" y="119"/>
                    <a:pt x="449" y="123"/>
                  </a:cubicBezTo>
                  <a:cubicBezTo>
                    <a:pt x="453" y="127"/>
                    <a:pt x="453" y="135"/>
                    <a:pt x="449" y="139"/>
                  </a:cubicBezTo>
                  <a:cubicBezTo>
                    <a:pt x="381" y="207"/>
                    <a:pt x="381" y="207"/>
                    <a:pt x="381" y="207"/>
                  </a:cubicBezTo>
                  <a:cubicBezTo>
                    <a:pt x="377" y="211"/>
                    <a:pt x="370" y="211"/>
                    <a:pt x="365" y="207"/>
                  </a:cubicBezTo>
                  <a:close/>
                  <a:moveTo>
                    <a:pt x="503" y="286"/>
                  </a:moveTo>
                  <a:cubicBezTo>
                    <a:pt x="408" y="286"/>
                    <a:pt x="408" y="286"/>
                    <a:pt x="408" y="286"/>
                  </a:cubicBezTo>
                  <a:cubicBezTo>
                    <a:pt x="401" y="286"/>
                    <a:pt x="396" y="281"/>
                    <a:pt x="396" y="275"/>
                  </a:cubicBezTo>
                  <a:cubicBezTo>
                    <a:pt x="396" y="269"/>
                    <a:pt x="401" y="263"/>
                    <a:pt x="408" y="263"/>
                  </a:cubicBezTo>
                  <a:cubicBezTo>
                    <a:pt x="503" y="263"/>
                    <a:pt x="503" y="263"/>
                    <a:pt x="503" y="263"/>
                  </a:cubicBezTo>
                  <a:cubicBezTo>
                    <a:pt x="510" y="263"/>
                    <a:pt x="515" y="269"/>
                    <a:pt x="515" y="275"/>
                  </a:cubicBezTo>
                  <a:cubicBezTo>
                    <a:pt x="515" y="281"/>
                    <a:pt x="510" y="286"/>
                    <a:pt x="503" y="286"/>
                  </a:cubicBezTo>
                  <a:close/>
                </a:path>
              </a:pathLst>
            </a:custGeom>
            <a:solidFill>
              <a:srgbClr val="990033"/>
            </a:solidFill>
            <a:ln w="28" cap="flat">
              <a:solidFill>
                <a:srgbClr val="FFFFFF"/>
              </a:solidFill>
              <a:prstDash val="solid"/>
              <a:miter lim="800000"/>
              <a:headEnd/>
              <a:tailEnd/>
            </a:ln>
          </p:spPr>
          <p:txBody>
            <a:bodyPr anchor="ctr"/>
            <a:lstStyle/>
            <a:p>
              <a:endParaRPr lang="pl-PL">
                <a:latin typeface="+mn-lt"/>
              </a:endParaRPr>
            </a:p>
          </p:txBody>
        </p:sp>
      </p:grpSp>
      <p:sp>
        <p:nvSpPr>
          <p:cNvPr id="8" name="Symbol zastępczy zawartości 2"/>
          <p:cNvSpPr txBox="1">
            <a:spLocks/>
          </p:cNvSpPr>
          <p:nvPr/>
        </p:nvSpPr>
        <p:spPr>
          <a:xfrm>
            <a:off x="457200" y="1128156"/>
            <a:ext cx="8372475" cy="4605100"/>
          </a:xfrm>
          <a:prstGeom prst="rect">
            <a:avLst/>
          </a:prstGeom>
        </p:spPr>
        <p:txBody>
          <a:bodyPr>
            <a:noAutofit/>
          </a:bodyPr>
          <a:lstStyle>
            <a:lvl1pPr marL="342900" indent="-3429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marL="742950" indent="-28575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marL="11430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marL="16002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marL="2057400" indent="-228600"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spcBef>
                <a:spcPts val="100"/>
              </a:spcBef>
              <a:spcAft>
                <a:spcPts val="100"/>
              </a:spcAft>
              <a:buClr>
                <a:schemeClr val="accent2"/>
              </a:buClr>
            </a:pPr>
            <a:r>
              <a:rPr lang="pl-PL" sz="1600" b="1" u="sng" kern="0" cap="none" spc="0" dirty="0" smtClean="0">
                <a:solidFill>
                  <a:schemeClr val="accent1">
                    <a:lumMod val="75000"/>
                  </a:schemeClr>
                </a:solidFill>
                <a:latin typeface="+mn-lt"/>
              </a:rPr>
              <a:t>Miasto bez wizji</a:t>
            </a:r>
          </a:p>
          <a:p>
            <a:pPr marL="177800"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Jest bardzo </a:t>
            </a:r>
            <a:r>
              <a:rPr lang="pl-PL" sz="1400" b="1" kern="0" cap="none" spc="0" dirty="0" smtClean="0">
                <a:solidFill>
                  <a:schemeClr val="tx1"/>
                </a:solidFill>
                <a:latin typeface="+mn-lt"/>
              </a:rPr>
              <a:t>krótkowzroczne myślenie </a:t>
            </a:r>
            <a:r>
              <a:rPr lang="pl-PL" sz="1400" kern="0" cap="none" spc="0" dirty="0" smtClean="0">
                <a:solidFill>
                  <a:schemeClr val="tx1"/>
                </a:solidFill>
                <a:latin typeface="+mn-lt"/>
              </a:rPr>
              <a:t>o mieście; rzeczy robi się nie dlatego, że przyniosą korzyść miastu, ale dlatego, że ma się taką możliwość (coś się ’nawinie’) albo że jest to </a:t>
            </a:r>
            <a:r>
              <a:rPr lang="pl-PL" sz="1400" b="1" kern="0" cap="none" spc="0" dirty="0" smtClean="0">
                <a:solidFill>
                  <a:schemeClr val="tx1"/>
                </a:solidFill>
                <a:latin typeface="+mn-lt"/>
              </a:rPr>
              <a:t>dla kogoś wygodne</a:t>
            </a:r>
          </a:p>
          <a:p>
            <a:pPr marL="177800"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Dodatkowo brakuje przejrzystości </a:t>
            </a:r>
            <a:r>
              <a:rPr lang="pl-PL" sz="1400" kern="0" cap="none" spc="0" dirty="0" smtClean="0">
                <a:solidFill>
                  <a:schemeClr val="tx1"/>
                </a:solidFill>
                <a:latin typeface="+mn-lt"/>
              </a:rPr>
              <a:t>– władza wykonuje ruchy, których nie wyjaśnia, nie komunikuje</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Sprzedaje się grunty, sprzedaje się zakłady, magazyny, budynki, a nie pyta się, co tam powstanie</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Sprzedano plac przed dworcem – tak, że teraz </a:t>
            </a:r>
            <a:r>
              <a:rPr lang="pl-PL" sz="1400" b="1" kern="0" cap="none" spc="0" dirty="0" smtClean="0">
                <a:solidFill>
                  <a:schemeClr val="tx1"/>
                </a:solidFill>
                <a:latin typeface="+mn-lt"/>
              </a:rPr>
              <a:t>autobusy nie mają gdzie się zatrzymywać</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Pokrętne myślenie – firma, która rozbija żwir, jest bardzo </a:t>
            </a:r>
            <a:r>
              <a:rPr lang="pl-PL" sz="1400" b="1" kern="0" cap="none" spc="0" dirty="0" smtClean="0">
                <a:solidFill>
                  <a:schemeClr val="tx1"/>
                </a:solidFill>
                <a:latin typeface="+mn-lt"/>
              </a:rPr>
              <a:t>uciążliwa dla mieszkańców </a:t>
            </a:r>
            <a:r>
              <a:rPr lang="pl-PL" sz="1400" kern="0" cap="none" spc="0" dirty="0" smtClean="0">
                <a:solidFill>
                  <a:schemeClr val="tx1"/>
                </a:solidFill>
                <a:latin typeface="+mn-lt"/>
              </a:rPr>
              <a:t>– miastu się opłaca nakładanie kar, ale nie zrobienie porządku z firmą, więc mówią mieszkańcom: dajcie sobie spokój (tym  bardziej, że firma dała 10.000 zł na szpital)</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Wydaje się pozwolenia na budowę </a:t>
            </a:r>
            <a:r>
              <a:rPr lang="pl-PL" sz="1400" b="1" kern="0" cap="none" spc="0" dirty="0" smtClean="0">
                <a:solidFill>
                  <a:schemeClr val="tx1"/>
                </a:solidFill>
                <a:latin typeface="+mn-lt"/>
              </a:rPr>
              <a:t>kolejnych sklepów </a:t>
            </a:r>
            <a:r>
              <a:rPr lang="pl-PL" sz="1400" kern="0" cap="none" spc="0" dirty="0" smtClean="0">
                <a:solidFill>
                  <a:schemeClr val="tx1"/>
                </a:solidFill>
                <a:latin typeface="+mn-lt"/>
              </a:rPr>
              <a:t>i pawilonów, nie myśląc o tym, kto będzie w nich kupował </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Organizuje się </a:t>
            </a:r>
            <a:r>
              <a:rPr lang="pl-PL" sz="1400" b="1" kern="0" cap="none" spc="0" dirty="0" smtClean="0">
                <a:solidFill>
                  <a:schemeClr val="tx1"/>
                </a:solidFill>
                <a:latin typeface="+mn-lt"/>
              </a:rPr>
              <a:t>centrum badawcze</a:t>
            </a:r>
            <a:r>
              <a:rPr lang="pl-PL" sz="1400" kern="0" cap="none" spc="0" dirty="0" smtClean="0">
                <a:solidFill>
                  <a:schemeClr val="tx1"/>
                </a:solidFill>
                <a:latin typeface="+mn-lt"/>
              </a:rPr>
              <a:t>, bo akurat prezydent zna profesora z Politechniki Częstochowskiej (który mieszka w okolicy)</a:t>
            </a:r>
          </a:p>
          <a:p>
            <a:pPr marL="577850" lvl="1" indent="-177800">
              <a:lnSpc>
                <a:spcPct val="130000"/>
              </a:lnSpc>
              <a:spcBef>
                <a:spcPts val="100"/>
              </a:spcBef>
              <a:spcAft>
                <a:spcPts val="100"/>
              </a:spcAft>
              <a:buClr>
                <a:schemeClr val="accent2"/>
              </a:buClr>
              <a:buFont typeface="Wingdings" pitchFamily="2" charset="2"/>
              <a:buChar char="Ø"/>
            </a:pPr>
            <a:r>
              <a:rPr lang="pl-PL" sz="1400" b="1" kern="0" cap="none" spc="0" dirty="0" smtClean="0">
                <a:solidFill>
                  <a:schemeClr val="tx1"/>
                </a:solidFill>
                <a:latin typeface="+mn-lt"/>
              </a:rPr>
              <a:t>Galeria </a:t>
            </a:r>
            <a:r>
              <a:rPr lang="pl-PL" sz="1400" kern="0" cap="none" spc="0" dirty="0" smtClean="0">
                <a:solidFill>
                  <a:schemeClr val="tx1"/>
                </a:solidFill>
                <a:latin typeface="+mn-lt"/>
              </a:rPr>
              <a:t>ma być super ekskluzywna, żeby przejeżdżający turysta ’mógł sobie tu kupić zegarek Cartiera’</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Projekt </a:t>
            </a:r>
            <a:r>
              <a:rPr lang="pl-PL" sz="1400" b="1" kern="0" cap="none" spc="0" dirty="0" smtClean="0">
                <a:solidFill>
                  <a:schemeClr val="tx1"/>
                </a:solidFill>
                <a:latin typeface="+mn-lt"/>
              </a:rPr>
              <a:t>obwodnicy </a:t>
            </a:r>
            <a:r>
              <a:rPr lang="pl-PL" sz="1400" kern="0" cap="none" spc="0" dirty="0" smtClean="0">
                <a:solidFill>
                  <a:schemeClr val="tx1"/>
                </a:solidFill>
                <a:latin typeface="+mn-lt"/>
              </a:rPr>
              <a:t>leży i nic się z nim nie dzieje, a między 9 a 18 przez miasto jedzie się ponad 30 minut</a:t>
            </a:r>
          </a:p>
          <a:p>
            <a:pPr marL="577850" lvl="1" indent="-177800">
              <a:lnSpc>
                <a:spcPct val="130000"/>
              </a:lnSpc>
              <a:spcBef>
                <a:spcPts val="100"/>
              </a:spcBef>
              <a:spcAft>
                <a:spcPts val="100"/>
              </a:spcAft>
              <a:buClr>
                <a:schemeClr val="accent2"/>
              </a:buClr>
              <a:buFont typeface="Wingdings" pitchFamily="2" charset="2"/>
              <a:buChar char="Ø"/>
            </a:pPr>
            <a:r>
              <a:rPr lang="pl-PL" sz="1400" kern="0" cap="none" spc="0" dirty="0" smtClean="0">
                <a:solidFill>
                  <a:schemeClr val="tx1"/>
                </a:solidFill>
                <a:latin typeface="+mn-lt"/>
              </a:rPr>
              <a:t>Jest wielki potencjał (jura), Zawiercie mówi o sobie </a:t>
            </a:r>
            <a:r>
              <a:rPr lang="pl-PL" sz="1400" b="1" kern="0" cap="none" spc="0" dirty="0" smtClean="0">
                <a:solidFill>
                  <a:schemeClr val="tx1"/>
                </a:solidFill>
                <a:latin typeface="+mn-lt"/>
              </a:rPr>
              <a:t>’brama na jurę’, ale próżno jej tu szukać</a:t>
            </a:r>
            <a:r>
              <a:rPr lang="pl-PL" sz="1400" kern="0" cap="none" spc="0" dirty="0" smtClean="0">
                <a:solidFill>
                  <a:schemeClr val="tx1"/>
                </a:solidFill>
                <a:latin typeface="+mn-lt"/>
              </a:rPr>
              <a:t>, PTTK nie funkcjonuje</a:t>
            </a:r>
          </a:p>
        </p:txBody>
      </p:sp>
    </p:spTree>
    <p:extLst>
      <p:ext uri="{BB962C8B-B14F-4D97-AF65-F5344CB8AC3E}">
        <p14:creationId xmlns:p14="http://schemas.microsoft.com/office/powerpoint/2010/main" val="2630817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35082" y="14526"/>
            <a:ext cx="9008918" cy="861774"/>
          </a:xfrm>
        </p:spPr>
        <p:txBody>
          <a:bodyPr/>
          <a:lstStyle/>
          <a:p>
            <a:r>
              <a:rPr lang="pl-PL" dirty="0"/>
              <a:t>Opinia na temat obecnej sytuacji społecznej w Zawierciu</a:t>
            </a:r>
          </a:p>
        </p:txBody>
      </p:sp>
      <p:sp>
        <p:nvSpPr>
          <p:cNvPr id="10" name="Symbol zastępczy tekstu 9"/>
          <p:cNvSpPr>
            <a:spLocks noGrp="1"/>
          </p:cNvSpPr>
          <p:nvPr>
            <p:ph type="body" sz="quarter" idx="19"/>
          </p:nvPr>
        </p:nvSpPr>
        <p:spPr>
          <a:xfrm>
            <a:off x="0" y="5802482"/>
            <a:ext cx="9144000" cy="507831"/>
          </a:xfrm>
        </p:spPr>
        <p:txBody>
          <a:bodyPr/>
          <a:lstStyle/>
          <a:p>
            <a:pPr lvl="0" algn="just"/>
            <a:r>
              <a:rPr lang="pl-PL" sz="1200" dirty="0" smtClean="0">
                <a:solidFill>
                  <a:srgbClr val="537177"/>
                </a:solidFill>
              </a:rPr>
              <a:t>Praktycznie tak samo źle jak sytuację w kraju widzą </a:t>
            </a:r>
            <a:r>
              <a:rPr lang="pl-PL" sz="1200" dirty="0">
                <a:solidFill>
                  <a:srgbClr val="537177"/>
                </a:solidFill>
              </a:rPr>
              <a:t>mieszkańcy Zawiercia </a:t>
            </a:r>
            <a:r>
              <a:rPr lang="pl-PL" sz="1200" dirty="0" smtClean="0">
                <a:solidFill>
                  <a:srgbClr val="537177"/>
                </a:solidFill>
              </a:rPr>
              <a:t>sytuację </a:t>
            </a:r>
            <a:r>
              <a:rPr lang="pl-PL" sz="1200" dirty="0">
                <a:solidFill>
                  <a:srgbClr val="537177"/>
                </a:solidFill>
              </a:rPr>
              <a:t>społeczną, polityczną i gospodarczą w </a:t>
            </a:r>
            <a:r>
              <a:rPr lang="pl-PL" sz="1200" dirty="0" smtClean="0">
                <a:solidFill>
                  <a:srgbClr val="537177"/>
                </a:solidFill>
              </a:rPr>
              <a:t>swoim mieście. </a:t>
            </a:r>
            <a:endParaRPr lang="pl-PL" sz="1200" dirty="0">
              <a:solidFill>
                <a:srgbClr val="537177"/>
              </a:solidFill>
            </a:endParaRPr>
          </a:p>
        </p:txBody>
      </p:sp>
      <p:sp>
        <p:nvSpPr>
          <p:cNvPr id="5" name="Symbol zastępczy stopki 4"/>
          <p:cNvSpPr>
            <a:spLocks noGrp="1"/>
          </p:cNvSpPr>
          <p:nvPr>
            <p:ph type="ftr" sz="quarter" idx="21"/>
          </p:nvPr>
        </p:nvSpPr>
        <p:spPr/>
        <p:txBody>
          <a:bodyPr/>
          <a:lstStyle/>
          <a:p>
            <a:pPr>
              <a:defRPr/>
            </a:pPr>
            <a:endParaRPr lang="pt-BR"/>
          </a:p>
        </p:txBody>
      </p:sp>
      <p:sp>
        <p:nvSpPr>
          <p:cNvPr id="6" name="Symbol zastępczy numeru slajdu 5"/>
          <p:cNvSpPr>
            <a:spLocks noGrp="1"/>
          </p:cNvSpPr>
          <p:nvPr>
            <p:ph type="sldNum" sz="quarter" idx="22"/>
          </p:nvPr>
        </p:nvSpPr>
        <p:spPr/>
        <p:txBody>
          <a:bodyPr/>
          <a:lstStyle/>
          <a:p>
            <a:pPr>
              <a:defRPr/>
            </a:pPr>
            <a:fld id="{7E780E03-1735-4FAF-8789-26E9DF0F7B86}" type="slidenum">
              <a:rPr lang="pl-PL" smtClean="0"/>
              <a:pPr>
                <a:defRPr/>
              </a:pPr>
              <a:t>8</a:t>
            </a:fld>
            <a:endParaRPr lang="pl-PL" dirty="0"/>
          </a:p>
        </p:txBody>
      </p:sp>
      <p:graphicFrame>
        <p:nvGraphicFramePr>
          <p:cNvPr id="12" name="Wykres 11"/>
          <p:cNvGraphicFramePr/>
          <p:nvPr>
            <p:extLst>
              <p:ext uri="{D42A27DB-BD31-4B8C-83A1-F6EECF244321}">
                <p14:modId xmlns:p14="http://schemas.microsoft.com/office/powerpoint/2010/main" val="2973749513"/>
              </p:ext>
            </p:extLst>
          </p:nvPr>
        </p:nvGraphicFramePr>
        <p:xfrm>
          <a:off x="852047" y="1457793"/>
          <a:ext cx="5392511"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Nawias klamrowy otwierający 12"/>
          <p:cNvSpPr/>
          <p:nvPr/>
        </p:nvSpPr>
        <p:spPr>
          <a:xfrm>
            <a:off x="1707277" y="1934729"/>
            <a:ext cx="207818" cy="280555"/>
          </a:xfrm>
          <a:prstGeom prst="leftBrace">
            <a:avLst/>
          </a:prstGeom>
          <a:ln>
            <a:solidFill>
              <a:schemeClr val="accent6"/>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4" name="Nawias klamrowy otwierający 13"/>
          <p:cNvSpPr/>
          <p:nvPr/>
        </p:nvSpPr>
        <p:spPr>
          <a:xfrm>
            <a:off x="1707277" y="3227243"/>
            <a:ext cx="200602" cy="1849438"/>
          </a:xfrm>
          <a:prstGeom prst="leftBrace">
            <a:avLst/>
          </a:prstGeom>
          <a:ln>
            <a:solidFill>
              <a:schemeClr val="accent6"/>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5" name="pole tekstowe 14"/>
          <p:cNvSpPr txBox="1"/>
          <p:nvPr/>
        </p:nvSpPr>
        <p:spPr>
          <a:xfrm>
            <a:off x="661402" y="3987682"/>
            <a:ext cx="1073439" cy="307777"/>
          </a:xfrm>
          <a:prstGeom prst="rect">
            <a:avLst/>
          </a:prstGeom>
          <a:noFill/>
          <a:effectLst>
            <a:glow rad="101600">
              <a:schemeClr val="accent1">
                <a:satMod val="175000"/>
                <a:alpha val="40000"/>
              </a:schemeClr>
            </a:glow>
          </a:effectLst>
        </p:spPr>
        <p:txBody>
          <a:bodyPr wrap="square" rtlCol="0">
            <a:spAutoFit/>
          </a:bodyPr>
          <a:lstStyle/>
          <a:p>
            <a:pPr algn="r"/>
            <a:r>
              <a:rPr lang="pl-PL" sz="1400" b="1" i="1" dirty="0" smtClean="0">
                <a:solidFill>
                  <a:srgbClr val="CC0066"/>
                </a:solidFill>
                <a:latin typeface="+mn-lt"/>
              </a:rPr>
              <a:t>ZŁA = 59%</a:t>
            </a:r>
            <a:endParaRPr lang="en-US" sz="1400" b="1" i="1" dirty="0" smtClean="0">
              <a:solidFill>
                <a:srgbClr val="CC0066"/>
              </a:solidFill>
              <a:latin typeface="+mn-lt"/>
            </a:endParaRPr>
          </a:p>
        </p:txBody>
      </p:sp>
      <p:sp>
        <p:nvSpPr>
          <p:cNvPr id="16" name="pole tekstowe 15"/>
          <p:cNvSpPr txBox="1"/>
          <p:nvPr/>
        </p:nvSpPr>
        <p:spPr>
          <a:xfrm>
            <a:off x="550709" y="1910726"/>
            <a:ext cx="1184131" cy="307777"/>
          </a:xfrm>
          <a:prstGeom prst="rect">
            <a:avLst/>
          </a:prstGeom>
          <a:noFill/>
          <a:effectLst>
            <a:glow rad="101600">
              <a:schemeClr val="accent1">
                <a:satMod val="175000"/>
                <a:alpha val="40000"/>
              </a:schemeClr>
            </a:glow>
          </a:effectLst>
        </p:spPr>
        <p:txBody>
          <a:bodyPr wrap="square" rtlCol="0">
            <a:spAutoFit/>
          </a:bodyPr>
          <a:lstStyle/>
          <a:p>
            <a:pPr algn="r"/>
            <a:r>
              <a:rPr lang="pl-PL" sz="1400" b="1" i="1" dirty="0" smtClean="0">
                <a:solidFill>
                  <a:srgbClr val="0070C0"/>
                </a:solidFill>
                <a:latin typeface="+mn-lt"/>
              </a:rPr>
              <a:t>DOBRA = 9%</a:t>
            </a:r>
            <a:endParaRPr lang="en-US" sz="1400" b="1" i="1" dirty="0" smtClean="0">
              <a:solidFill>
                <a:srgbClr val="0070C0"/>
              </a:solidFill>
              <a:latin typeface="+mn-lt"/>
            </a:endParaRPr>
          </a:p>
        </p:txBody>
      </p:sp>
      <p:sp>
        <p:nvSpPr>
          <p:cNvPr id="17" name="pole tekstowe 9"/>
          <p:cNvSpPr txBox="1">
            <a:spLocks noChangeArrowheads="1"/>
          </p:cNvSpPr>
          <p:nvPr/>
        </p:nvSpPr>
        <p:spPr bwMode="auto">
          <a:xfrm>
            <a:off x="0" y="95945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pl-PL" sz="1000" b="1" dirty="0">
                <a:latin typeface="+mn-lt"/>
              </a:rPr>
              <a:t>Q3. A jak Pan(i) ocenia obecną sytuację społeczną, polityczną i gospodarczą w Pana(i) mieście, w Zawierciu. Czy Pana(i) zdaniem sytuacja ta jest</a:t>
            </a:r>
            <a:r>
              <a:rPr lang="pl-PL" sz="1000" b="1" dirty="0" smtClean="0">
                <a:latin typeface="+mn-lt"/>
              </a:rPr>
              <a:t>:</a:t>
            </a:r>
            <a:br>
              <a:rPr lang="pl-PL" sz="1000" b="1" dirty="0" smtClean="0">
                <a:latin typeface="+mn-lt"/>
              </a:rPr>
            </a:br>
            <a:r>
              <a:rPr lang="pl-PL" sz="800" i="1" dirty="0" smtClean="0">
                <a:solidFill>
                  <a:srgbClr val="000000"/>
                </a:solidFill>
                <a:latin typeface="+mn-lt"/>
              </a:rPr>
              <a:t>Próba</a:t>
            </a:r>
            <a:r>
              <a:rPr lang="en-US" sz="800" i="1" dirty="0" smtClean="0">
                <a:solidFill>
                  <a:srgbClr val="000000"/>
                </a:solidFill>
                <a:latin typeface="+mn-lt"/>
              </a:rPr>
              <a:t>:</a:t>
            </a:r>
            <a:r>
              <a:rPr lang="pl-PL" sz="800" i="1" dirty="0" smtClean="0">
                <a:solidFill>
                  <a:srgbClr val="000000"/>
                </a:solidFill>
                <a:latin typeface="+mn-lt"/>
              </a:rPr>
              <a:t> mieszkańcy Zawiercia, N=500</a:t>
            </a:r>
            <a:endParaRPr lang="pl-PL" sz="800" i="1" dirty="0">
              <a:solidFill>
                <a:srgbClr val="000000"/>
              </a:solidFill>
              <a:latin typeface="+mn-lt"/>
            </a:endParaRPr>
          </a:p>
        </p:txBody>
      </p:sp>
      <p:sp>
        <p:nvSpPr>
          <p:cNvPr id="18" name="Dowolny kształt 17"/>
          <p:cNvSpPr/>
          <p:nvPr/>
        </p:nvSpPr>
        <p:spPr>
          <a:xfrm>
            <a:off x="5992186" y="1772179"/>
            <a:ext cx="2933605" cy="255055"/>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lvl="0" algn="l" defTabSz="400050">
              <a:lnSpc>
                <a:spcPct val="90000"/>
              </a:lnSpc>
              <a:spcBef>
                <a:spcPct val="0"/>
              </a:spcBef>
              <a:spcAft>
                <a:spcPct val="35000"/>
              </a:spcAft>
            </a:pPr>
            <a:r>
              <a:rPr lang="pl-PL" sz="900" kern="1200" dirty="0" smtClean="0">
                <a:solidFill>
                  <a:schemeClr val="accent5">
                    <a:lumMod val="50000"/>
                  </a:schemeClr>
                </a:solidFill>
              </a:rPr>
              <a:t>częściej jako dobrą widzą ją:</a:t>
            </a:r>
            <a:endParaRPr lang="pl-PL" sz="900" kern="1200" dirty="0">
              <a:solidFill>
                <a:schemeClr val="accent5">
                  <a:lumMod val="50000"/>
                </a:schemeClr>
              </a:solidFill>
            </a:endParaRPr>
          </a:p>
        </p:txBody>
      </p:sp>
      <p:sp>
        <p:nvSpPr>
          <p:cNvPr id="19" name="Dowolny kształt 18"/>
          <p:cNvSpPr/>
          <p:nvPr/>
        </p:nvSpPr>
        <p:spPr>
          <a:xfrm>
            <a:off x="5992186" y="2027234"/>
            <a:ext cx="2933605" cy="232355"/>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defTabSz="400050">
              <a:lnSpc>
                <a:spcPct val="90000"/>
              </a:lnSpc>
              <a:spcAft>
                <a:spcPct val="35000"/>
              </a:spcAft>
            </a:pPr>
            <a:r>
              <a:rPr lang="pl-PL" sz="900" dirty="0">
                <a:solidFill>
                  <a:schemeClr val="accent5">
                    <a:lumMod val="50000"/>
                  </a:schemeClr>
                </a:solidFill>
              </a:rPr>
              <a:t>osoby z wykształceniem  </a:t>
            </a:r>
            <a:r>
              <a:rPr lang="pl-PL" sz="900" dirty="0" smtClean="0">
                <a:solidFill>
                  <a:schemeClr val="accent5">
                    <a:lumMod val="50000"/>
                  </a:schemeClr>
                </a:solidFill>
              </a:rPr>
              <a:t>średnim</a:t>
            </a:r>
            <a:endParaRPr lang="pl-PL" sz="900" dirty="0">
              <a:solidFill>
                <a:schemeClr val="accent5">
                  <a:lumMod val="50000"/>
                </a:schemeClr>
              </a:solidFill>
            </a:endParaRPr>
          </a:p>
        </p:txBody>
      </p:sp>
      <p:sp>
        <p:nvSpPr>
          <p:cNvPr id="21" name="Dowolny kształt 20"/>
          <p:cNvSpPr/>
          <p:nvPr/>
        </p:nvSpPr>
        <p:spPr>
          <a:xfrm>
            <a:off x="5992186" y="4253687"/>
            <a:ext cx="2933605" cy="255055"/>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defTabSz="400050">
              <a:lnSpc>
                <a:spcPct val="90000"/>
              </a:lnSpc>
              <a:spcAft>
                <a:spcPct val="35000"/>
              </a:spcAft>
            </a:pPr>
            <a:r>
              <a:rPr lang="pl-PL" sz="900" dirty="0">
                <a:solidFill>
                  <a:schemeClr val="accent5">
                    <a:lumMod val="50000"/>
                  </a:schemeClr>
                </a:solidFill>
              </a:rPr>
              <a:t>częściej jako </a:t>
            </a:r>
            <a:r>
              <a:rPr lang="pl-PL" sz="900" dirty="0" smtClean="0">
                <a:solidFill>
                  <a:schemeClr val="accent5">
                    <a:lumMod val="50000"/>
                  </a:schemeClr>
                </a:solidFill>
              </a:rPr>
              <a:t>złą widzą </a:t>
            </a:r>
            <a:r>
              <a:rPr lang="pl-PL" sz="900" dirty="0">
                <a:solidFill>
                  <a:schemeClr val="accent5">
                    <a:lumMod val="50000"/>
                  </a:schemeClr>
                </a:solidFill>
              </a:rPr>
              <a:t>ją</a:t>
            </a:r>
            <a:r>
              <a:rPr lang="pl-PL" sz="900" dirty="0" smtClean="0">
                <a:solidFill>
                  <a:schemeClr val="accent5">
                    <a:lumMod val="50000"/>
                  </a:schemeClr>
                </a:solidFill>
              </a:rPr>
              <a:t>:</a:t>
            </a:r>
            <a:endParaRPr lang="pl-PL" sz="900" dirty="0">
              <a:solidFill>
                <a:schemeClr val="accent5">
                  <a:lumMod val="50000"/>
                </a:schemeClr>
              </a:solidFill>
            </a:endParaRPr>
          </a:p>
        </p:txBody>
      </p:sp>
      <p:sp>
        <p:nvSpPr>
          <p:cNvPr id="22" name="Dowolny kształt 21"/>
          <p:cNvSpPr/>
          <p:nvPr/>
        </p:nvSpPr>
        <p:spPr>
          <a:xfrm>
            <a:off x="5992186" y="4510526"/>
            <a:ext cx="2933605" cy="242449"/>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defTabSz="400050">
              <a:lnSpc>
                <a:spcPct val="90000"/>
              </a:lnSpc>
              <a:spcAft>
                <a:spcPct val="35000"/>
              </a:spcAft>
            </a:pPr>
            <a:r>
              <a:rPr lang="pl-PL" sz="900" dirty="0" smtClean="0">
                <a:solidFill>
                  <a:schemeClr val="accent5">
                    <a:lumMod val="50000"/>
                  </a:schemeClr>
                </a:solidFill>
              </a:rPr>
              <a:t>osoby z wykształceniem  zawodowym</a:t>
            </a:r>
            <a:endParaRPr lang="pl-PL" sz="900" dirty="0">
              <a:solidFill>
                <a:schemeClr val="accent5">
                  <a:lumMod val="50000"/>
                </a:schemeClr>
              </a:solidFill>
            </a:endParaRPr>
          </a:p>
        </p:txBody>
      </p:sp>
      <p:sp>
        <p:nvSpPr>
          <p:cNvPr id="24" name="Dowolny kształt 23"/>
          <p:cNvSpPr/>
          <p:nvPr/>
        </p:nvSpPr>
        <p:spPr>
          <a:xfrm>
            <a:off x="5992185" y="2259589"/>
            <a:ext cx="2933605" cy="359903"/>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defTabSz="400050">
              <a:lnSpc>
                <a:spcPct val="90000"/>
              </a:lnSpc>
              <a:spcAft>
                <a:spcPct val="35000"/>
              </a:spcAft>
            </a:pPr>
            <a:r>
              <a:rPr lang="pl-PL" sz="900" dirty="0">
                <a:solidFill>
                  <a:schemeClr val="accent5">
                    <a:lumMod val="50000"/>
                  </a:schemeClr>
                </a:solidFill>
              </a:rPr>
              <a:t>uważający, że w Zawierciu jest zmiana na </a:t>
            </a:r>
            <a:r>
              <a:rPr lang="pl-PL" sz="900" dirty="0" smtClean="0">
                <a:solidFill>
                  <a:schemeClr val="accent5">
                    <a:lumMod val="50000"/>
                  </a:schemeClr>
                </a:solidFill>
              </a:rPr>
              <a:t>lepsze, dobrze oceniający Macha, nie chcący </a:t>
            </a:r>
            <a:r>
              <a:rPr lang="pl-PL" sz="900" dirty="0">
                <a:solidFill>
                  <a:schemeClr val="accent5">
                    <a:lumMod val="50000"/>
                  </a:schemeClr>
                </a:solidFill>
              </a:rPr>
              <a:t>wziąć </a:t>
            </a:r>
            <a:r>
              <a:rPr lang="pl-PL" sz="900" dirty="0" smtClean="0">
                <a:solidFill>
                  <a:schemeClr val="accent5">
                    <a:lumMod val="50000"/>
                  </a:schemeClr>
                </a:solidFill>
              </a:rPr>
              <a:t>udziału w referendum</a:t>
            </a:r>
            <a:endParaRPr lang="pl-PL" sz="900" kern="1200" dirty="0">
              <a:solidFill>
                <a:schemeClr val="accent5">
                  <a:lumMod val="50000"/>
                </a:schemeClr>
              </a:solidFill>
            </a:endParaRPr>
          </a:p>
        </p:txBody>
      </p:sp>
      <p:sp>
        <p:nvSpPr>
          <p:cNvPr id="25" name="Dowolny kształt 24"/>
          <p:cNvSpPr/>
          <p:nvPr/>
        </p:nvSpPr>
        <p:spPr>
          <a:xfrm>
            <a:off x="5992185" y="4752975"/>
            <a:ext cx="2933605" cy="847731"/>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defTabSz="400050">
              <a:lnSpc>
                <a:spcPct val="90000"/>
              </a:lnSpc>
              <a:spcAft>
                <a:spcPct val="35000"/>
              </a:spcAft>
            </a:pPr>
            <a:r>
              <a:rPr lang="pl-PL" sz="900" dirty="0" smtClean="0">
                <a:solidFill>
                  <a:schemeClr val="accent5">
                    <a:lumMod val="50000"/>
                  </a:schemeClr>
                </a:solidFill>
              </a:rPr>
              <a:t>uważający, że w Polsce jest zła sytuacja, a w mieście zmieniła się na gorsze, źle oceniający Macha, chcący wziąć udział w referendum, zagłosować za odwołaniem lub nie chcą powiedzieć jak, planujący wybierać nowego prezydenta (w przypadku odwołania), nie chcący podać na kogo by głosowali, głosowali w 2010 na Mazura lub Kozieła</a:t>
            </a:r>
            <a:endParaRPr lang="pl-PL" sz="900" dirty="0">
              <a:solidFill>
                <a:schemeClr val="accent5">
                  <a:lumMod val="50000"/>
                </a:schemeClr>
              </a:solidFill>
            </a:endParaRPr>
          </a:p>
        </p:txBody>
      </p:sp>
      <p:sp>
        <p:nvSpPr>
          <p:cNvPr id="26" name="Dowolny kształt 25"/>
          <p:cNvSpPr/>
          <p:nvPr/>
        </p:nvSpPr>
        <p:spPr>
          <a:xfrm>
            <a:off x="5999112" y="2974070"/>
            <a:ext cx="2933605" cy="255055"/>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lvl="0" algn="l" defTabSz="400050">
              <a:lnSpc>
                <a:spcPct val="90000"/>
              </a:lnSpc>
              <a:spcBef>
                <a:spcPct val="0"/>
              </a:spcBef>
              <a:spcAft>
                <a:spcPct val="35000"/>
              </a:spcAft>
            </a:pPr>
            <a:r>
              <a:rPr lang="pl-PL" sz="900" kern="1200" dirty="0" smtClean="0">
                <a:solidFill>
                  <a:schemeClr val="accent5">
                    <a:lumMod val="50000"/>
                  </a:schemeClr>
                </a:solidFill>
              </a:rPr>
              <a:t>częściej jako neutralną widzą ją:</a:t>
            </a:r>
            <a:endParaRPr lang="pl-PL" sz="900" kern="1200" dirty="0">
              <a:solidFill>
                <a:schemeClr val="accent5">
                  <a:lumMod val="50000"/>
                </a:schemeClr>
              </a:solidFill>
            </a:endParaRPr>
          </a:p>
        </p:txBody>
      </p:sp>
      <p:sp>
        <p:nvSpPr>
          <p:cNvPr id="29" name="Dowolny kształt 28"/>
          <p:cNvSpPr/>
          <p:nvPr/>
        </p:nvSpPr>
        <p:spPr>
          <a:xfrm>
            <a:off x="5999111" y="3226519"/>
            <a:ext cx="2933605" cy="723182"/>
          </a:xfrm>
          <a:custGeom>
            <a:avLst/>
            <a:gdLst>
              <a:gd name="connsiteX0" fmla="*/ 0 w 3089902"/>
              <a:gd name="connsiteY0" fmla="*/ 0 h 399054"/>
              <a:gd name="connsiteX1" fmla="*/ 3089902 w 3089902"/>
              <a:gd name="connsiteY1" fmla="*/ 0 h 399054"/>
              <a:gd name="connsiteX2" fmla="*/ 3089902 w 3089902"/>
              <a:gd name="connsiteY2" fmla="*/ 399054 h 399054"/>
              <a:gd name="connsiteX3" fmla="*/ 0 w 3089902"/>
              <a:gd name="connsiteY3" fmla="*/ 399054 h 399054"/>
              <a:gd name="connsiteX4" fmla="*/ 0 w 3089902"/>
              <a:gd name="connsiteY4" fmla="*/ 0 h 39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902" h="399054">
                <a:moveTo>
                  <a:pt x="0" y="0"/>
                </a:moveTo>
                <a:lnTo>
                  <a:pt x="3089902" y="0"/>
                </a:lnTo>
                <a:lnTo>
                  <a:pt x="3089902" y="399054"/>
                </a:lnTo>
                <a:lnTo>
                  <a:pt x="0" y="399054"/>
                </a:lnTo>
                <a:lnTo>
                  <a:pt x="0" y="0"/>
                </a:lnTo>
                <a:close/>
              </a:path>
            </a:pathLst>
          </a:custGeom>
          <a:ln>
            <a:solidFill>
              <a:schemeClr val="accent5">
                <a:alpha val="90000"/>
              </a:schemeClr>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36000" rIns="36000" bIns="36000" numCol="1" spcCol="1270" anchor="ctr" anchorCtr="0">
            <a:noAutofit/>
          </a:bodyPr>
          <a:lstStyle/>
          <a:p>
            <a:pPr defTabSz="400050">
              <a:lnSpc>
                <a:spcPct val="90000"/>
              </a:lnSpc>
              <a:spcAft>
                <a:spcPct val="35000"/>
              </a:spcAft>
            </a:pPr>
            <a:r>
              <a:rPr lang="pl-PL" sz="900" dirty="0" smtClean="0">
                <a:solidFill>
                  <a:schemeClr val="accent5">
                    <a:lumMod val="50000"/>
                  </a:schemeClr>
                </a:solidFill>
              </a:rPr>
              <a:t>neutralnie postrzegający sytuację w Polsce</a:t>
            </a:r>
            <a:r>
              <a:rPr lang="pl-PL" sz="900" kern="1200" dirty="0" smtClean="0">
                <a:solidFill>
                  <a:schemeClr val="accent5">
                    <a:lumMod val="50000"/>
                  </a:schemeClr>
                </a:solidFill>
              </a:rPr>
              <a:t>, </a:t>
            </a:r>
            <a:r>
              <a:rPr lang="pl-PL" sz="900" dirty="0" smtClean="0">
                <a:solidFill>
                  <a:schemeClr val="accent5">
                    <a:lumMod val="50000"/>
                  </a:schemeClr>
                </a:solidFill>
              </a:rPr>
              <a:t>widzący </a:t>
            </a:r>
            <a:r>
              <a:rPr lang="pl-PL" sz="900" dirty="0">
                <a:solidFill>
                  <a:schemeClr val="accent5">
                    <a:lumMod val="50000"/>
                  </a:schemeClr>
                </a:solidFill>
              </a:rPr>
              <a:t>zmiany w Zawierciu </a:t>
            </a:r>
            <a:r>
              <a:rPr lang="pl-PL" sz="900" dirty="0" smtClean="0">
                <a:solidFill>
                  <a:schemeClr val="accent5">
                    <a:lumMod val="50000"/>
                  </a:schemeClr>
                </a:solidFill>
              </a:rPr>
              <a:t>na </a:t>
            </a:r>
            <a:r>
              <a:rPr lang="pl-PL" sz="900" dirty="0">
                <a:solidFill>
                  <a:schemeClr val="accent5">
                    <a:lumMod val="50000"/>
                  </a:schemeClr>
                </a:solidFill>
              </a:rPr>
              <a:t>lepsze</a:t>
            </a:r>
            <a:r>
              <a:rPr lang="pl-PL" sz="900" dirty="0" smtClean="0">
                <a:solidFill>
                  <a:schemeClr val="accent5">
                    <a:lumMod val="50000"/>
                  </a:schemeClr>
                </a:solidFill>
              </a:rPr>
              <a:t>, dość dobrze </a:t>
            </a:r>
            <a:r>
              <a:rPr lang="pl-PL" sz="900" dirty="0">
                <a:solidFill>
                  <a:schemeClr val="accent5">
                    <a:lumMod val="50000"/>
                  </a:schemeClr>
                </a:solidFill>
              </a:rPr>
              <a:t>oceniający Macha, nie chcący wziąć udziału w </a:t>
            </a:r>
            <a:r>
              <a:rPr lang="pl-PL" sz="900" dirty="0" smtClean="0">
                <a:solidFill>
                  <a:schemeClr val="accent5">
                    <a:lumMod val="50000"/>
                  </a:schemeClr>
                </a:solidFill>
              </a:rPr>
              <a:t>referendum lub planujący głosować przeciwko odwołaniu, </a:t>
            </a:r>
            <a:r>
              <a:rPr lang="pl-PL" sz="900" kern="1200" dirty="0" smtClean="0">
                <a:solidFill>
                  <a:schemeClr val="accent5">
                    <a:lumMod val="50000"/>
                  </a:schemeClr>
                </a:solidFill>
              </a:rPr>
              <a:t>planujący zagłosować na Kozieła, w</a:t>
            </a:r>
            <a:r>
              <a:rPr lang="pl-PL" sz="900" dirty="0" smtClean="0">
                <a:solidFill>
                  <a:schemeClr val="accent5">
                    <a:lumMod val="50000"/>
                  </a:schemeClr>
                </a:solidFill>
              </a:rPr>
              <a:t>yborcy Macha w 2010</a:t>
            </a:r>
            <a:endParaRPr lang="pl-PL" sz="900" dirty="0">
              <a:solidFill>
                <a:schemeClr val="accent5">
                  <a:lumMod val="50000"/>
                </a:schemeClr>
              </a:solidFill>
            </a:endParaRPr>
          </a:p>
        </p:txBody>
      </p:sp>
      <p:sp>
        <p:nvSpPr>
          <p:cNvPr id="20" name="Dowolny kształt 19"/>
          <p:cNvSpPr/>
          <p:nvPr/>
        </p:nvSpPr>
        <p:spPr>
          <a:xfrm>
            <a:off x="5865072" y="1582945"/>
            <a:ext cx="458683" cy="458683"/>
          </a:xfrm>
          <a:custGeom>
            <a:avLst/>
            <a:gdLst>
              <a:gd name="connsiteX0" fmla="*/ 0 w 398855"/>
              <a:gd name="connsiteY0" fmla="*/ 199428 h 398855"/>
              <a:gd name="connsiteX1" fmla="*/ 199428 w 398855"/>
              <a:gd name="connsiteY1" fmla="*/ 0 h 398855"/>
              <a:gd name="connsiteX2" fmla="*/ 398856 w 398855"/>
              <a:gd name="connsiteY2" fmla="*/ 199428 h 398855"/>
              <a:gd name="connsiteX3" fmla="*/ 199428 w 398855"/>
              <a:gd name="connsiteY3" fmla="*/ 398856 h 398855"/>
              <a:gd name="connsiteX4" fmla="*/ 0 w 398855"/>
              <a:gd name="connsiteY4" fmla="*/ 199428 h 39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55" h="398855">
                <a:moveTo>
                  <a:pt x="0" y="199428"/>
                </a:moveTo>
                <a:cubicBezTo>
                  <a:pt x="0" y="89287"/>
                  <a:pt x="89287" y="0"/>
                  <a:pt x="199428" y="0"/>
                </a:cubicBezTo>
                <a:cubicBezTo>
                  <a:pt x="309569" y="0"/>
                  <a:pt x="398856" y="89287"/>
                  <a:pt x="398856" y="199428"/>
                </a:cubicBezTo>
                <a:cubicBezTo>
                  <a:pt x="398856" y="309569"/>
                  <a:pt x="309569" y="398856"/>
                  <a:pt x="199428" y="398856"/>
                </a:cubicBezTo>
                <a:cubicBezTo>
                  <a:pt x="89287" y="398856"/>
                  <a:pt x="0" y="309569"/>
                  <a:pt x="0" y="199428"/>
                </a:cubicBezTo>
                <a:close/>
              </a:path>
            </a:pathLst>
          </a:custGeom>
          <a:solidFill>
            <a:schemeClr val="accent3"/>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8411" tIns="58411" rIns="58411" bIns="58411" numCol="1" spcCol="1270" anchor="ctr" anchorCtr="0">
            <a:noAutofit/>
          </a:bodyPr>
          <a:lstStyle/>
          <a:p>
            <a:pPr lvl="0" algn="ctr" defTabSz="933450">
              <a:lnSpc>
                <a:spcPct val="90000"/>
              </a:lnSpc>
              <a:spcBef>
                <a:spcPct val="0"/>
              </a:spcBef>
              <a:spcAft>
                <a:spcPct val="35000"/>
              </a:spcAft>
            </a:pPr>
            <a:r>
              <a:rPr lang="pl-PL" sz="2100" kern="1200" dirty="0" smtClean="0"/>
              <a:t>+</a:t>
            </a:r>
            <a:endParaRPr lang="pl-PL" sz="2100" kern="1200" dirty="0"/>
          </a:p>
        </p:txBody>
      </p:sp>
      <p:sp>
        <p:nvSpPr>
          <p:cNvPr id="23" name="Dowolny kształt 22"/>
          <p:cNvSpPr/>
          <p:nvPr/>
        </p:nvSpPr>
        <p:spPr>
          <a:xfrm>
            <a:off x="5865071" y="4050059"/>
            <a:ext cx="458683" cy="458683"/>
          </a:xfrm>
          <a:custGeom>
            <a:avLst/>
            <a:gdLst>
              <a:gd name="connsiteX0" fmla="*/ 0 w 398855"/>
              <a:gd name="connsiteY0" fmla="*/ 199428 h 398855"/>
              <a:gd name="connsiteX1" fmla="*/ 199428 w 398855"/>
              <a:gd name="connsiteY1" fmla="*/ 0 h 398855"/>
              <a:gd name="connsiteX2" fmla="*/ 398856 w 398855"/>
              <a:gd name="connsiteY2" fmla="*/ 199428 h 398855"/>
              <a:gd name="connsiteX3" fmla="*/ 199428 w 398855"/>
              <a:gd name="connsiteY3" fmla="*/ 398856 h 398855"/>
              <a:gd name="connsiteX4" fmla="*/ 0 w 398855"/>
              <a:gd name="connsiteY4" fmla="*/ 199428 h 39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55" h="398855">
                <a:moveTo>
                  <a:pt x="0" y="199428"/>
                </a:moveTo>
                <a:cubicBezTo>
                  <a:pt x="0" y="89287"/>
                  <a:pt x="89287" y="0"/>
                  <a:pt x="199428" y="0"/>
                </a:cubicBezTo>
                <a:cubicBezTo>
                  <a:pt x="309569" y="0"/>
                  <a:pt x="398856" y="89287"/>
                  <a:pt x="398856" y="199428"/>
                </a:cubicBezTo>
                <a:cubicBezTo>
                  <a:pt x="398856" y="309569"/>
                  <a:pt x="309569" y="398856"/>
                  <a:pt x="199428" y="398856"/>
                </a:cubicBezTo>
                <a:cubicBezTo>
                  <a:pt x="89287" y="398856"/>
                  <a:pt x="0" y="309569"/>
                  <a:pt x="0" y="199428"/>
                </a:cubicBezTo>
                <a:close/>
              </a:path>
            </a:pathLst>
          </a:custGeom>
          <a:solidFill>
            <a:srgbClr val="FF0000"/>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8411" tIns="58411" rIns="58411" bIns="58411" numCol="1" spcCol="1270" anchor="ctr" anchorCtr="0">
            <a:noAutofit/>
          </a:bodyPr>
          <a:lstStyle/>
          <a:p>
            <a:pPr lvl="0" algn="ctr" defTabSz="933450">
              <a:lnSpc>
                <a:spcPct val="90000"/>
              </a:lnSpc>
              <a:spcBef>
                <a:spcPct val="0"/>
              </a:spcBef>
              <a:spcAft>
                <a:spcPct val="35000"/>
              </a:spcAft>
            </a:pPr>
            <a:r>
              <a:rPr lang="pl-PL" sz="2100" kern="1200" dirty="0" smtClean="0"/>
              <a:t>-</a:t>
            </a:r>
            <a:endParaRPr lang="pl-PL" sz="2100" kern="1200" dirty="0"/>
          </a:p>
        </p:txBody>
      </p:sp>
      <p:sp>
        <p:nvSpPr>
          <p:cNvPr id="28" name="Dowolny kształt 27"/>
          <p:cNvSpPr/>
          <p:nvPr/>
        </p:nvSpPr>
        <p:spPr>
          <a:xfrm>
            <a:off x="5871998" y="2784836"/>
            <a:ext cx="458683" cy="458683"/>
          </a:xfrm>
          <a:custGeom>
            <a:avLst/>
            <a:gdLst>
              <a:gd name="connsiteX0" fmla="*/ 0 w 398855"/>
              <a:gd name="connsiteY0" fmla="*/ 199428 h 398855"/>
              <a:gd name="connsiteX1" fmla="*/ 199428 w 398855"/>
              <a:gd name="connsiteY1" fmla="*/ 0 h 398855"/>
              <a:gd name="connsiteX2" fmla="*/ 398856 w 398855"/>
              <a:gd name="connsiteY2" fmla="*/ 199428 h 398855"/>
              <a:gd name="connsiteX3" fmla="*/ 199428 w 398855"/>
              <a:gd name="connsiteY3" fmla="*/ 398856 h 398855"/>
              <a:gd name="connsiteX4" fmla="*/ 0 w 398855"/>
              <a:gd name="connsiteY4" fmla="*/ 199428 h 39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55" h="398855">
                <a:moveTo>
                  <a:pt x="0" y="199428"/>
                </a:moveTo>
                <a:cubicBezTo>
                  <a:pt x="0" y="89287"/>
                  <a:pt x="89287" y="0"/>
                  <a:pt x="199428" y="0"/>
                </a:cubicBezTo>
                <a:cubicBezTo>
                  <a:pt x="309569" y="0"/>
                  <a:pt x="398856" y="89287"/>
                  <a:pt x="398856" y="199428"/>
                </a:cubicBezTo>
                <a:cubicBezTo>
                  <a:pt x="398856" y="309569"/>
                  <a:pt x="309569" y="398856"/>
                  <a:pt x="199428" y="398856"/>
                </a:cubicBezTo>
                <a:cubicBezTo>
                  <a:pt x="89287" y="398856"/>
                  <a:pt x="0" y="309569"/>
                  <a:pt x="0" y="199428"/>
                </a:cubicBezTo>
                <a:close/>
              </a:path>
            </a:pathLst>
          </a:custGeom>
          <a:solidFill>
            <a:schemeClr val="accent1"/>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8411" tIns="58411" rIns="58411" bIns="58411" numCol="1" spcCol="1270" anchor="ctr" anchorCtr="0">
            <a:noAutofit/>
          </a:bodyPr>
          <a:lstStyle/>
          <a:p>
            <a:pPr lvl="0" algn="ctr" defTabSz="933450">
              <a:lnSpc>
                <a:spcPct val="90000"/>
              </a:lnSpc>
              <a:spcBef>
                <a:spcPct val="0"/>
              </a:spcBef>
              <a:spcAft>
                <a:spcPct val="35000"/>
              </a:spcAft>
            </a:pPr>
            <a:r>
              <a:rPr lang="pl-PL" sz="2100" kern="1200" dirty="0" smtClean="0"/>
              <a:t>+/-</a:t>
            </a:r>
            <a:endParaRPr lang="pl-PL" sz="2100" kern="1200" dirty="0"/>
          </a:p>
        </p:txBody>
      </p:sp>
      <p:pic>
        <p:nvPicPr>
          <p:cNvPr id="31" name="Picture 2" descr="C:\badania\olg_wag\Olga.009\Zawiercie\100px-POL_Zawiercie_CO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89016"/>
            <a:ext cx="474793" cy="56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417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smtClean="0"/>
              <a:t>Najważniejsze problemy w Zawierciu – top2boxes</a:t>
            </a:r>
            <a:endParaRPr lang="pl-PL" dirty="0"/>
          </a:p>
        </p:txBody>
      </p:sp>
      <p:sp>
        <p:nvSpPr>
          <p:cNvPr id="5" name="Symbol zastępczy stopki 4"/>
          <p:cNvSpPr>
            <a:spLocks noGrp="1"/>
          </p:cNvSpPr>
          <p:nvPr>
            <p:ph type="ftr" sz="quarter" idx="21"/>
          </p:nvPr>
        </p:nvSpPr>
        <p:spPr/>
        <p:txBody>
          <a:bodyPr/>
          <a:lstStyle/>
          <a:p>
            <a:pPr>
              <a:defRPr/>
            </a:pPr>
            <a:endParaRPr lang="pt-BR" dirty="0"/>
          </a:p>
        </p:txBody>
      </p:sp>
      <p:sp>
        <p:nvSpPr>
          <p:cNvPr id="6" name="Symbol zastępczy numeru slajdu 5"/>
          <p:cNvSpPr>
            <a:spLocks noGrp="1"/>
          </p:cNvSpPr>
          <p:nvPr>
            <p:ph type="sldNum" sz="quarter" idx="22"/>
          </p:nvPr>
        </p:nvSpPr>
        <p:spPr/>
        <p:txBody>
          <a:bodyPr/>
          <a:lstStyle/>
          <a:p>
            <a:pPr>
              <a:defRPr/>
            </a:pPr>
            <a:fld id="{7E780E03-1735-4FAF-8789-26E9DF0F7B86}" type="slidenum">
              <a:rPr lang="pl-PL" smtClean="0"/>
              <a:pPr>
                <a:defRPr/>
              </a:pPr>
              <a:t>9</a:t>
            </a:fld>
            <a:endParaRPr lang="pl-PL" dirty="0"/>
          </a:p>
        </p:txBody>
      </p:sp>
      <p:sp>
        <p:nvSpPr>
          <p:cNvPr id="18" name="pole tekstowe 9"/>
          <p:cNvSpPr txBox="1">
            <a:spLocks noChangeArrowheads="1"/>
          </p:cNvSpPr>
          <p:nvPr/>
        </p:nvSpPr>
        <p:spPr bwMode="auto">
          <a:xfrm>
            <a:off x="0" y="9594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pl-PL" sz="1000" b="1" dirty="0">
                <a:latin typeface="+mn-lt"/>
              </a:rPr>
              <a:t>Q4. Jakie są, Pana(i) zdaniem, najważniejsze problemy obecnie w Zawierciu? Odczytam Panu(i) kilka takich problemów. Przy każdym z nich proszę powiedzieć na ile jest on ważny używając skali, gdzie 1 oznacza zupełnie nieważny, a 5 – bardzo ważny.</a:t>
            </a:r>
            <a:r>
              <a:rPr lang="pl-PL" sz="1000" b="1" dirty="0" smtClean="0">
                <a:latin typeface="+mn-lt"/>
              </a:rPr>
              <a:t/>
            </a:r>
            <a:br>
              <a:rPr lang="pl-PL" sz="1000" b="1" dirty="0" smtClean="0">
                <a:latin typeface="+mn-lt"/>
              </a:rPr>
            </a:br>
            <a:r>
              <a:rPr lang="pl-PL" sz="800" i="1" dirty="0" smtClean="0">
                <a:solidFill>
                  <a:srgbClr val="000000"/>
                </a:solidFill>
                <a:latin typeface="+mn-lt"/>
              </a:rPr>
              <a:t>Próba</a:t>
            </a:r>
            <a:r>
              <a:rPr lang="en-US" sz="800" i="1" dirty="0" smtClean="0">
                <a:solidFill>
                  <a:srgbClr val="000000"/>
                </a:solidFill>
                <a:latin typeface="+mn-lt"/>
              </a:rPr>
              <a:t>:</a:t>
            </a:r>
            <a:r>
              <a:rPr lang="pl-PL" sz="800" i="1" dirty="0" smtClean="0">
                <a:solidFill>
                  <a:srgbClr val="000000"/>
                </a:solidFill>
                <a:latin typeface="+mn-lt"/>
              </a:rPr>
              <a:t> mieszkańcy Zawiercia, N=500</a:t>
            </a:r>
            <a:endParaRPr lang="pl-PL" sz="800" i="1" dirty="0">
              <a:solidFill>
                <a:srgbClr val="000000"/>
              </a:solidFill>
              <a:latin typeface="+mn-lt"/>
            </a:endParaRPr>
          </a:p>
        </p:txBody>
      </p:sp>
      <p:graphicFrame>
        <p:nvGraphicFramePr>
          <p:cNvPr id="19" name="Wykres 18"/>
          <p:cNvGraphicFramePr/>
          <p:nvPr>
            <p:extLst>
              <p:ext uri="{D42A27DB-BD31-4B8C-83A1-F6EECF244321}">
                <p14:modId xmlns:p14="http://schemas.microsoft.com/office/powerpoint/2010/main" val="1825584169"/>
              </p:ext>
            </p:extLst>
          </p:nvPr>
        </p:nvGraphicFramePr>
        <p:xfrm>
          <a:off x="135081" y="1476375"/>
          <a:ext cx="8416637" cy="3678382"/>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tekstu 9"/>
          <p:cNvSpPr>
            <a:spLocks noGrp="1"/>
          </p:cNvSpPr>
          <p:nvPr>
            <p:ph type="body" sz="quarter" idx="19"/>
          </p:nvPr>
        </p:nvSpPr>
        <p:spPr>
          <a:xfrm>
            <a:off x="0" y="5433150"/>
            <a:ext cx="9144000" cy="877163"/>
          </a:xfrm>
        </p:spPr>
        <p:txBody>
          <a:bodyPr/>
          <a:lstStyle/>
          <a:p>
            <a:pPr lvl="0" algn="just"/>
            <a:r>
              <a:rPr lang="pl-PL" sz="1200" dirty="0" smtClean="0">
                <a:solidFill>
                  <a:srgbClr val="537177"/>
                </a:solidFill>
              </a:rPr>
              <a:t>Także i problemy obecnie występujące w Zawierciu są, </a:t>
            </a:r>
            <a:r>
              <a:rPr lang="pl-PL" sz="1200" dirty="0">
                <a:solidFill>
                  <a:srgbClr val="537177"/>
                </a:solidFill>
              </a:rPr>
              <a:t>według mieszkańców tego </a:t>
            </a:r>
            <a:r>
              <a:rPr lang="pl-PL" sz="1200" dirty="0" smtClean="0">
                <a:solidFill>
                  <a:srgbClr val="537177"/>
                </a:solidFill>
              </a:rPr>
              <a:t>miasta, odbiciem </a:t>
            </a:r>
            <a:r>
              <a:rPr lang="pl-PL" sz="1200" dirty="0">
                <a:solidFill>
                  <a:srgbClr val="537177"/>
                </a:solidFill>
              </a:rPr>
              <a:t>problemów </a:t>
            </a:r>
            <a:r>
              <a:rPr lang="pl-PL" sz="1200" dirty="0" smtClean="0">
                <a:solidFill>
                  <a:srgbClr val="537177"/>
                </a:solidFill>
              </a:rPr>
              <a:t>występujących </a:t>
            </a:r>
            <a:r>
              <a:rPr lang="pl-PL" sz="1200" dirty="0">
                <a:solidFill>
                  <a:srgbClr val="537177"/>
                </a:solidFill>
              </a:rPr>
              <a:t>w </a:t>
            </a:r>
            <a:r>
              <a:rPr lang="pl-PL" sz="1200" dirty="0" smtClean="0">
                <a:solidFill>
                  <a:srgbClr val="537177"/>
                </a:solidFill>
              </a:rPr>
              <a:t>skali makro – w całym kraju. Zdecydowanie najważniejszym problemem Zawiercian jest bezrobocie, a następnie likwidacja przedsiębiorstw. Ważna jest też problematyczna sytuacja służby zdrowia, a także brak wizji, </a:t>
            </a:r>
            <a:r>
              <a:rPr lang="pl-PL" sz="1200" dirty="0" err="1" smtClean="0">
                <a:solidFill>
                  <a:srgbClr val="537177"/>
                </a:solidFill>
              </a:rPr>
              <a:t>kolesiostwo</a:t>
            </a:r>
            <a:r>
              <a:rPr lang="pl-PL" sz="1200" dirty="0" smtClean="0">
                <a:solidFill>
                  <a:srgbClr val="537177"/>
                </a:solidFill>
              </a:rPr>
              <a:t> oraz – brak inwestycji!</a:t>
            </a:r>
            <a:endParaRPr lang="pl-PL" sz="1200" dirty="0">
              <a:solidFill>
                <a:srgbClr val="537177"/>
              </a:solidFill>
            </a:endParaRPr>
          </a:p>
        </p:txBody>
      </p:sp>
      <p:pic>
        <p:nvPicPr>
          <p:cNvPr id="9" name="Picture 2" descr="C:\badania\olg_wag\Olga.009\Zawiercie\100px-POL_Zawiercie_CO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89016"/>
            <a:ext cx="474793" cy="56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684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r Slides">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chemeClr val="accent6">
                <a:lumMod val="60000"/>
                <a:lumOff val="40000"/>
              </a:schemeClr>
            </a:solidFill>
          </a:defRPr>
        </a:defPPr>
      </a:lstStyle>
    </a:txDef>
  </a:objectDefaults>
  <a:extraClrSchemeLst/>
</a:theme>
</file>

<file path=ppt/theme/theme2.xml><?xml version="1.0" encoding="utf-8"?>
<a:theme xmlns:a="http://schemas.openxmlformats.org/drawingml/2006/main" name="Content Slides">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accent6">
                <a:lumMod val="60000"/>
                <a:lumOff val="40000"/>
              </a:schemeClr>
            </a:solidFill>
          </a:defRPr>
        </a:defPPr>
      </a:lstStyle>
    </a:txDef>
  </a:objectDefaults>
  <a:extraClrSchemeLst/>
</a:theme>
</file>

<file path=ppt/theme/theme3.xml><?xml version="1.0" encoding="utf-8"?>
<a:theme xmlns:a="http://schemas.openxmlformats.org/drawingml/2006/main" name="Office Theme">
  <a:themeElements>
    <a:clrScheme name="MB NEW">
      <a:dk1>
        <a:sysClr val="windowText" lastClr="000000"/>
      </a:dk1>
      <a:lt1>
        <a:sysClr val="window" lastClr="FFFFFF"/>
      </a:lt1>
      <a:dk2>
        <a:srgbClr val="B2BB1E"/>
      </a:dk2>
      <a:lt2>
        <a:srgbClr val="6D8D24"/>
      </a:lt2>
      <a:accent1>
        <a:srgbClr val="5091CD"/>
      </a:accent1>
      <a:accent2>
        <a:srgbClr val="19398A"/>
      </a:accent2>
      <a:accent3>
        <a:srgbClr val="FDB924"/>
      </a:accent3>
      <a:accent4>
        <a:srgbClr val="EC881D"/>
      </a:accent4>
      <a:accent5>
        <a:srgbClr val="DBD8BD"/>
      </a:accent5>
      <a:accent6>
        <a:srgbClr val="C2D1D4"/>
      </a:accent6>
      <a:hlink>
        <a:srgbClr val="AF0838"/>
      </a:hlink>
      <a:folHlink>
        <a:srgbClr val="578AD6"/>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B NEW">
      <a:dk1>
        <a:sysClr val="windowText" lastClr="000000"/>
      </a:dk1>
      <a:lt1>
        <a:sysClr val="window" lastClr="FFFFFF"/>
      </a:lt1>
      <a:dk2>
        <a:srgbClr val="B2BB1E"/>
      </a:dk2>
      <a:lt2>
        <a:srgbClr val="6D8D24"/>
      </a:lt2>
      <a:accent1>
        <a:srgbClr val="5091CD"/>
      </a:accent1>
      <a:accent2>
        <a:srgbClr val="19398A"/>
      </a:accent2>
      <a:accent3>
        <a:srgbClr val="FDB924"/>
      </a:accent3>
      <a:accent4>
        <a:srgbClr val="EC881D"/>
      </a:accent4>
      <a:accent5>
        <a:srgbClr val="DBD8BD"/>
      </a:accent5>
      <a:accent6>
        <a:srgbClr val="C2D1D4"/>
      </a:accent6>
      <a:hlink>
        <a:srgbClr val="AF0838"/>
      </a:hlink>
      <a:folHlink>
        <a:srgbClr val="578AD6"/>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Core Template_xb_NO_GUIDES</Template>
  <TotalTime>4588</TotalTime>
  <Words>5735</Words>
  <Application>Microsoft Office PowerPoint</Application>
  <PresentationFormat>Pokaz na ekranie (4:3)</PresentationFormat>
  <Paragraphs>480</Paragraphs>
  <Slides>42</Slides>
  <Notes>26</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42</vt:i4>
      </vt:variant>
    </vt:vector>
  </HeadingPairs>
  <TitlesOfParts>
    <vt:vector size="51" baseType="lpstr">
      <vt:lpstr>Arial</vt:lpstr>
      <vt:lpstr>Arial Narrow</vt:lpstr>
      <vt:lpstr>Calibri</vt:lpstr>
      <vt:lpstr>Candara</vt:lpstr>
      <vt:lpstr>Georgia</vt:lpstr>
      <vt:lpstr>Segoe Print</vt:lpstr>
      <vt:lpstr>Wingdings</vt:lpstr>
      <vt:lpstr>Divider Slides</vt:lpstr>
      <vt:lpstr>Content Slides</vt:lpstr>
      <vt:lpstr>Badanie opinii publicznej  w Zawierciu</vt:lpstr>
      <vt:lpstr>Tło badania</vt:lpstr>
      <vt:lpstr>Prezentacja programu PowerPoint</vt:lpstr>
      <vt:lpstr>Postrzeganie sytuacji w Polsce i w mieście</vt:lpstr>
      <vt:lpstr>Prezentacja programu PowerPoint</vt:lpstr>
      <vt:lpstr>Prezentacja programu PowerPoint</vt:lpstr>
      <vt:lpstr>Prezentacja programu PowerPoint</vt:lpstr>
      <vt:lpstr>Opinia na temat obecnej sytuacji społecznej w Zawierciu</vt:lpstr>
      <vt:lpstr>Najważniejsze problemy w Zawierciu – top2boxes</vt:lpstr>
      <vt:lpstr>Prezentacja programu PowerPoint</vt:lpstr>
      <vt:lpstr>Opinia na temat obecnej sytuacji w Polsce</vt:lpstr>
      <vt:lpstr>Najważniejsze problemy w Polsce – top2boxes</vt:lpstr>
      <vt:lpstr>Prezentacja programu PowerPoint</vt:lpstr>
      <vt:lpstr>Postrzeganie władz lokalnych, prezydenta  i innych postaci lokalnego życia politycznego</vt:lpstr>
      <vt:lpstr>Prezentacja programu PowerPoint</vt:lpstr>
      <vt:lpstr>Prezentacja programu PowerPoint</vt:lpstr>
      <vt:lpstr>Prezentacja programu PowerPoint</vt:lpstr>
      <vt:lpstr>Prezentacja programu PowerPoint</vt:lpstr>
      <vt:lpstr>Opinia na temat działań obecnego prezydenta</vt:lpstr>
      <vt:lpstr>Zalety i zasługi obecnego prezydenta Zawiercia</vt:lpstr>
      <vt:lpstr>Wady i porażki obecnego prezydenta Zawiercia</vt:lpstr>
      <vt:lpstr>Prezentacja programu PowerPoint</vt:lpstr>
      <vt:lpstr>Prezentacja programu PowerPoint</vt:lpstr>
      <vt:lpstr>Prezentacja programu PowerPoint</vt:lpstr>
      <vt:lpstr>Prezentacja programu PowerPoint</vt:lpstr>
      <vt:lpstr>Gorące tematy w mieście</vt:lpstr>
      <vt:lpstr>Prezentacja programu PowerPoint</vt:lpstr>
      <vt:lpstr>Prezentacja programu PowerPoint</vt:lpstr>
      <vt:lpstr>Prezentacja programu PowerPoint</vt:lpstr>
      <vt:lpstr>Prezentacja programu PowerPoint</vt:lpstr>
      <vt:lpstr>Opinie nt. referendum</vt:lpstr>
      <vt:lpstr>Prezentacja programu PowerPoint</vt:lpstr>
      <vt:lpstr>Prezentacja programu PowerPoint</vt:lpstr>
      <vt:lpstr>Referendum w sprawie odwołania prezydenta Zawiercia</vt:lpstr>
      <vt:lpstr>Wzięcie udziału w referendum</vt:lpstr>
      <vt:lpstr>Prezentacja programu PowerPoint</vt:lpstr>
      <vt:lpstr>Oczekiwania odnośnie przyszłości</vt:lpstr>
      <vt:lpstr>Prezentacja programu PowerPoint</vt:lpstr>
      <vt:lpstr>Działania, które powinny zostać podjęte  w Zawierciu – top2boxes</vt:lpstr>
      <vt:lpstr>Prezentacja programu PowerPoint</vt:lpstr>
      <vt:lpstr>Wzięcie udziału we wcześniejszych wyborach</vt:lpstr>
      <vt:lpstr>Prezentacja programu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Heine</dc:creator>
  <cp:lastModifiedBy>Szymon Osowski</cp:lastModifiedBy>
  <cp:revision>514</cp:revision>
  <cp:lastPrinted>2011-08-03T00:59:35Z</cp:lastPrinted>
  <dcterms:created xsi:type="dcterms:W3CDTF">2011-09-20T18:09:35Z</dcterms:created>
  <dcterms:modified xsi:type="dcterms:W3CDTF">2019-04-02T09:11:36Z</dcterms:modified>
</cp:coreProperties>
</file>